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76" r:id="rId2"/>
    <p:sldId id="302" r:id="rId3"/>
    <p:sldId id="303" r:id="rId4"/>
    <p:sldId id="304" r:id="rId5"/>
    <p:sldId id="281" r:id="rId6"/>
    <p:sldId id="305" r:id="rId7"/>
    <p:sldId id="313" r:id="rId8"/>
    <p:sldId id="306" r:id="rId9"/>
    <p:sldId id="314" r:id="rId10"/>
    <p:sldId id="307" r:id="rId11"/>
    <p:sldId id="309" r:id="rId12"/>
    <p:sldId id="310" r:id="rId13"/>
    <p:sldId id="315" r:id="rId14"/>
    <p:sldId id="316" r:id="rId15"/>
    <p:sldId id="312" r:id="rId16"/>
    <p:sldId id="279" r:id="rId17"/>
  </p:sldIdLst>
  <p:sldSz cx="9144000" cy="6858000" type="screen4x3"/>
  <p:notesSz cx="6858000" cy="9144000"/>
  <p:defaultTextStyle>
    <a:defPPr>
      <a:defRPr lang="cs-CZ"/>
    </a:defPPr>
    <a:lvl1pPr algn="l" rtl="0" fontAlgn="base">
      <a:lnSpc>
        <a:spcPct val="75000"/>
      </a:lnSpc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lnSpc>
        <a:spcPct val="75000"/>
      </a:lnSpc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lnSpc>
        <a:spcPct val="75000"/>
      </a:lnSpc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lnSpc>
        <a:spcPct val="75000"/>
      </a:lnSpc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lnSpc>
        <a:spcPct val="75000"/>
      </a:lnSpc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8818"/>
    <a:srgbClr val="0A378F"/>
    <a:srgbClr val="E87C24"/>
    <a:srgbClr val="153158"/>
    <a:srgbClr val="FF0066"/>
    <a:srgbClr val="CC00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98" autoAdjust="0"/>
    <p:restoredTop sz="94569" autoAdjust="0"/>
  </p:normalViewPr>
  <p:slideViewPr>
    <p:cSldViewPr>
      <p:cViewPr varScale="1">
        <p:scale>
          <a:sx n="75" d="100"/>
          <a:sy n="75" d="100"/>
        </p:scale>
        <p:origin x="119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189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EC080A4C-7F76-0909-0198-5014003058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FCBE6BF-EC07-EDEC-9121-0C6F82EA1E4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D857BF12-F783-0358-5034-1D2C15CE478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9A817B27-8614-DB4A-0EDE-2B752AE3AF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/>
            </a:lvl1pPr>
          </a:lstStyle>
          <a:p>
            <a:fld id="{568D6C00-384A-4DEF-B9D5-6C3593D46E46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15DF3A-D9B4-7A7E-916C-3D1958E8C4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7E7AE1-ADEA-D1EF-578B-DCA0101AED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A35322-C3A3-C517-F094-E3677235B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672F2-8FED-46D2-808B-22C4B77C9C3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5795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4DF827-942F-DE57-FA6B-41135018A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4A2921-4D7C-75DE-609A-F4BE2F457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292F13-0CD0-EBE5-2399-C38CD04F3F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BA83E-2B93-4243-8EBD-5FF281DDE1C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2782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4694AA-E60D-A7A4-DF98-8F6F40C5A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EAB5A5-5704-8070-A298-E5A279FDE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642DF5-9B26-9468-BF39-EFDBBEC97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9856B-56DE-4384-B452-01B56C12BD3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4208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515028-7480-CAEF-FB10-8A78FAC18E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FD938F-8004-6578-3A67-8AAF6D84C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2168A7-1D74-6855-BE82-C94F3D6F4A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EFF63-D573-4C61-8B23-FE7555F18F1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763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57552D-1209-72B5-30A1-507DC7DB0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13EC5C-5FBD-4A75-692C-F5F17975E0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0FEBA-594E-85FE-4EF4-C18D72A39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BF6E2F-9205-4F66-B6E0-23A5FE97F5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1141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A2FDF3-EEA2-7FD9-9D63-1B220DCCFE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FF4EC0-4954-208A-ECE5-9459969400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2D06A-5F03-8442-F80D-C9351B4CEF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C4CDF8-A598-4887-B3B4-E8F4B293BAE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3765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6A481F0-1453-85B4-4F13-BB40A97B0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71D36DA-1FEF-903E-4860-1DC412715F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2BD15F2-D78D-7AFF-5900-492284D19C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B15F8-F3F1-47FF-89B7-D935B702D29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266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C3F115-DD58-BA3D-47F8-E67AB587BB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A5ED821-54E8-1A84-36F4-A89B7AD242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6EF359-9299-7709-B236-AFE2A18E80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147E7-5EA8-446B-92F5-9C1F74FC2DB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4904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1E3947-C9BF-33A0-F769-8655906F41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79FFEA1-7C35-D97E-AC95-7B14BEB404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3FFD9F-1FE4-C83E-ED35-DA71FD12D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24946-D5AE-4878-8602-B1C5C6A7EB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756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980A9D-4A35-8835-330F-8624A9AA46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A18B5D-3F96-960D-05CD-5957A8BF9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8F243A-EACA-0592-81FC-DF7959960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53C8A-CC6B-448B-A218-7A0F21E2773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642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332D52-CE1F-441F-CA75-259FD7CB5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80E863-C88D-50ED-1445-A23C3370D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5DA9C4-3E5D-D25D-8074-9C402FFBF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B29D48-88A8-4BFB-A618-D70FFA99975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1910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8B00FD-6DC2-6C60-B582-39E7D17DD1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61ED9-B90D-AED7-63A2-6F1425CD4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200179-5177-0529-23CB-77088ED463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6AAC02-A68F-3F60-F5D5-03A68AC6B9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06E57AB-4D57-AD32-9E2D-A6055CE2A4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400"/>
            </a:lvl1pPr>
          </a:lstStyle>
          <a:p>
            <a:fld id="{B3794440-AB4D-48DF-B527-46A1F625D080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app.iprpraha.cz/apl/app/slovnik-dtm/" TargetMode="External"/><Relationship Id="rId3" Type="http://schemas.openxmlformats.org/officeDocument/2006/relationships/hyperlink" Target="https://cuzk.gov.cz/DMVS/Metodika.aspx" TargetMode="External"/><Relationship Id="rId7" Type="http://schemas.openxmlformats.org/officeDocument/2006/relationships/hyperlink" Target="https://dtmwiki.kr-zlinsky.cz/start" TargetMode="External"/><Relationship Id="rId2" Type="http://schemas.openxmlformats.org/officeDocument/2006/relationships/hyperlink" Target="https://dmvs.cuzk.gov.cz/porta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osting.qcom.cz/dtm/info.php" TargetMode="External"/><Relationship Id="rId5" Type="http://schemas.openxmlformats.org/officeDocument/2006/relationships/hyperlink" Target="https://www.ckz.cz/dtm/sw-reseni" TargetMode="External"/><Relationship Id="rId4" Type="http://schemas.openxmlformats.org/officeDocument/2006/relationships/hyperlink" Target="https://cuzk.gov.cz/DMVS/O-IS-DMVS.aspx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mvs.cuzk.gov.cz/portal/" TargetMode="External"/><Relationship Id="rId2" Type="http://schemas.openxmlformats.org/officeDocument/2006/relationships/hyperlink" Target="https://cuzk.gov.cz/DMVS/Kontakty/DTM-kraju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kz.cz/dtm/sw-resen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uzk.gov.cz/DMVS/Metodika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7E7F359-3451-DEFF-4A11-A2C9BCC4D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916113"/>
            <a:ext cx="8207375" cy="309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pl-PL" altLang="cs-CZ" sz="5400" b="1" kern="0" dirty="0">
                <a:solidFill>
                  <a:srgbClr val="E87C24"/>
                </a:solidFill>
              </a:rPr>
              <a:t>DTM z pohledu zpracovatele</a:t>
            </a:r>
            <a:endParaRPr lang="cs-CZ" altLang="cs-CZ" sz="2800" b="1" kern="0" dirty="0">
              <a:solidFill>
                <a:srgbClr val="E87C24"/>
              </a:solidFill>
            </a:endParaRPr>
          </a:p>
        </p:txBody>
      </p:sp>
      <p:sp>
        <p:nvSpPr>
          <p:cNvPr id="2054" name="TextovéPole 5">
            <a:extLst>
              <a:ext uri="{FF2B5EF4-FFF2-40B4-BE49-F238E27FC236}">
                <a16:creationId xmlns:a16="http://schemas.microsoft.com/office/drawing/2014/main" id="{F25C4CF6-47A0-5ECA-5AEB-D97CC34C6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16" y="5794259"/>
            <a:ext cx="2082621" cy="45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None/>
            </a:pPr>
            <a:r>
              <a:rPr lang="cs-CZ" altLang="cs-CZ" dirty="0">
                <a:solidFill>
                  <a:srgbClr val="153158"/>
                </a:solidFill>
              </a:rPr>
              <a:t>25. 2. 2025, Praha</a:t>
            </a:r>
          </a:p>
        </p:txBody>
      </p:sp>
      <p:sp>
        <p:nvSpPr>
          <p:cNvPr id="2055" name="TextovéPole 6">
            <a:extLst>
              <a:ext uri="{FF2B5EF4-FFF2-40B4-BE49-F238E27FC236}">
                <a16:creationId xmlns:a16="http://schemas.microsoft.com/office/drawing/2014/main" id="{DCA6270B-CA31-6D65-F6FA-830D94FF6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128" y="5937250"/>
            <a:ext cx="2735263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b="1" dirty="0">
                <a:solidFill>
                  <a:srgbClr val="153158"/>
                </a:solidFill>
              </a:rPr>
              <a:t>Bc. Dušan Stránský</a:t>
            </a:r>
            <a:endParaRPr lang="cs-CZ" altLang="cs-CZ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0" y="750369"/>
            <a:ext cx="2202847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Technická zpráva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Vzor v metodice pro geodety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SW řešení poskytují šablony (formát PDF/A)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Doporučení – vyplňujte odpovědně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Diskuse na téma obsah a forma TZ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600" dirty="0"/>
              <a:t>Podstatné a nepodstatné položky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Metodika pro geodety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1035487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1" y="750369"/>
            <a:ext cx="2202846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514945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Měřický náčrt, popisné pole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Stanoveno Vyhláškou 393/2020 Sb.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600" dirty="0"/>
              <a:t>podle bodu 4 Přílohy č. 4 k Vyhlášce o DTM obsahuje grafické vyjádření výsledků zaměření skutečné polohy, výšky a tvaru objektu nebo zařízení, které tvoří obsah digitální technické mapy, a čísla podrobných bodů uvedených v seznamu souřadnic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Upřesnění v Metodice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Různé přístupy krajů – srovnání – </a:t>
            </a:r>
            <a:r>
              <a:rPr lang="cs-CZ" altLang="cs-CZ" sz="2000" b="1" dirty="0"/>
              <a:t>Metodika pro editory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B47062F-A0A4-6811-8C46-9A11F42F5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356992"/>
            <a:ext cx="3276907" cy="2162120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lumMod val="6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5771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1" y="750369"/>
            <a:ext cx="2202846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772047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JVF DTM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Validní soubor (musí zajistit SW)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Nezapomeňte doprovodné informace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Kontroly podání (topologie)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Oblasti kompletní ZPS (hierarchie)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Oblast změny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Polygony NEW a DEL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r>
              <a:rPr lang="cs-CZ" altLang="cs-CZ" sz="2000" b="1" u="sng" dirty="0"/>
              <a:t>Obecné doporučení – komunikace mezi geodetem a krajem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3759007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C34F6-E4E8-1027-4BDD-8B95C9411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E81A996A-9789-2AC4-A7E2-3350CFDE5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1" y="750369"/>
            <a:ext cx="2202846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DAF10F72-3E70-6F59-55E6-30319B196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772047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Seznam souřadnic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obsahuje seznam souřadnic všech nových, případně i identických bodů, s číslem bodu, souřadnicí Y a X a výškou Z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další informace o podrobných bodech (kódy, popisy) jsou nepovinné, ale mohou být součástí seznamu souřadnic jako další údaj, uvedený za výškou bodu. Seznam souřadnic se vyhotovuje ve formě strojově čitelného textu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3388937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20C76-B0BB-88D1-B0A8-B65E33A92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C54FEE59-338A-4C3B-4879-A0E69DF3C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1" y="750369"/>
            <a:ext cx="2202846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270CEFCC-2786-CDC5-8F13-63AE85EFD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772047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Kontrola dat v systému IS DTM kraje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Kontroly jsou spouštěny postupně, je možné, že po opravě chyb, budou nalezeny jiné chyby v kontrolách, které probíhají později.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Drobné chyby může editor opravit.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Pokud GAD projde kontrolami bez chyb, převezme ji editor ke kontrole a zapracování, po kontrole editora se vystaví Protokol o přijetí podkladu pro zápis změny v Digitální technické mapě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786368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707" y="750369"/>
            <a:ext cx="2593980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Zdroje informací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772047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2"/>
              </a:rPr>
              <a:t>https://dmvs.cuzk.gov.cz/portal/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3"/>
              </a:rPr>
              <a:t>https://cuzk.gov.cz/DMVS/Metodika.aspx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4"/>
              </a:rPr>
              <a:t>https://cuzk.gov.cz/DMVS/O-IS-DMVS.aspx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5"/>
              </a:rPr>
              <a:t>https://www.ckz.cz/dtm/sw-reseni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6"/>
              </a:rPr>
              <a:t>https://hosting.qcom.cz/dtm/info.php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7"/>
              </a:rPr>
              <a:t>https://dtmwiki.kr-zlinsky.cz/start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>
                <a:hlinkClick r:id="rId8"/>
              </a:rPr>
              <a:t>https://app.iprpraha.cz/apl/app/slovnik-dtm/</a:t>
            </a: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endParaRPr lang="cs-CZ" altLang="cs-CZ" sz="2000" b="1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b="1" dirty="0"/>
          </a:p>
          <a:p>
            <a:pPr eaLnBrk="1" hangingPunct="1">
              <a:lnSpc>
                <a:spcPct val="150000"/>
              </a:lnSpc>
            </a:pPr>
            <a:endParaRPr lang="cs-CZ" altLang="cs-CZ" sz="2000" b="1" dirty="0"/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lvl="1" eaLnBrk="1" hangingPunct="1">
              <a:lnSpc>
                <a:spcPct val="150000"/>
              </a:lnSpc>
            </a:pPr>
            <a:endParaRPr lang="cs-CZ" altLang="cs-CZ" sz="20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760682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26CD158-FF5A-7141-F7DB-95152538AB15}"/>
              </a:ext>
            </a:extLst>
          </p:cNvPr>
          <p:cNvSpPr txBox="1"/>
          <p:nvPr/>
        </p:nvSpPr>
        <p:spPr>
          <a:xfrm>
            <a:off x="2984866" y="2276872"/>
            <a:ext cx="3174267" cy="20320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Tx/>
              <a:buNone/>
              <a:defRPr/>
            </a:pPr>
            <a:endParaRPr lang="cs-CZ" sz="2400" b="1" dirty="0">
              <a:solidFill>
                <a:srgbClr val="153158"/>
              </a:solidFill>
              <a:latin typeface="+mj-lt"/>
            </a:endParaRPr>
          </a:p>
          <a:p>
            <a:pPr algn="ctr">
              <a:buFontTx/>
              <a:buNone/>
              <a:defRPr/>
            </a:pPr>
            <a:r>
              <a:rPr lang="cs-CZ" sz="2400" b="1" dirty="0">
                <a:solidFill>
                  <a:srgbClr val="153158"/>
                </a:solidFill>
                <a:latin typeface="+mj-lt"/>
              </a:rPr>
              <a:t>Dotazy??</a:t>
            </a:r>
          </a:p>
          <a:p>
            <a:pPr algn="ctr">
              <a:buFontTx/>
              <a:buNone/>
              <a:defRPr/>
            </a:pPr>
            <a:endParaRPr lang="cs-CZ" sz="2400" b="1" dirty="0">
              <a:solidFill>
                <a:srgbClr val="153158"/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cs-CZ" sz="2400" b="1" dirty="0">
              <a:solidFill>
                <a:srgbClr val="153158"/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cs-CZ" sz="2400" b="1" dirty="0">
              <a:solidFill>
                <a:srgbClr val="153158"/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cs-CZ" sz="2400" b="1" dirty="0">
              <a:solidFill>
                <a:srgbClr val="153158"/>
              </a:solidFill>
              <a:latin typeface="+mj-lt"/>
            </a:endParaRPr>
          </a:p>
          <a:p>
            <a:pPr>
              <a:buFontTx/>
              <a:buNone/>
              <a:defRPr/>
            </a:pPr>
            <a:r>
              <a:rPr lang="cs-CZ" sz="2400" b="1" dirty="0">
                <a:solidFill>
                  <a:srgbClr val="153158"/>
                </a:solidFill>
                <a:latin typeface="+mj-lt"/>
              </a:rPr>
              <a:t>Děkuji za pozornost.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229" y="750369"/>
            <a:ext cx="2422458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Základní pojmy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4" y="1412007"/>
            <a:ext cx="824579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IS DTM – Informační systém digitální technické mapy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Informační systém krajských úřadů (2 řešení: K2 – Praha, STC a K12 – ostatní)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Uložení dat 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Kontroly dat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Odbavení GAD, ad.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r>
              <a:rPr lang="cs-CZ" altLang="cs-CZ" sz="1600" dirty="0">
                <a:hlinkClick r:id="rId2"/>
              </a:rPr>
              <a:t>https://cuzk.gov.cz/DMVS/Kontakty/DTM-kraju.aspx</a:t>
            </a:r>
            <a:r>
              <a:rPr lang="cs-CZ" altLang="cs-CZ" sz="16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IS DMVS – Informační systém digitální mapy veřejné správy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Informační systém ČÚZK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Administrace uživatelů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Zajišťuje komunikaci systémů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600" dirty="0"/>
              <a:t>Hlavní rozhraní pro geodety, ad.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r>
              <a:rPr lang="cs-CZ" altLang="cs-CZ" sz="1600" dirty="0">
                <a:hlinkClick r:id="rId3"/>
              </a:rPr>
              <a:t>https://dmvs.cuzk.gov.cz/portal/</a:t>
            </a:r>
            <a:r>
              <a:rPr lang="cs-CZ" altLang="cs-CZ" sz="1600" dirty="0"/>
              <a:t> 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16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364295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929" y="750369"/>
            <a:ext cx="3329758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Způsoby komunikace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4" y="1556792"/>
            <a:ext cx="83898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Webové rozhraní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IS DMVS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ZPS (výřez, stavová data JVF, změnová data JVF)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DTI veřejná 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DTI neveřejná (stanoveno zákonem)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Validace souboru JVF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Kontrola dokumentace – ZPS – online kontrola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Příjem dokumentace – </a:t>
            </a:r>
            <a:r>
              <a:rPr lang="cs-CZ" altLang="cs-CZ" sz="1800" b="1" dirty="0"/>
              <a:t>pouze GAD ZPS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Příjem dokumentace – zjištění stavu podání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Příjem dokumentace – výsledky podání (protokol, případně chyby)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Přehled podání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327543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929" y="750369"/>
            <a:ext cx="3329758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Způsoby komunikace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Webové služby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Nastavení komunikace v rámci profilu uživatele IS DMVS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Serverový certifikát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Využívají SW řešení pro geodety (dle stavu jednotlivých SW)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ZPS (výřez)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Kontrola dokumentace – ZPS – online kontrola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Odeslání dokumentace – GAD ZPS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b="1" dirty="0"/>
              <a:t>Bude určitě vývoj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r>
              <a:rPr lang="cs-CZ" altLang="cs-CZ" sz="1800" dirty="0">
                <a:hlinkClick r:id="rId2"/>
              </a:rPr>
              <a:t>https://www.ckz.cz/dtm/sw-reseni</a:t>
            </a:r>
            <a:r>
              <a:rPr lang="cs-CZ" altLang="cs-CZ" sz="1800" dirty="0"/>
              <a:t> 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626557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929" y="750369"/>
            <a:ext cx="3329758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Způsoby komunikace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Webové rozhraní (K12)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IS DTM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ZPS (výřez, stavová data JVF, změnová data JVF)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Žádost o data – DTI veřejná (doporučeno využívat IS DMVS)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>
                <a:solidFill>
                  <a:srgbClr val="00B050"/>
                </a:solidFill>
              </a:rPr>
              <a:t>Žádost o data – DTI krajská pro aktualizaci (výřez) – </a:t>
            </a:r>
            <a:r>
              <a:rPr lang="cs-CZ" altLang="cs-CZ" sz="1800" b="1" dirty="0">
                <a:solidFill>
                  <a:srgbClr val="00B050"/>
                </a:solidFill>
              </a:rPr>
              <a:t>pouze v IS DTM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Kontrola dokumentace – ZPS, DTI – offline kontrola – bude změna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>
                <a:solidFill>
                  <a:srgbClr val="00B050"/>
                </a:solidFill>
              </a:rPr>
              <a:t>Příjem dokumentace – </a:t>
            </a:r>
            <a:r>
              <a:rPr lang="cs-CZ" altLang="cs-CZ" sz="1800" b="1" dirty="0">
                <a:solidFill>
                  <a:srgbClr val="00B050"/>
                </a:solidFill>
              </a:rPr>
              <a:t>pouze krajské DTI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800" dirty="0"/>
              <a:t>Mapové okno + další moduly (Reklamace, </a:t>
            </a:r>
            <a:r>
              <a:rPr lang="cs-CZ" altLang="cs-CZ" sz="1800" dirty="0" err="1"/>
              <a:t>Georeporty</a:t>
            </a:r>
            <a:r>
              <a:rPr lang="cs-CZ" altLang="cs-CZ" sz="1800" dirty="0"/>
              <a:t> atd.)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96654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0" y="750369"/>
            <a:ext cx="2202847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GAD ZPS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Pro oba IS identické kontroly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Dodržení Vyhlášky 393/2020 Sb. a Metodiky pro geodety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r>
              <a:rPr lang="cs-CZ" altLang="cs-CZ" sz="1800" dirty="0">
                <a:hlinkClick r:id="rId2"/>
              </a:rPr>
              <a:t>https://cuzk.gov.cz/DMVS/Metodika.aspx</a:t>
            </a:r>
            <a:r>
              <a:rPr lang="cs-CZ" altLang="cs-CZ" sz="1800" dirty="0"/>
              <a:t> 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Technická zpráva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Seznam souřadnic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Vyhodnocení odchylek identických bodů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Měřický náčrt, popisné pole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Soubor JVF DTM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b="1" dirty="0"/>
              <a:t>Vše je nutné ověřit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09786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2495F-5E22-424F-91DA-5ED8D23C9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F3E1A817-3188-99C9-9C5E-3B9F18C5F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0" y="750369"/>
            <a:ext cx="2202847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928A3360-659C-A661-EBEC-D213A5C98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GAD ZPS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GAD se vůbec na portál „nepropadne“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400" dirty="0"/>
              <a:t>99% nevalidní JVF – 1% nevalidní název přílohy (diakritika)</a:t>
            </a:r>
          </a:p>
          <a:p>
            <a:pPr lvl="2" eaLnBrk="1" hangingPunct="1">
              <a:lnSpc>
                <a:spcPct val="150000"/>
              </a:lnSpc>
            </a:pPr>
            <a:r>
              <a:rPr lang="cs-CZ" altLang="cs-CZ" sz="1400" dirty="0"/>
              <a:t>Zjištění stavu či kontrola validity přes SW či portál DMVS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vstupních dat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přeshraniční editace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struktury dat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topologie dat - podrobné body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topologie dat - bodové a liniové prvky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1800" dirty="0"/>
              <a:t>kontrola tvorby a struktury plošných prvků</a:t>
            </a:r>
          </a:p>
          <a:p>
            <a:pPr lvl="1" eaLnBrk="1" hangingPunct="1">
              <a:lnSpc>
                <a:spcPct val="150000"/>
              </a:lnSpc>
            </a:pPr>
            <a:endParaRPr lang="cs-CZ" altLang="cs-CZ" sz="1800" dirty="0"/>
          </a:p>
          <a:p>
            <a:pPr lvl="1" eaLnBrk="1" hangingPunct="1">
              <a:lnSpc>
                <a:spcPct val="150000"/>
              </a:lnSpc>
            </a:pPr>
            <a:endParaRPr lang="cs-CZ" altLang="cs-CZ" sz="1800" dirty="0"/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044054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21E53FF9-B9EA-07C0-795F-DA3B454D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0" y="750369"/>
            <a:ext cx="2202847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4135AB06-1C80-B6FE-FB03-9E334C536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Ověření všech souboru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Pro ověření využít program ČÚZK </a:t>
            </a:r>
            <a:r>
              <a:rPr lang="cs-CZ" altLang="cs-CZ" sz="2000" b="1" dirty="0" err="1"/>
              <a:t>KDirSign</a:t>
            </a:r>
            <a:endParaRPr lang="cs-CZ" altLang="cs-CZ" sz="2000" b="1" dirty="0"/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Ověřené soubory komprimovat do ZIP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Pro datum ověření bude použita informace uvedená v JVF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2EED0CA-215C-FFBB-1B77-41460719E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75" y="4620075"/>
            <a:ext cx="8192643" cy="1362265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lumMod val="6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1259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084F5-1A74-D0DD-EABF-2D826BC9A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délník 2">
            <a:extLst>
              <a:ext uri="{FF2B5EF4-FFF2-40B4-BE49-F238E27FC236}">
                <a16:creationId xmlns:a16="http://schemas.microsoft.com/office/drawing/2014/main" id="{4DD90060-3257-3516-FB44-58EECDA3A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40" y="750369"/>
            <a:ext cx="2202847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cs-CZ" altLang="cs-CZ" sz="2400" b="1" dirty="0">
                <a:solidFill>
                  <a:srgbClr val="E87C24"/>
                </a:solidFill>
              </a:rPr>
              <a:t>Předávání dat</a:t>
            </a:r>
            <a:endParaRPr lang="cs-CZ" altLang="cs-CZ" sz="2400" dirty="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BE288652-7B29-1085-BEDA-3C1D94EC3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1556792"/>
            <a:ext cx="806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cs-CZ" altLang="cs-CZ" sz="2000" b="1" dirty="0"/>
              <a:t>Ověření všech souboru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Kvalifikovaný certifikát využívaný pro podpis AZI musí obsahovat ze zákona povinné údaje – jméno, příjmení, číslo z rejstříku AZI, rozsah autorizace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K elektronickému podpisu se připojuje kvalifikované časové razítko s platností nejméně 5 let od data ověření výsledku zeměměřické činnosti</a:t>
            </a:r>
          </a:p>
          <a:p>
            <a:pPr lvl="1" eaLnBrk="1" hangingPunct="1">
              <a:lnSpc>
                <a:spcPct val="150000"/>
              </a:lnSpc>
            </a:pPr>
            <a:r>
              <a:rPr lang="cs-CZ" altLang="cs-CZ" sz="2000" dirty="0"/>
              <a:t>Ověření GAD DTM autorizovaným zeměměřickým inženýrem se provádí jednotně s využitím SW nástrojů, které umožňují ověření veškerých součástí GAD DTM v rámci jednoho adresáře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149889146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pattFill prst="dashHorz">
                <a:fgClr>
                  <a:schemeClr val="folHlink"/>
                </a:fgClr>
                <a:bgClr>
                  <a:schemeClr val="bg1"/>
                </a:bgClr>
              </a:patt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75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pattFill prst="dashHorz">
                <a:fgClr>
                  <a:schemeClr val="folHlink"/>
                </a:fgClr>
                <a:bgClr>
                  <a:schemeClr val="bg1"/>
                </a:bgClr>
              </a:patt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75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2002</TotalTime>
  <Words>897</Words>
  <Application>Microsoft Office PowerPoint</Application>
  <PresentationFormat>Předvádění na obrazovce (4:3)</PresentationFormat>
  <Paragraphs>141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Arial</vt:lpstr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Q2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JDTM ZK Uh. Hradiště, 25. - 26. 11. 2004</dc:title>
  <dc:creator>simcat</dc:creator>
  <cp:lastModifiedBy>školení</cp:lastModifiedBy>
  <cp:revision>60</cp:revision>
  <dcterms:created xsi:type="dcterms:W3CDTF">2005-10-31T14:48:18Z</dcterms:created>
  <dcterms:modified xsi:type="dcterms:W3CDTF">2025-02-25T13:46:08Z</dcterms:modified>
</cp:coreProperties>
</file>