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3"/>
  </p:notesMasterIdLst>
  <p:handoutMasterIdLst>
    <p:handoutMasterId r:id="rId94"/>
  </p:handoutMasterIdLst>
  <p:sldIdLst>
    <p:sldId id="257" r:id="rId2"/>
    <p:sldId id="449" r:id="rId3"/>
    <p:sldId id="450" r:id="rId4"/>
    <p:sldId id="457" r:id="rId5"/>
    <p:sldId id="458" r:id="rId6"/>
    <p:sldId id="416" r:id="rId7"/>
    <p:sldId id="417" r:id="rId8"/>
    <p:sldId id="418" r:id="rId9"/>
    <p:sldId id="419" r:id="rId10"/>
    <p:sldId id="420" r:id="rId11"/>
    <p:sldId id="421" r:id="rId12"/>
    <p:sldId id="422" r:id="rId13"/>
    <p:sldId id="423" r:id="rId14"/>
    <p:sldId id="424" r:id="rId15"/>
    <p:sldId id="425" r:id="rId16"/>
    <p:sldId id="426" r:id="rId17"/>
    <p:sldId id="427" r:id="rId18"/>
    <p:sldId id="428" r:id="rId19"/>
    <p:sldId id="429" r:id="rId20"/>
    <p:sldId id="453" r:id="rId21"/>
    <p:sldId id="454" r:id="rId22"/>
    <p:sldId id="455" r:id="rId23"/>
    <p:sldId id="456" r:id="rId24"/>
    <p:sldId id="445" r:id="rId25"/>
    <p:sldId id="448" r:id="rId26"/>
    <p:sldId id="430" r:id="rId27"/>
    <p:sldId id="431" r:id="rId28"/>
    <p:sldId id="341" r:id="rId29"/>
    <p:sldId id="451" r:id="rId30"/>
    <p:sldId id="435" r:id="rId31"/>
    <p:sldId id="407" r:id="rId32"/>
    <p:sldId id="436" r:id="rId33"/>
    <p:sldId id="406" r:id="rId34"/>
    <p:sldId id="452" r:id="rId35"/>
    <p:sldId id="349" r:id="rId36"/>
    <p:sldId id="363" r:id="rId37"/>
    <p:sldId id="459" r:id="rId38"/>
    <p:sldId id="439" r:id="rId39"/>
    <p:sldId id="371" r:id="rId40"/>
    <p:sldId id="379" r:id="rId41"/>
    <p:sldId id="380" r:id="rId42"/>
    <p:sldId id="381" r:id="rId43"/>
    <p:sldId id="365" r:id="rId44"/>
    <p:sldId id="460" r:id="rId45"/>
    <p:sldId id="412" r:id="rId46"/>
    <p:sldId id="461" r:id="rId47"/>
    <p:sldId id="444" r:id="rId48"/>
    <p:sldId id="352" r:id="rId49"/>
    <p:sldId id="462" r:id="rId50"/>
    <p:sldId id="414" r:id="rId51"/>
    <p:sldId id="374" r:id="rId52"/>
    <p:sldId id="488" r:id="rId53"/>
    <p:sldId id="384" r:id="rId54"/>
    <p:sldId id="386" r:id="rId55"/>
    <p:sldId id="463" r:id="rId56"/>
    <p:sldId id="464" r:id="rId57"/>
    <p:sldId id="388" r:id="rId58"/>
    <p:sldId id="383" r:id="rId59"/>
    <p:sldId id="389" r:id="rId60"/>
    <p:sldId id="465" r:id="rId61"/>
    <p:sldId id="466" r:id="rId62"/>
    <p:sldId id="467" r:id="rId63"/>
    <p:sldId id="468" r:id="rId64"/>
    <p:sldId id="469" r:id="rId65"/>
    <p:sldId id="470" r:id="rId66"/>
    <p:sldId id="471" r:id="rId67"/>
    <p:sldId id="472" r:id="rId68"/>
    <p:sldId id="473" r:id="rId69"/>
    <p:sldId id="474" r:id="rId70"/>
    <p:sldId id="475" r:id="rId71"/>
    <p:sldId id="476" r:id="rId72"/>
    <p:sldId id="477" r:id="rId73"/>
    <p:sldId id="478" r:id="rId74"/>
    <p:sldId id="479" r:id="rId75"/>
    <p:sldId id="480" r:id="rId76"/>
    <p:sldId id="481" r:id="rId77"/>
    <p:sldId id="482" r:id="rId78"/>
    <p:sldId id="483" r:id="rId79"/>
    <p:sldId id="484" r:id="rId80"/>
    <p:sldId id="485" r:id="rId81"/>
    <p:sldId id="486" r:id="rId82"/>
    <p:sldId id="487" r:id="rId83"/>
    <p:sldId id="489" r:id="rId84"/>
    <p:sldId id="493" r:id="rId85"/>
    <p:sldId id="490" r:id="rId86"/>
    <p:sldId id="491" r:id="rId87"/>
    <p:sldId id="492" r:id="rId88"/>
    <p:sldId id="346" r:id="rId89"/>
    <p:sldId id="382" r:id="rId90"/>
    <p:sldId id="446" r:id="rId91"/>
    <p:sldId id="267" r:id="rId92"/>
  </p:sldIdLst>
  <p:sldSz cx="12190413" cy="6858000"/>
  <p:notesSz cx="7010400" cy="92964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42" autoAdjust="0"/>
    <p:restoredTop sz="94660"/>
  </p:normalViewPr>
  <p:slideViewPr>
    <p:cSldViewPr>
      <p:cViewPr varScale="1">
        <p:scale>
          <a:sx n="85" d="100"/>
          <a:sy n="85" d="100"/>
        </p:scale>
        <p:origin x="108" y="654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Typy registrovaných subjektů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1F69-4938-B3DA-D8652665EA0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1F69-4938-B3DA-D8652665EA0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1F69-4938-B3DA-D8652665EA0B}"/>
              </c:ext>
            </c:extLst>
          </c:dPt>
          <c:dLbls>
            <c:dLbl>
              <c:idx val="0"/>
              <c:layout>
                <c:manualLayout>
                  <c:x val="-2.2204136438299164E-2"/>
                  <c:y val="0.2103928828594923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F69-4938-B3DA-D8652665EA0B}"/>
                </c:ext>
              </c:extLst>
            </c:dLbl>
            <c:dLbl>
              <c:idx val="1"/>
              <c:layout>
                <c:manualLayout>
                  <c:x val="0"/>
                  <c:y val="0.2212752733522247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1F69-4938-B3DA-D8652665EA0B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1F69-4938-B3DA-D8652665EA0B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List1!$A$2:$A$4</c:f>
              <c:strCache>
                <c:ptCount val="3"/>
                <c:pt idx="0">
                  <c:v>Obce a města</c:v>
                </c:pt>
                <c:pt idx="1">
                  <c:v>Právnické osoby</c:v>
                </c:pt>
                <c:pt idx="2">
                  <c:v>Fyzické osoby</c:v>
                </c:pt>
              </c:strCache>
            </c:strRef>
          </c:cat>
          <c:val>
            <c:numRef>
              <c:f>List1!$B$2:$B$4</c:f>
              <c:numCache>
                <c:formatCode>General</c:formatCode>
                <c:ptCount val="3"/>
                <c:pt idx="0">
                  <c:v>5600</c:v>
                </c:pt>
                <c:pt idx="1">
                  <c:v>2700</c:v>
                </c:pt>
                <c:pt idx="2">
                  <c:v>1450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69-4938-B3DA-D8652665EA0B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ACF690C-669B-4590-97C2-0FF666324ABB}" type="datetimeFigureOut">
              <a:rPr lang="cs-CZ" smtClean="0"/>
              <a:t>25.02.2025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F4D09A4-8368-49FC-9B5D-73982D50E0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71214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2CB02AD-9EE3-4274-AC9C-6CA0BE6B059E}" type="datetimeFigureOut">
              <a:rPr lang="cs-CZ" smtClean="0"/>
              <a:t>25.02.2025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61559B9-61E9-4163-97A7-656E5B95B9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5153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559B9-61E9-4163-97A7-656E5B95B94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13535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559B9-61E9-4163-97A7-656E5B95B949}" type="slidenum">
              <a:rPr lang="cs-CZ" smtClean="0"/>
              <a:t>86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99856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559B9-61E9-4163-97A7-656E5B95B949}" type="slidenum">
              <a:rPr lang="cs-CZ" smtClean="0"/>
              <a:t>88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545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559B9-61E9-4163-97A7-656E5B95B949}" type="slidenum">
              <a:rPr lang="cs-CZ" smtClean="0"/>
              <a:t>89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51440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559B9-61E9-4163-97A7-656E5B95B949}" type="slidenum">
              <a:rPr lang="cs-CZ" smtClean="0"/>
              <a:t>90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8734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559B9-61E9-4163-97A7-656E5B95B949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6529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A6AD9F-365B-54ED-8F57-C4D358554A7B}" type="slidenum">
              <a:rPr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4448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559B9-61E9-4163-97A7-656E5B95B949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5293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559B9-61E9-4163-97A7-656E5B95B949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2956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559B9-61E9-4163-97A7-656E5B95B949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8339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559B9-61E9-4163-97A7-656E5B95B949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7797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559B9-61E9-4163-97A7-656E5B95B949}" type="slidenum">
              <a:rPr lang="cs-CZ" smtClean="0"/>
              <a:t>83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1226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559B9-61E9-4163-97A7-656E5B95B949}" type="slidenum">
              <a:rPr lang="cs-CZ" smtClean="0"/>
              <a:t>85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3589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ABDEF-6ACB-4930-AC49-668E53CB6F2D}" type="datetimeFigureOut">
              <a:rPr lang="cs-CZ"/>
              <a:pPr>
                <a:defRPr/>
              </a:pPr>
              <a:t>25.02.2025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84C532-CD76-4B4F-B00C-B4A216B8D34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78329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96410-4F6C-4BF0-8628-C740C737251F}" type="datetimeFigureOut">
              <a:rPr lang="cs-CZ"/>
              <a:pPr>
                <a:defRPr/>
              </a:pPr>
              <a:t>25.02.2025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CB457-3941-4175-8688-C7B28C2C4E9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36644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85CF4-E80E-4476-9EB3-95907D0CC3E0}" type="datetimeFigureOut">
              <a:rPr lang="cs-CZ"/>
              <a:pPr>
                <a:defRPr/>
              </a:pPr>
              <a:t>25.02.2025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5E7FB-D631-4838-92E1-CF4FE088931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03234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_09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401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F720B-602D-46D5-9AF0-22878FD19F65}" type="datetimeFigureOut">
              <a:rPr lang="cs-CZ"/>
              <a:pPr>
                <a:defRPr/>
              </a:pPr>
              <a:t>25.02.2025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31709D-29FD-4805-9C8B-58568F08940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28209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61808-A4B8-4B39-BF24-0CD23EC0E5D2}" type="datetimeFigureOut">
              <a:rPr lang="cs-CZ"/>
              <a:pPr>
                <a:defRPr/>
              </a:pPr>
              <a:t>25.02.2025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BE9BAB-7F34-4D5F-9757-4FB1211232A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93338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4C111-28A9-4BD0-B2F7-AC0E895A4B52}" type="datetimeFigureOut">
              <a:rPr lang="cs-CZ"/>
              <a:pPr>
                <a:defRPr/>
              </a:pPr>
              <a:t>25.02.2025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ACB47-94EA-414D-88AB-33681D5DECA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67336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E6BCB-2B45-4EC5-9CA0-D76E83D78784}" type="datetimeFigureOut">
              <a:rPr lang="cs-CZ"/>
              <a:pPr>
                <a:defRPr/>
              </a:pPr>
              <a:t>25.02.2025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413ED0-5B27-461A-84A1-8C39DF8D418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53302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1DD9-417E-4F87-A2FE-0F3F4B246A63}" type="datetimeFigureOut">
              <a:rPr lang="cs-CZ"/>
              <a:pPr>
                <a:defRPr/>
              </a:pPr>
              <a:t>25.02.2025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C71D83-20AB-44A0-B44A-93D0530348E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77164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CC564-C588-4398-9EC8-E67F9071777A}" type="datetimeFigureOut">
              <a:rPr lang="cs-CZ"/>
              <a:pPr>
                <a:defRPr/>
              </a:pPr>
              <a:t>25.02.2025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2685B-707B-4EAB-B1EE-8EAE5A56110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14032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00B98-5235-4BC3-B100-DD9D8825FAD9}" type="datetimeFigureOut">
              <a:rPr lang="cs-CZ"/>
              <a:pPr>
                <a:defRPr/>
              </a:pPr>
              <a:t>25.02.2025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50E7-8A7F-4B11-B193-694AF37EA82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06651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964FC-F4F6-479B-AE32-AFFCBED88384}" type="datetimeFigureOut">
              <a:rPr lang="cs-CZ"/>
              <a:pPr>
                <a:defRPr/>
              </a:pPr>
              <a:t>25.02.2025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3BD283-467D-4F84-A343-78CC1D538F6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73008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12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12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DE1E878-FDD3-42A6-BAD6-76ED4E651B78}" type="datetimeFigureOut">
              <a:rPr lang="cs-CZ"/>
              <a:pPr>
                <a:defRPr/>
              </a:pPr>
              <a:t>25.02.2025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D983C69A-25E2-4DA7-9176-1D4A12168912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hyperlink" Target="https://www.cuzk.cz/DMVS/Metodika.aspx" TargetMode="Externa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uzk.cz/DMVS/Portal-DMVS.aspx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s://cuzk.cz/DMVS/O-IS-DMVS.aspx" TargetMode="External"/><Relationship Id="rId7" Type="http://schemas.openxmlformats.org/officeDocument/2006/relationships/hyperlink" Target="https://app.iprpraha.cz/apl/app/slovnik-dtm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osting.qcom.cz/dtm/info.php" TargetMode="External"/><Relationship Id="rId5" Type="http://schemas.openxmlformats.org/officeDocument/2006/relationships/hyperlink" Target="https://dtmwiki.kr-zlinsky.cz/start" TargetMode="External"/><Relationship Id="rId4" Type="http://schemas.openxmlformats.org/officeDocument/2006/relationships/hyperlink" Target="https://dmvs.cuzk.cz/portal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hyperlink" Target="mailto:dagmar.binova@cuzk.cz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135188" y="260350"/>
            <a:ext cx="9278937" cy="33623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9600" b="1" dirty="0" smtClean="0">
                <a:solidFill>
                  <a:srgbClr val="1D4E78"/>
                </a:solidFill>
              </a:rPr>
              <a:t/>
            </a:r>
            <a:br>
              <a:rPr lang="cs-CZ" sz="9600" b="1" dirty="0" smtClean="0">
                <a:solidFill>
                  <a:srgbClr val="1D4E78"/>
                </a:solidFill>
              </a:rPr>
            </a:br>
            <a:r>
              <a:rPr lang="cs-CZ" sz="5300" dirty="0" smtClean="0">
                <a:solidFill>
                  <a:srgbClr val="00B0F0"/>
                </a:solidFill>
                <a:latin typeface="Anton" panose="00000500000000000000" pitchFamily="2" charset="-18"/>
              </a:rPr>
              <a:t/>
            </a:r>
            <a:br>
              <a:rPr lang="cs-CZ" sz="5300" dirty="0" smtClean="0">
                <a:solidFill>
                  <a:srgbClr val="00B0F0"/>
                </a:solidFill>
                <a:latin typeface="Anton" panose="00000500000000000000" pitchFamily="2" charset="-18"/>
              </a:rPr>
            </a:br>
            <a:r>
              <a:rPr lang="cs-CZ" sz="7300" b="1" dirty="0" smtClean="0">
                <a:solidFill>
                  <a:srgbClr val="00B0F0"/>
                </a:solidFill>
                <a:latin typeface="+mn-lt"/>
              </a:rPr>
              <a:t/>
            </a:r>
            <a:br>
              <a:rPr lang="cs-CZ" sz="7300" b="1" dirty="0" smtClean="0">
                <a:solidFill>
                  <a:srgbClr val="00B0F0"/>
                </a:solidFill>
                <a:latin typeface="+mn-lt"/>
              </a:rPr>
            </a:br>
            <a:r>
              <a:rPr lang="cs-CZ" sz="7300" b="1" dirty="0" smtClean="0">
                <a:solidFill>
                  <a:srgbClr val="00B0F0"/>
                </a:solidFill>
                <a:latin typeface="+mn-lt"/>
              </a:rPr>
              <a:t>Aktuální stav DMVS/ DTM</a:t>
            </a:r>
            <a:r>
              <a:rPr lang="cs-CZ" sz="8900" b="1" dirty="0">
                <a:solidFill>
                  <a:srgbClr val="FFC000"/>
                </a:solidFill>
                <a:latin typeface="+mn-lt"/>
              </a:rPr>
              <a:t/>
            </a:r>
            <a:br>
              <a:rPr lang="cs-CZ" sz="8900" b="1" dirty="0">
                <a:solidFill>
                  <a:srgbClr val="FFC000"/>
                </a:solidFill>
                <a:latin typeface="+mn-lt"/>
              </a:rPr>
            </a:br>
            <a:endParaRPr lang="cs-CZ" sz="8900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147888" y="5083175"/>
            <a:ext cx="9142412" cy="12065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Jiří Formánek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25. 2. 2025</a:t>
            </a:r>
            <a:endParaRPr lang="cs-CZ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05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9525"/>
            <a:ext cx="153352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5456"/>
            <a:ext cx="12190413" cy="817682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50590" y="188640"/>
            <a:ext cx="32403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800" b="1" dirty="0" smtClean="0">
                <a:solidFill>
                  <a:schemeClr val="bg1"/>
                </a:solidFill>
              </a:rPr>
              <a:t>DTI</a:t>
            </a:r>
            <a:endParaRPr lang="cs-CZ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5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31440"/>
            <a:ext cx="12166454" cy="784033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50590" y="188640"/>
            <a:ext cx="32403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800" b="1" dirty="0" smtClean="0">
                <a:solidFill>
                  <a:schemeClr val="bg1"/>
                </a:solidFill>
              </a:rPr>
              <a:t>DTI</a:t>
            </a:r>
            <a:endParaRPr lang="cs-CZ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03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7424"/>
            <a:ext cx="12190413" cy="76291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50590" y="188640"/>
            <a:ext cx="32403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800" b="1" dirty="0" smtClean="0">
                <a:solidFill>
                  <a:schemeClr val="bg1"/>
                </a:solidFill>
              </a:rPr>
              <a:t>DTI</a:t>
            </a:r>
            <a:endParaRPr lang="cs-CZ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98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2" y="-99392"/>
            <a:ext cx="12181335" cy="727921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50590" y="188640"/>
            <a:ext cx="32403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800" b="1" dirty="0" smtClean="0">
                <a:solidFill>
                  <a:schemeClr val="bg1"/>
                </a:solidFill>
              </a:rPr>
              <a:t>DTI</a:t>
            </a:r>
            <a:endParaRPr lang="cs-CZ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06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5"/>
            <a:ext cx="12190413" cy="738135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50590" y="188640"/>
            <a:ext cx="32403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800" b="1" dirty="0" smtClean="0">
                <a:solidFill>
                  <a:schemeClr val="bg1"/>
                </a:solidFill>
              </a:rPr>
              <a:t>DTI</a:t>
            </a:r>
            <a:endParaRPr lang="cs-CZ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17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97"/>
            <a:ext cx="12182939" cy="685290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942579" y="4642009"/>
            <a:ext cx="32403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800" b="1" dirty="0">
                <a:solidFill>
                  <a:schemeClr val="bg1"/>
                </a:solidFill>
              </a:rPr>
              <a:t>Z</a:t>
            </a:r>
            <a:r>
              <a:rPr lang="cs-CZ" sz="13800" b="1" dirty="0" smtClean="0">
                <a:solidFill>
                  <a:schemeClr val="bg1"/>
                </a:solidFill>
              </a:rPr>
              <a:t>PS</a:t>
            </a:r>
            <a:endParaRPr lang="cs-CZ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04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9" y="-315416"/>
            <a:ext cx="12190413" cy="736174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942579" y="4642009"/>
            <a:ext cx="32403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800" b="1" dirty="0">
                <a:solidFill>
                  <a:schemeClr val="bg1"/>
                </a:solidFill>
              </a:rPr>
              <a:t>Z</a:t>
            </a:r>
            <a:r>
              <a:rPr lang="cs-CZ" sz="13800" b="1" dirty="0" smtClean="0">
                <a:solidFill>
                  <a:schemeClr val="bg1"/>
                </a:solidFill>
              </a:rPr>
              <a:t>PS</a:t>
            </a:r>
            <a:endParaRPr lang="cs-CZ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67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7" y="0"/>
            <a:ext cx="12166236" cy="696348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942579" y="4642009"/>
            <a:ext cx="32403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800" b="1" dirty="0">
                <a:solidFill>
                  <a:schemeClr val="bg1"/>
                </a:solidFill>
              </a:rPr>
              <a:t>Z</a:t>
            </a:r>
            <a:r>
              <a:rPr lang="cs-CZ" sz="13800" b="1" dirty="0" smtClean="0">
                <a:solidFill>
                  <a:schemeClr val="bg1"/>
                </a:solidFill>
              </a:rPr>
              <a:t>PS</a:t>
            </a:r>
            <a:endParaRPr lang="cs-CZ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74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2" y="-891480"/>
            <a:ext cx="12190413" cy="831871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942579" y="4642009"/>
            <a:ext cx="32403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800" b="1" dirty="0">
                <a:solidFill>
                  <a:schemeClr val="bg1"/>
                </a:solidFill>
              </a:rPr>
              <a:t>Z</a:t>
            </a:r>
            <a:r>
              <a:rPr lang="cs-CZ" sz="13800" b="1" dirty="0" smtClean="0">
                <a:solidFill>
                  <a:schemeClr val="bg1"/>
                </a:solidFill>
              </a:rPr>
              <a:t>PS</a:t>
            </a:r>
            <a:endParaRPr lang="cs-CZ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06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902" y="27522"/>
            <a:ext cx="5112568" cy="6816758"/>
          </a:xfrm>
          <a:prstGeom prst="rect">
            <a:avLst/>
          </a:prstGeom>
          <a:noFill/>
          <a:ln w="127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8942579" y="4642009"/>
            <a:ext cx="32403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800" b="1" dirty="0"/>
              <a:t>Z</a:t>
            </a:r>
            <a:r>
              <a:rPr lang="cs-CZ" sz="13800" b="1" dirty="0" smtClean="0"/>
              <a:t>PS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361863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" y="0"/>
            <a:ext cx="12166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62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114" y="1306074"/>
            <a:ext cx="6979761" cy="516957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34566" y="188640"/>
            <a:ext cx="13681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600" b="1" dirty="0" smtClean="0">
                <a:solidFill>
                  <a:srgbClr val="0070C0"/>
                </a:solidFill>
              </a:rPr>
              <a:t>TI</a:t>
            </a:r>
            <a:endParaRPr lang="cs-CZ" b="1" dirty="0">
              <a:solidFill>
                <a:srgbClr val="0070C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9684209" y="188640"/>
            <a:ext cx="15481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600" b="1" dirty="0" smtClean="0">
                <a:solidFill>
                  <a:srgbClr val="FF0000"/>
                </a:solidFill>
              </a:rPr>
              <a:t>ZPS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34566" y="3962999"/>
            <a:ext cx="13681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600" b="1" dirty="0" smtClean="0">
                <a:solidFill>
                  <a:srgbClr val="0070C0"/>
                </a:solidFill>
              </a:rPr>
              <a:t>DI</a:t>
            </a:r>
            <a:endParaRPr lang="cs-CZ" b="1" dirty="0">
              <a:solidFill>
                <a:srgbClr val="0070C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95812" y="1239953"/>
            <a:ext cx="2624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 smtClean="0"/>
              <a:t>vodovody a kanalizace,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395812" y="1615784"/>
            <a:ext cx="1449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 smtClean="0"/>
              <a:t>teplovody,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395812" y="2024685"/>
            <a:ext cx="2119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 smtClean="0"/>
              <a:t>elektrické vedení,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395812" y="2434649"/>
            <a:ext cx="1485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 smtClean="0"/>
              <a:t>plynovody,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06358" y="2844613"/>
            <a:ext cx="2853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 smtClean="0"/>
              <a:t>elektronické komunikace,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06358" y="3224335"/>
            <a:ext cx="2038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 smtClean="0"/>
              <a:t>produktovody, …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9684209" y="1239953"/>
            <a:ext cx="1210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 smtClean="0"/>
              <a:t>budovy,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397319" y="4962639"/>
            <a:ext cx="1985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 smtClean="0"/>
              <a:t>silniční doprava,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406358" y="5331971"/>
            <a:ext cx="1916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 smtClean="0"/>
              <a:t>drážní doprava,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406358" y="5701303"/>
            <a:ext cx="2008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 smtClean="0"/>
              <a:t>letecká doprava,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406358" y="6106313"/>
            <a:ext cx="2089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 smtClean="0"/>
              <a:t>vodní doprava, …</a:t>
            </a:r>
            <a:endParaRPr lang="cs-CZ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9684209" y="1609285"/>
            <a:ext cx="1360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 smtClean="0"/>
              <a:t>chodníky,</a:t>
            </a:r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9684209" y="1989705"/>
            <a:ext cx="992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 smtClean="0"/>
              <a:t>ploty,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9684209" y="2356574"/>
            <a:ext cx="1062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 smtClean="0"/>
              <a:t>hřiště,</a:t>
            </a:r>
            <a:endParaRPr lang="cs-CZ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9684209" y="2725906"/>
            <a:ext cx="1703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 smtClean="0"/>
              <a:t>vodní plochy,</a:t>
            </a:r>
            <a:endParaRPr lang="cs-CZ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9684209" y="3092775"/>
            <a:ext cx="1703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 smtClean="0"/>
              <a:t>parkoviště, …</a:t>
            </a:r>
            <a:endParaRPr lang="cs-CZ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1138772" y="178025"/>
            <a:ext cx="52444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6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+ ÚAP záměry</a:t>
            </a:r>
            <a:endParaRPr lang="cs-CZ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44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55065A-EC22-73D9-6549-C5095A7DC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0750" y="365524"/>
            <a:ext cx="9361572" cy="932612"/>
          </a:xfrm>
        </p:spPr>
        <p:txBody>
          <a:bodyPr/>
          <a:lstStyle/>
          <a:p>
            <a:r>
              <a:rPr lang="cs-CZ" sz="5400" b="1" dirty="0">
                <a:solidFill>
                  <a:srgbClr val="00B0F0"/>
                </a:solidFill>
                <a:latin typeface="+mn-lt"/>
              </a:rPr>
              <a:t>Veřejné a neveřejné údaje DTM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E16616-2B90-00B6-AC0C-DFDA34B2F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4806" y="1386615"/>
            <a:ext cx="8857516" cy="4789991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cs-CZ" sz="8400" dirty="0" smtClean="0"/>
              <a:t>stanoveny prováděcí vyhláškou </a:t>
            </a:r>
            <a:r>
              <a:rPr lang="cs-CZ" sz="8400" b="1" dirty="0" smtClean="0">
                <a:solidFill>
                  <a:srgbClr val="FFC000"/>
                </a:solidFill>
              </a:rPr>
              <a:t>č. 393/2020</a:t>
            </a:r>
            <a:r>
              <a:rPr lang="cs-CZ" sz="8400" b="1" dirty="0">
                <a:solidFill>
                  <a:srgbClr val="FFC000"/>
                </a:solidFill>
              </a:rPr>
              <a:t>, Sb.</a:t>
            </a:r>
            <a:r>
              <a:rPr lang="cs-CZ" sz="8400" dirty="0"/>
              <a:t>, o DTM </a:t>
            </a:r>
            <a:r>
              <a:rPr lang="cs-CZ" sz="8400" dirty="0" smtClean="0"/>
              <a:t>kraje</a:t>
            </a:r>
            <a:r>
              <a:rPr lang="cs-CZ" sz="8400" dirty="0"/>
              <a:t>.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cs-CZ" sz="8400" b="1" dirty="0" smtClean="0">
                <a:solidFill>
                  <a:srgbClr val="FFC000"/>
                </a:solidFill>
              </a:rPr>
              <a:t>neveřejné </a:t>
            </a:r>
            <a:r>
              <a:rPr lang="cs-CZ" sz="8400" b="1" dirty="0">
                <a:solidFill>
                  <a:srgbClr val="FFC000"/>
                </a:solidFill>
              </a:rPr>
              <a:t>údaje</a:t>
            </a:r>
            <a:r>
              <a:rPr lang="cs-CZ" sz="8400" dirty="0"/>
              <a:t>:</a:t>
            </a:r>
          </a:p>
          <a:p>
            <a:pPr lvl="1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cs-CZ" sz="8400" dirty="0" smtClean="0"/>
              <a:t>některé </a:t>
            </a:r>
            <a:r>
              <a:rPr lang="cs-CZ" sz="8400" dirty="0"/>
              <a:t>atributy u údajů DTI, např. stav objektu</a:t>
            </a:r>
          </a:p>
          <a:p>
            <a:pPr lvl="1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cs-CZ" sz="8400" dirty="0" smtClean="0"/>
              <a:t>ochranná </a:t>
            </a:r>
            <a:r>
              <a:rPr lang="cs-CZ" sz="8400" dirty="0"/>
              <a:t>a bezpečnostní pásma</a:t>
            </a:r>
          </a:p>
          <a:p>
            <a:pPr lvl="1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cs-CZ" sz="8400" dirty="0" smtClean="0"/>
              <a:t>záměry</a:t>
            </a:r>
            <a:endParaRPr lang="cs-CZ" sz="8400" dirty="0"/>
          </a:p>
          <a:p>
            <a:pPr lvl="1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cs-CZ" sz="8400" dirty="0" smtClean="0"/>
              <a:t>přesný </a:t>
            </a:r>
            <a:r>
              <a:rPr lang="cs-CZ" sz="8400" dirty="0"/>
              <a:t>průběh kritické infrastruktury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cs-CZ" sz="8400" dirty="0" smtClean="0"/>
              <a:t>údaje </a:t>
            </a:r>
            <a:r>
              <a:rPr lang="cs-CZ" sz="8400" dirty="0"/>
              <a:t>z neveřejné části DTM se poskytují: </a:t>
            </a:r>
          </a:p>
          <a:p>
            <a:pPr lvl="1" algn="just" fontAlgn="base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cs-CZ" sz="8400" b="1" dirty="0" smtClean="0">
                <a:solidFill>
                  <a:srgbClr val="FFC000"/>
                </a:solidFill>
              </a:rPr>
              <a:t>OVM</a:t>
            </a:r>
            <a:r>
              <a:rPr lang="cs-CZ" sz="8400" dirty="0" smtClean="0"/>
              <a:t> v </a:t>
            </a:r>
            <a:r>
              <a:rPr lang="cs-CZ" sz="8400" dirty="0"/>
              <a:t>rozsahu nezbytném pro plnění úkolů při výkonu jejich působnosti, </a:t>
            </a:r>
          </a:p>
          <a:p>
            <a:pPr lvl="1" algn="just" fontAlgn="base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cs-CZ" sz="8400" b="1" dirty="0" smtClean="0">
                <a:solidFill>
                  <a:srgbClr val="FFC000"/>
                </a:solidFill>
              </a:rPr>
              <a:t>VSP DTI</a:t>
            </a:r>
            <a:r>
              <a:rPr lang="cs-CZ" sz="8400" dirty="0" smtClean="0"/>
              <a:t> v</a:t>
            </a:r>
            <a:r>
              <a:rPr lang="cs-CZ" sz="8400" dirty="0"/>
              <a:t> rozsahu nezbytném pro zajištění provozu, údržby, obnovy a rozvoje této infrastruktury a </a:t>
            </a:r>
          </a:p>
          <a:p>
            <a:pPr lvl="1" algn="just" fontAlgn="base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cs-CZ" sz="8400" b="1" dirty="0">
                <a:solidFill>
                  <a:srgbClr val="FFC000"/>
                </a:solidFill>
              </a:rPr>
              <a:t>osobám</a:t>
            </a:r>
            <a:r>
              <a:rPr lang="cs-CZ" sz="8400" dirty="0"/>
              <a:t>, o nichž to stanoví </a:t>
            </a:r>
            <a:r>
              <a:rPr lang="cs-CZ" sz="8400" b="1" dirty="0">
                <a:solidFill>
                  <a:srgbClr val="FFC000"/>
                </a:solidFill>
              </a:rPr>
              <a:t>jiný právní předpis </a:t>
            </a:r>
            <a:r>
              <a:rPr lang="cs-CZ" sz="8400" dirty="0"/>
              <a:t>(např. projektantům pro stavební činnost a územní plánování)</a:t>
            </a:r>
          </a:p>
          <a:p>
            <a:endParaRPr lang="cs-CZ" dirty="0"/>
          </a:p>
          <a:p>
            <a:pPr lvl="1"/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9525"/>
            <a:ext cx="153352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362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66662" y="162351"/>
            <a:ext cx="10457088" cy="653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35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82838" y="274638"/>
            <a:ext cx="8797975" cy="1143000"/>
          </a:xfrm>
        </p:spPr>
        <p:txBody>
          <a:bodyPr/>
          <a:lstStyle/>
          <a:p>
            <a:pPr algn="l"/>
            <a:r>
              <a:rPr lang="cs-CZ" sz="5400" b="1" dirty="0">
                <a:solidFill>
                  <a:srgbClr val="00B0F0"/>
                </a:solidFill>
                <a:latin typeface="+mn-lt"/>
              </a:rPr>
              <a:t>Popis objektů DTM kraje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2390" indent="-35239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cs-CZ" sz="2800" dirty="0"/>
          </a:p>
        </p:txBody>
      </p:sp>
      <p:sp>
        <p:nvSpPr>
          <p:cNvPr id="16" name="Zástupný symbol pro obsah 2"/>
          <p:cNvSpPr txBox="1">
            <a:spLocks/>
          </p:cNvSpPr>
          <p:nvPr/>
        </p:nvSpPr>
        <p:spPr bwMode="auto">
          <a:xfrm>
            <a:off x="2206774" y="1600200"/>
            <a:ext cx="9374039" cy="492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cs-CZ" sz="3600" smtClean="0">
              <a:solidFill>
                <a:srgbClr val="FFC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sz="3600" smtClean="0">
              <a:solidFill>
                <a:schemeClr val="bg1">
                  <a:lumMod val="75000"/>
                </a:schemeClr>
              </a:solidFill>
            </a:endParaRPr>
          </a:p>
          <a:p>
            <a:pPr marL="355600" indent="-355600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cs-CZ" sz="3600" smtClean="0">
              <a:solidFill>
                <a:srgbClr val="FFC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sz="600" smtClean="0">
              <a:latin typeface="Anton" panose="00000500000000000000" pitchFamily="2" charset="-1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400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cs-CZ" sz="4000" dirty="0"/>
          </a:p>
        </p:txBody>
      </p:sp>
      <p:sp>
        <p:nvSpPr>
          <p:cNvPr id="18" name="Obdélník 17"/>
          <p:cNvSpPr/>
          <p:nvPr/>
        </p:nvSpPr>
        <p:spPr>
          <a:xfrm>
            <a:off x="3653277" y="2295819"/>
            <a:ext cx="1944216" cy="10081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/>
        </p:nvSpPr>
        <p:spPr>
          <a:xfrm>
            <a:off x="7633390" y="2295819"/>
            <a:ext cx="1944216" cy="10081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/>
        </p:nvSpPr>
        <p:spPr>
          <a:xfrm>
            <a:off x="5591150" y="4653136"/>
            <a:ext cx="1944216" cy="10081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Rovnoramenný trojúhelník 20"/>
          <p:cNvSpPr/>
          <p:nvPr/>
        </p:nvSpPr>
        <p:spPr>
          <a:xfrm rot="18034035">
            <a:off x="5395282" y="2476269"/>
            <a:ext cx="1944216" cy="1655324"/>
          </a:xfrm>
          <a:prstGeom prst="triangle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TextovéPole 21"/>
          <p:cNvSpPr txBox="1"/>
          <p:nvPr/>
        </p:nvSpPr>
        <p:spPr>
          <a:xfrm>
            <a:off x="4062201" y="2615209"/>
            <a:ext cx="1039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Vyhláška</a:t>
            </a:r>
            <a:endParaRPr lang="cs-CZ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8085903" y="2615209"/>
            <a:ext cx="1039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JVF DTM</a:t>
            </a:r>
            <a:endParaRPr lang="cs-CZ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6043663" y="4989601"/>
            <a:ext cx="1131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Ontologie</a:t>
            </a:r>
            <a:endParaRPr lang="cs-CZ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9525"/>
            <a:ext cx="153352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499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/>
      <p:bldP spid="23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2696"/>
            <a:ext cx="12190413" cy="535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0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862" y="764704"/>
            <a:ext cx="5715000" cy="5715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71786" y="476672"/>
            <a:ext cx="13681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600" b="1" dirty="0" smtClean="0">
                <a:solidFill>
                  <a:srgbClr val="0070C0"/>
                </a:solidFill>
              </a:rPr>
              <a:t>DTI</a:t>
            </a:r>
            <a:endParaRPr lang="cs-CZ" b="1" dirty="0">
              <a:solidFill>
                <a:srgbClr val="0070C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9672786" y="476672"/>
            <a:ext cx="15481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600" b="1" dirty="0" smtClean="0">
                <a:solidFill>
                  <a:srgbClr val="FF0000"/>
                </a:solidFill>
              </a:rPr>
              <a:t>ZPS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959818" y="2348880"/>
            <a:ext cx="7920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rgbClr val="0070C0"/>
                </a:solidFill>
              </a:rPr>
              <a:t>+1</a:t>
            </a:r>
          </a:p>
          <a:p>
            <a:pPr algn="ctr"/>
            <a:endParaRPr lang="cs-CZ" sz="3600" b="1" dirty="0">
              <a:solidFill>
                <a:srgbClr val="0070C0"/>
              </a:solidFill>
            </a:endParaRPr>
          </a:p>
          <a:p>
            <a:pPr algn="ctr"/>
            <a:r>
              <a:rPr lang="cs-CZ" sz="3600" b="1" dirty="0" smtClean="0">
                <a:solidFill>
                  <a:srgbClr val="0070C0"/>
                </a:solidFill>
              </a:rPr>
              <a:t>0</a:t>
            </a:r>
          </a:p>
          <a:p>
            <a:pPr algn="ctr"/>
            <a:endParaRPr lang="cs-CZ" sz="3600" b="1" dirty="0">
              <a:solidFill>
                <a:srgbClr val="0070C0"/>
              </a:solidFill>
            </a:endParaRPr>
          </a:p>
          <a:p>
            <a:pPr algn="ctr"/>
            <a:r>
              <a:rPr lang="cs-CZ" sz="3600" b="1" dirty="0" smtClean="0">
                <a:solidFill>
                  <a:srgbClr val="0070C0"/>
                </a:solidFill>
              </a:rPr>
              <a:t>-1</a:t>
            </a:r>
            <a:endParaRPr lang="cs-CZ" sz="3600" b="1" dirty="0">
              <a:solidFill>
                <a:srgbClr val="0070C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9968408" y="1794882"/>
            <a:ext cx="7920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rgbClr val="FF0000"/>
                </a:solidFill>
              </a:rPr>
              <a:t>+3</a:t>
            </a:r>
          </a:p>
          <a:p>
            <a:pPr algn="ctr"/>
            <a:r>
              <a:rPr lang="cs-CZ" sz="3600" b="1" dirty="0" smtClean="0">
                <a:solidFill>
                  <a:srgbClr val="FF0000"/>
                </a:solidFill>
              </a:rPr>
              <a:t>+2</a:t>
            </a:r>
          </a:p>
          <a:p>
            <a:pPr algn="ctr"/>
            <a:r>
              <a:rPr lang="cs-CZ" sz="3600" b="1" dirty="0" smtClean="0">
                <a:solidFill>
                  <a:srgbClr val="FF0000"/>
                </a:solidFill>
              </a:rPr>
              <a:t>+1</a:t>
            </a:r>
            <a:endParaRPr lang="cs-CZ" sz="3600" b="1" dirty="0">
              <a:solidFill>
                <a:srgbClr val="FF0000"/>
              </a:solidFill>
            </a:endParaRPr>
          </a:p>
          <a:p>
            <a:pPr algn="ctr"/>
            <a:r>
              <a:rPr lang="cs-CZ" sz="3600" b="1" dirty="0" smtClean="0">
                <a:solidFill>
                  <a:srgbClr val="FF0000"/>
                </a:solidFill>
              </a:rPr>
              <a:t>0</a:t>
            </a:r>
            <a:endParaRPr lang="cs-CZ" sz="3600" b="1" dirty="0">
              <a:solidFill>
                <a:srgbClr val="FF0000"/>
              </a:solidFill>
            </a:endParaRPr>
          </a:p>
          <a:p>
            <a:pPr algn="ctr"/>
            <a:r>
              <a:rPr lang="cs-CZ" sz="3600" b="1" dirty="0" smtClean="0">
                <a:solidFill>
                  <a:srgbClr val="FF0000"/>
                </a:solidFill>
              </a:rPr>
              <a:t>-1</a:t>
            </a:r>
          </a:p>
          <a:p>
            <a:pPr algn="ctr"/>
            <a:r>
              <a:rPr lang="cs-CZ" sz="3600" b="1" dirty="0" smtClean="0">
                <a:solidFill>
                  <a:srgbClr val="FF0000"/>
                </a:solidFill>
              </a:rPr>
              <a:t>-2</a:t>
            </a:r>
          </a:p>
          <a:p>
            <a:pPr algn="ctr"/>
            <a:r>
              <a:rPr lang="cs-CZ" sz="3600" b="1" dirty="0" smtClean="0">
                <a:solidFill>
                  <a:srgbClr val="FF0000"/>
                </a:solidFill>
              </a:rPr>
              <a:t>-3</a:t>
            </a:r>
            <a:endParaRPr lang="cs-CZ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83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06774" y="274638"/>
            <a:ext cx="9649072" cy="1143000"/>
          </a:xfrm>
        </p:spPr>
        <p:txBody>
          <a:bodyPr/>
          <a:lstStyle/>
          <a:p>
            <a:pPr algn="l"/>
            <a:r>
              <a:rPr lang="cs-CZ" sz="4800" b="1" dirty="0" smtClean="0">
                <a:solidFill>
                  <a:srgbClr val="00B0F0"/>
                </a:solidFill>
                <a:latin typeface="+mn-lt"/>
              </a:rPr>
              <a:t>Vlastníci technické infrastruktury</a:t>
            </a:r>
            <a:endParaRPr lang="cs-CZ" sz="4800" b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9525"/>
            <a:ext cx="153352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obsah 2"/>
          <p:cNvSpPr txBox="1">
            <a:spLocks/>
          </p:cNvSpPr>
          <p:nvPr/>
        </p:nvSpPr>
        <p:spPr bwMode="auto">
          <a:xfrm>
            <a:off x="2062758" y="1700808"/>
            <a:ext cx="9504363" cy="43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indent="-361950">
              <a:buFont typeface="Wingdings" panose="05000000000000000000" pitchFamily="2" charset="2"/>
              <a:buChar char="§"/>
            </a:pPr>
            <a:r>
              <a:rPr lang="cs-CZ" sz="2800" dirty="0" smtClean="0"/>
              <a:t>Zákon </a:t>
            </a:r>
            <a:r>
              <a:rPr lang="cs-CZ" sz="2800" dirty="0"/>
              <a:t>č. 183/2006 Sb., „</a:t>
            </a:r>
            <a:r>
              <a:rPr lang="cs-CZ" sz="2800" b="1" dirty="0"/>
              <a:t>starý</a:t>
            </a:r>
            <a:r>
              <a:rPr lang="cs-CZ" sz="2800" dirty="0"/>
              <a:t>“ stavební zákon (§ 161)</a:t>
            </a:r>
          </a:p>
          <a:p>
            <a:pPr marL="361950" indent="-361950">
              <a:buFont typeface="Wingdings" panose="05000000000000000000" pitchFamily="2" charset="2"/>
              <a:buChar char="§"/>
            </a:pPr>
            <a:endParaRPr lang="cs-CZ" altLang="cs-CZ" sz="28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806" y="2564904"/>
            <a:ext cx="8106906" cy="2762636"/>
          </a:xfrm>
          <a:prstGeom prst="rect">
            <a:avLst/>
          </a:prstGeom>
        </p:spPr>
      </p:pic>
      <p:cxnSp>
        <p:nvCxnSpPr>
          <p:cNvPr id="5" name="Přímá spojnice 4"/>
          <p:cNvCxnSpPr/>
          <p:nvPr/>
        </p:nvCxnSpPr>
        <p:spPr>
          <a:xfrm>
            <a:off x="2854846" y="4221088"/>
            <a:ext cx="698477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V="1">
            <a:off x="7175326" y="4021200"/>
            <a:ext cx="3312368" cy="368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372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06774" y="274638"/>
            <a:ext cx="9649072" cy="1143000"/>
          </a:xfrm>
        </p:spPr>
        <p:txBody>
          <a:bodyPr/>
          <a:lstStyle/>
          <a:p>
            <a:pPr algn="l"/>
            <a:r>
              <a:rPr lang="cs-CZ" sz="4800" b="1" dirty="0" smtClean="0">
                <a:solidFill>
                  <a:srgbClr val="00B0F0"/>
                </a:solidFill>
                <a:latin typeface="+mn-lt"/>
              </a:rPr>
              <a:t>Vlastníci technické infrastruktury</a:t>
            </a:r>
            <a:endParaRPr lang="cs-CZ" sz="4800" b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9525"/>
            <a:ext cx="153352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obsah 2"/>
          <p:cNvSpPr txBox="1">
            <a:spLocks/>
          </p:cNvSpPr>
          <p:nvPr/>
        </p:nvSpPr>
        <p:spPr bwMode="auto">
          <a:xfrm>
            <a:off x="2062758" y="1700808"/>
            <a:ext cx="9504363" cy="43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indent="-361950">
              <a:buFont typeface="Wingdings" panose="05000000000000000000" pitchFamily="2" charset="2"/>
              <a:buChar char="§"/>
            </a:pPr>
            <a:r>
              <a:rPr lang="cs-CZ" sz="2800" dirty="0" smtClean="0"/>
              <a:t>Zákon </a:t>
            </a:r>
            <a:r>
              <a:rPr lang="cs-CZ" sz="2800" dirty="0"/>
              <a:t>č. 283/2021 Sb., „nový“ stavební zákon (§ 168)</a:t>
            </a:r>
          </a:p>
          <a:p>
            <a:pPr marL="361950" indent="-361950">
              <a:buFont typeface="Wingdings" panose="05000000000000000000" pitchFamily="2" charset="2"/>
              <a:buChar char="§"/>
            </a:pPr>
            <a:endParaRPr lang="cs-CZ" sz="2800" dirty="0"/>
          </a:p>
          <a:p>
            <a:pPr marL="361950" indent="-361950">
              <a:buFont typeface="Wingdings" panose="05000000000000000000" pitchFamily="2" charset="2"/>
              <a:buChar char="§"/>
            </a:pPr>
            <a:endParaRPr lang="cs-CZ" altLang="cs-CZ" sz="28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798" y="2492896"/>
            <a:ext cx="8097380" cy="3458058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038065" y="5229200"/>
            <a:ext cx="4866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</a:rPr>
              <a:t>Nesdělují se informace o existenci infrastruktury!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00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06774" y="274638"/>
            <a:ext cx="9649072" cy="1143000"/>
          </a:xfrm>
        </p:spPr>
        <p:txBody>
          <a:bodyPr/>
          <a:lstStyle/>
          <a:p>
            <a:pPr algn="l"/>
            <a:r>
              <a:rPr lang="cs-CZ" sz="4800" b="1" dirty="0" smtClean="0">
                <a:solidFill>
                  <a:srgbClr val="00B0F0"/>
                </a:solidFill>
                <a:latin typeface="+mn-lt"/>
              </a:rPr>
              <a:t>Povinnosti stanovené zákonem</a:t>
            </a:r>
            <a:endParaRPr lang="cs-CZ" sz="4800" b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9525"/>
            <a:ext cx="153352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obsah 2"/>
          <p:cNvSpPr txBox="1">
            <a:spLocks/>
          </p:cNvSpPr>
          <p:nvPr/>
        </p:nvSpPr>
        <p:spPr bwMode="auto">
          <a:xfrm>
            <a:off x="1990725" y="1700213"/>
            <a:ext cx="9504363" cy="43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indent="-361950">
              <a:buFont typeface="Wingdings" panose="05000000000000000000" pitchFamily="2" charset="2"/>
              <a:buChar char="§"/>
            </a:pPr>
            <a:r>
              <a:rPr lang="cs-CZ" altLang="cs-CZ" sz="2800" dirty="0" smtClean="0"/>
              <a:t>Krajům byla novelou </a:t>
            </a:r>
            <a:r>
              <a:rPr lang="cs-CZ" altLang="cs-CZ" sz="2800" dirty="0" smtClean="0">
                <a:solidFill>
                  <a:srgbClr val="FFC000"/>
                </a:solidFill>
              </a:rPr>
              <a:t>zákona o zeměměřictví č. 47/2020 Sb. </a:t>
            </a:r>
            <a:r>
              <a:rPr lang="cs-CZ" altLang="cs-CZ" sz="2800" dirty="0" smtClean="0"/>
              <a:t>uložena povinnost vybudovat </a:t>
            </a:r>
            <a:r>
              <a:rPr lang="cs-CZ" altLang="cs-CZ" sz="2800" dirty="0">
                <a:solidFill>
                  <a:srgbClr val="FFC000"/>
                </a:solidFill>
              </a:rPr>
              <a:t>krajské</a:t>
            </a:r>
            <a:r>
              <a:rPr lang="cs-CZ" altLang="cs-CZ" sz="2800" dirty="0" smtClean="0"/>
              <a:t> </a:t>
            </a:r>
            <a:r>
              <a:rPr lang="cs-CZ" altLang="cs-CZ" sz="2800" dirty="0" smtClean="0">
                <a:solidFill>
                  <a:srgbClr val="FFC000"/>
                </a:solidFill>
              </a:rPr>
              <a:t>DTM</a:t>
            </a:r>
            <a:r>
              <a:rPr lang="cs-CZ" altLang="cs-CZ" sz="2800" dirty="0" smtClean="0"/>
              <a:t> (do  </a:t>
            </a:r>
            <a:r>
              <a:rPr lang="cs-CZ" altLang="cs-CZ" sz="2800" dirty="0" smtClean="0">
                <a:solidFill>
                  <a:srgbClr val="FFC000"/>
                </a:solidFill>
              </a:rPr>
              <a:t>30. 6. 2023</a:t>
            </a:r>
            <a:r>
              <a:rPr lang="cs-CZ" altLang="cs-CZ" sz="2800" dirty="0" smtClean="0"/>
              <a:t>).</a:t>
            </a:r>
            <a:endParaRPr lang="cs-CZ" altLang="cs-CZ" sz="2800" dirty="0"/>
          </a:p>
          <a:p>
            <a:pPr marL="361950" indent="-361950">
              <a:buFont typeface="Wingdings" panose="05000000000000000000" pitchFamily="2" charset="2"/>
              <a:buChar char="§"/>
            </a:pPr>
            <a:endParaRPr lang="cs-CZ" altLang="cs-CZ" sz="2800" dirty="0" smtClean="0"/>
          </a:p>
          <a:p>
            <a:pPr marL="361950" indent="-361950">
              <a:buFont typeface="Wingdings" panose="05000000000000000000" pitchFamily="2" charset="2"/>
              <a:buChar char="§"/>
            </a:pPr>
            <a:r>
              <a:rPr lang="cs-CZ" altLang="cs-CZ" sz="2800" dirty="0"/>
              <a:t>Rezort</a:t>
            </a:r>
            <a:r>
              <a:rPr lang="cs-CZ" altLang="cs-CZ" sz="2800" dirty="0" smtClean="0">
                <a:solidFill>
                  <a:srgbClr val="FFC000"/>
                </a:solidFill>
              </a:rPr>
              <a:t> ČÚZK</a:t>
            </a:r>
            <a:r>
              <a:rPr lang="cs-CZ" altLang="cs-CZ" sz="2800" dirty="0" smtClean="0"/>
              <a:t> dostal za úkol vybudovat </a:t>
            </a:r>
            <a:r>
              <a:rPr lang="cs-CZ" altLang="cs-CZ" sz="2800" dirty="0" smtClean="0">
                <a:solidFill>
                  <a:srgbClr val="FFC000"/>
                </a:solidFill>
              </a:rPr>
              <a:t>Informační systém digitální mapy veřejné správy</a:t>
            </a:r>
            <a:r>
              <a:rPr lang="cs-CZ" altLang="cs-CZ" sz="2800" dirty="0" smtClean="0"/>
              <a:t>, který bude pro krajské DTM zajišťovat služby, které je vhodné provozovat </a:t>
            </a:r>
            <a:r>
              <a:rPr lang="cs-CZ" altLang="cs-CZ" sz="2800" dirty="0" smtClean="0">
                <a:solidFill>
                  <a:srgbClr val="00B0F0"/>
                </a:solidFill>
              </a:rPr>
              <a:t>centrálně</a:t>
            </a:r>
            <a:r>
              <a:rPr lang="cs-CZ" altLang="cs-CZ" sz="2800" dirty="0" smtClean="0"/>
              <a:t>.</a:t>
            </a:r>
          </a:p>
          <a:p>
            <a:pPr marL="361950" indent="-361950">
              <a:buFont typeface="Wingdings" panose="05000000000000000000" pitchFamily="2" charset="2"/>
              <a:buChar char="§"/>
            </a:pPr>
            <a:endParaRPr lang="cs-CZ" altLang="cs-CZ" sz="400" dirty="0" smtClean="0"/>
          </a:p>
          <a:p>
            <a:pPr marL="361950" indent="-361950">
              <a:buFont typeface="Wingdings" panose="05000000000000000000" pitchFamily="2" charset="2"/>
              <a:buChar char="§"/>
            </a:pPr>
            <a:r>
              <a:rPr lang="cs-CZ" altLang="cs-CZ" sz="2800" dirty="0"/>
              <a:t>Zákon uložil povinnosti i dalším </a:t>
            </a:r>
            <a:r>
              <a:rPr lang="cs-CZ" altLang="cs-CZ" sz="2800" dirty="0" smtClean="0">
                <a:solidFill>
                  <a:srgbClr val="FFC000"/>
                </a:solidFill>
              </a:rPr>
              <a:t>subjektům</a:t>
            </a:r>
            <a:r>
              <a:rPr lang="cs-CZ" altLang="cs-CZ" sz="2800" dirty="0"/>
              <a:t>.</a:t>
            </a:r>
            <a:endParaRPr lang="cs-CZ" altLang="cs-CZ" sz="2800" dirty="0" smtClean="0"/>
          </a:p>
          <a:p>
            <a:pPr marL="0" indent="0">
              <a:buNone/>
            </a:pPr>
            <a:r>
              <a:rPr lang="cs-CZ" altLang="cs-CZ" sz="2800" dirty="0"/>
              <a:t> </a:t>
            </a:r>
            <a:r>
              <a:rPr lang="cs-CZ" altLang="cs-CZ" sz="2800" dirty="0" smtClean="0"/>
              <a:t>    </a:t>
            </a:r>
            <a:r>
              <a:rPr lang="cs-CZ" altLang="cs-CZ" sz="2800" dirty="0" smtClean="0">
                <a:solidFill>
                  <a:schemeClr val="bg1">
                    <a:lumMod val="65000"/>
                  </a:schemeClr>
                </a:solidFill>
              </a:rPr>
              <a:t>vlastníci, správci a provozovatelé DTI, stavebníci, …</a:t>
            </a:r>
            <a:endParaRPr lang="cs-CZ" altLang="cs-CZ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7" name="Přímá spojnice 6"/>
          <p:cNvCxnSpPr/>
          <p:nvPr/>
        </p:nvCxnSpPr>
        <p:spPr>
          <a:xfrm>
            <a:off x="9263558" y="2420888"/>
            <a:ext cx="1584176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9191550" y="2644094"/>
            <a:ext cx="2040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2800" dirty="0">
                <a:solidFill>
                  <a:srgbClr val="FF0000"/>
                </a:solidFill>
                <a:latin typeface="+mn-lt"/>
              </a:rPr>
              <a:t>30. 6. </a:t>
            </a:r>
            <a:r>
              <a:rPr lang="cs-CZ" altLang="cs-CZ" sz="2800" dirty="0" smtClean="0">
                <a:solidFill>
                  <a:srgbClr val="FF0000"/>
                </a:solidFill>
                <a:latin typeface="+mn-lt"/>
              </a:rPr>
              <a:t>2024</a:t>
            </a:r>
            <a:endParaRPr lang="cs-CZ" sz="2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343924" y="2640662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2800" dirty="0" smtClean="0">
                <a:solidFill>
                  <a:srgbClr val="FF0000"/>
                </a:solidFill>
                <a:latin typeface="+mn-lt"/>
              </a:rPr>
              <a:t>č. 88/2023 Sb. </a:t>
            </a:r>
            <a:r>
              <a:rPr lang="cs-CZ" altLang="cs-CZ" sz="2800" dirty="0" smtClean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</a:t>
            </a:r>
            <a:endParaRPr lang="cs-CZ" sz="2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239222" y="2594966"/>
            <a:ext cx="4752528" cy="614611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047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862" y="1052736"/>
            <a:ext cx="6287026" cy="4563678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5761185" y="2355412"/>
            <a:ext cx="683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ČÚZK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7659412" y="402742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Kraje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638319" y="3888920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Vlastníci</a:t>
            </a:r>
          </a:p>
          <a:p>
            <a:pPr algn="ctr"/>
            <a:r>
              <a:rPr lang="cs-CZ" dirty="0" smtClean="0"/>
              <a:t>DTI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3574926" y="235541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Stavebníci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546327" y="2355412"/>
            <a:ext cx="1261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Geodeti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624714" y="4027420"/>
            <a:ext cx="1174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Veřejnost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88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4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2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06774" y="274638"/>
            <a:ext cx="9649072" cy="1143000"/>
          </a:xfrm>
        </p:spPr>
        <p:txBody>
          <a:bodyPr/>
          <a:lstStyle/>
          <a:p>
            <a:pPr algn="l"/>
            <a:r>
              <a:rPr lang="cs-CZ" sz="4800" b="1" dirty="0" smtClean="0">
                <a:solidFill>
                  <a:srgbClr val="00B0F0"/>
                </a:solidFill>
                <a:latin typeface="+mn-lt"/>
              </a:rPr>
              <a:t>Povinnosti stanovené zákonem</a:t>
            </a:r>
            <a:endParaRPr lang="cs-CZ" sz="4800" b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9525"/>
            <a:ext cx="153352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obsah 2"/>
          <p:cNvSpPr txBox="1">
            <a:spLocks/>
          </p:cNvSpPr>
          <p:nvPr/>
        </p:nvSpPr>
        <p:spPr bwMode="auto">
          <a:xfrm>
            <a:off x="1990725" y="1700213"/>
            <a:ext cx="9504363" cy="43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cs-CZ" sz="2800" dirty="0" smtClean="0"/>
              <a:t>Podpora </a:t>
            </a:r>
            <a:r>
              <a:rPr lang="cs-CZ" sz="2800" dirty="0"/>
              <a:t>agend </a:t>
            </a:r>
            <a:r>
              <a:rPr lang="cs-CZ" sz="2800" b="1" dirty="0">
                <a:solidFill>
                  <a:srgbClr val="FFC000"/>
                </a:solidFill>
              </a:rPr>
              <a:t>stavebního řízení </a:t>
            </a:r>
            <a:r>
              <a:rPr lang="cs-CZ" sz="2800" dirty="0"/>
              <a:t>a </a:t>
            </a:r>
            <a:r>
              <a:rPr lang="cs-CZ" sz="2800" b="1" dirty="0">
                <a:solidFill>
                  <a:srgbClr val="FFC000"/>
                </a:solidFill>
              </a:rPr>
              <a:t>územního plánování</a:t>
            </a:r>
          </a:p>
          <a:p>
            <a:pPr marL="800100" lvl="2" indent="-34290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cs-CZ" dirty="0"/>
              <a:t>projekční a investiční příprava staveb</a:t>
            </a:r>
          </a:p>
          <a:p>
            <a:pPr marL="800100" lvl="2" indent="-34290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cs-CZ" dirty="0"/>
              <a:t>povolování staveb</a:t>
            </a:r>
          </a:p>
          <a:p>
            <a:pPr marL="800100" lvl="2" indent="-34290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cs-CZ" dirty="0"/>
              <a:t>stanovení okruhu vyjadřujících se subjektů (existence/připojení)</a:t>
            </a:r>
          </a:p>
          <a:p>
            <a:pPr marL="400050" lvl="1" indent="-34290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cs-CZ" dirty="0"/>
              <a:t>Zjednodušení </a:t>
            </a:r>
            <a:r>
              <a:rPr lang="cs-CZ" b="1" dirty="0">
                <a:solidFill>
                  <a:srgbClr val="FFC000"/>
                </a:solidFill>
              </a:rPr>
              <a:t>správy majetku</a:t>
            </a:r>
          </a:p>
          <a:p>
            <a:pPr marL="800100" lvl="2" indent="-34290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cs-CZ" dirty="0"/>
              <a:t>veřejný majetek (silnice, vodovody, kanalizace, osvětlení,…)</a:t>
            </a:r>
          </a:p>
          <a:p>
            <a:pPr marL="800100" lvl="2" indent="-34290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cs-CZ" dirty="0"/>
              <a:t>sítě technické a dopravní infrastruktury (vlastníci, provozovatelé)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cs-CZ" sz="2800" dirty="0"/>
              <a:t>Rozvoj infrastruktury </a:t>
            </a:r>
            <a:r>
              <a:rPr lang="cs-CZ" sz="2800" b="1" dirty="0">
                <a:solidFill>
                  <a:srgbClr val="FFC000"/>
                </a:solidFill>
              </a:rPr>
              <a:t>včetně vysokorychlostních sítí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cs-CZ" sz="2800" b="1" dirty="0">
                <a:solidFill>
                  <a:srgbClr val="FFC000"/>
                </a:solidFill>
              </a:rPr>
              <a:t>Zdroj údajů </a:t>
            </a:r>
            <a:r>
              <a:rPr lang="cs-CZ" sz="2800" dirty="0"/>
              <a:t>pro ÚAP, ÚPD, INSPIRE, RÚIAN a z něj do KN</a:t>
            </a:r>
          </a:p>
          <a:p>
            <a:pPr marL="361950" indent="-361950">
              <a:buFont typeface="Wingdings" panose="05000000000000000000" pitchFamily="2" charset="2"/>
              <a:buChar char="§"/>
            </a:pPr>
            <a:endParaRPr lang="cs-CZ" altLang="cs-CZ" sz="2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04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28863" y="242888"/>
            <a:ext cx="9009062" cy="13255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5300" b="1" dirty="0">
                <a:solidFill>
                  <a:srgbClr val="00B0F0"/>
                </a:solidFill>
                <a:latin typeface="+mn-lt"/>
              </a:rPr>
              <a:t>Zeměměřický zákon </a:t>
            </a:r>
            <a:r>
              <a:rPr lang="cs-CZ" sz="48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(č. 47/2020 Sb.)</a:t>
            </a:r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endParaRPr lang="cs-CZ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43150" y="1825625"/>
            <a:ext cx="9307513" cy="4351338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u="dottedHeavy" dirty="0" smtClean="0">
                <a:solidFill>
                  <a:srgbClr val="FFC000"/>
                </a:solidFill>
              </a:rPr>
              <a:t>Digitální mapa veřejné správy (DMVS)</a:t>
            </a:r>
          </a:p>
          <a:p>
            <a:pPr marL="355600" indent="-355600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cs-CZ" sz="1000" dirty="0" smtClean="0"/>
          </a:p>
          <a:p>
            <a:pPr marL="355600" indent="-355600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dirty="0" smtClean="0"/>
              <a:t>DMVS je </a:t>
            </a:r>
            <a:r>
              <a:rPr lang="cs-CZ" dirty="0"/>
              <a:t>tvořena </a:t>
            </a:r>
            <a:r>
              <a:rPr lang="cs-CZ" dirty="0" smtClean="0"/>
              <a:t>kompozicí:</a:t>
            </a:r>
          </a:p>
          <a:p>
            <a:pPr marL="355600" indent="-355600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cs-CZ" sz="400" dirty="0" smtClean="0"/>
          </a:p>
          <a:p>
            <a:pPr marL="755650" lvl="1" indent="-355600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dirty="0" err="1" smtClean="0">
                <a:solidFill>
                  <a:srgbClr val="FFC000"/>
                </a:solidFill>
              </a:rPr>
              <a:t>ortofotomapy</a:t>
            </a:r>
            <a:r>
              <a:rPr lang="cs-CZ" dirty="0" smtClean="0">
                <a:solidFill>
                  <a:srgbClr val="FFC000"/>
                </a:solidFill>
              </a:rPr>
              <a:t>,</a:t>
            </a:r>
            <a:r>
              <a:rPr lang="cs-CZ" dirty="0" smtClean="0"/>
              <a:t>	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&lt;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---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GB" dirty="0" err="1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centr</a:t>
            </a:r>
            <a:r>
              <a:rPr lang="cs-CZ" dirty="0" err="1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ální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 řešení (</a:t>
            </a:r>
            <a:r>
              <a:rPr lang="cs-CZ" dirty="0" smtClean="0">
                <a:solidFill>
                  <a:srgbClr val="00B0F0"/>
                </a:solidFill>
                <a:sym typeface="Wingdings" panose="05000000000000000000" pitchFamily="2" charset="2"/>
              </a:rPr>
              <a:t>ČÚZK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/</a:t>
            </a:r>
            <a:r>
              <a:rPr lang="cs-CZ" dirty="0" smtClean="0">
                <a:solidFill>
                  <a:srgbClr val="00B0F0"/>
                </a:solidFill>
                <a:sym typeface="Wingdings" panose="05000000000000000000" pitchFamily="2" charset="2"/>
              </a:rPr>
              <a:t>ZÚ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)</a:t>
            </a:r>
            <a:endParaRPr lang="cs-CZ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755650" lvl="1" indent="-355600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dirty="0">
                <a:solidFill>
                  <a:srgbClr val="FFC000"/>
                </a:solidFill>
              </a:rPr>
              <a:t>katastrální mapy</a:t>
            </a:r>
            <a:r>
              <a:rPr lang="cs-CZ" dirty="0"/>
              <a:t>,    	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&lt;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---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GB" dirty="0" err="1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centr</a:t>
            </a:r>
            <a:r>
              <a:rPr lang="cs-CZ" dirty="0" err="1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ální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 řešení (</a:t>
            </a:r>
            <a:r>
              <a:rPr lang="cs-CZ" dirty="0">
                <a:solidFill>
                  <a:srgbClr val="00B0F0"/>
                </a:solidFill>
                <a:sym typeface="Wingdings" panose="05000000000000000000" pitchFamily="2" charset="2"/>
              </a:rPr>
              <a:t>ČÚZK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)</a:t>
            </a:r>
            <a:endParaRPr lang="cs-CZ" dirty="0" smtClean="0">
              <a:solidFill>
                <a:srgbClr val="F7952B"/>
              </a:solidFill>
            </a:endParaRPr>
          </a:p>
          <a:p>
            <a:pPr marL="755650" lvl="1" indent="-355600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dirty="0" smtClean="0">
                <a:solidFill>
                  <a:srgbClr val="FFC000"/>
                </a:solidFill>
              </a:rPr>
              <a:t>krajských DTM</a:t>
            </a:r>
            <a:r>
              <a:rPr lang="cs-CZ" dirty="0" smtClean="0"/>
              <a:t>.	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&lt;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---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decentralizované řešení (</a:t>
            </a:r>
            <a:r>
              <a:rPr lang="cs-CZ" dirty="0" smtClean="0">
                <a:solidFill>
                  <a:srgbClr val="00B0F0"/>
                </a:solidFill>
                <a:sym typeface="Wingdings" panose="05000000000000000000" pitchFamily="2" charset="2"/>
              </a:rPr>
              <a:t>kraje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)</a:t>
            </a:r>
            <a:endParaRPr lang="cs-CZ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355600" indent="-355600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cs-CZ" sz="400" dirty="0" smtClean="0">
              <a:latin typeface="Anton" panose="00000500000000000000" pitchFamily="2" charset="-18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9525"/>
            <a:ext cx="153352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479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694" y="-26385"/>
            <a:ext cx="9299206" cy="684788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09598" y="5301208"/>
            <a:ext cx="1989819" cy="923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399" b="1" dirty="0" smtClean="0">
                <a:solidFill>
                  <a:srgbClr val="00B0F0"/>
                </a:solidFill>
              </a:rPr>
              <a:t>99,9%</a:t>
            </a:r>
            <a:endParaRPr lang="cs-CZ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64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187" y="134588"/>
            <a:ext cx="9284677" cy="655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33150" y="4934113"/>
            <a:ext cx="1595678" cy="923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399" b="1" dirty="0">
                <a:solidFill>
                  <a:srgbClr val="00B0F0"/>
                </a:solidFill>
              </a:rPr>
              <a:t>2021</a:t>
            </a:r>
            <a:endParaRPr lang="cs-CZ" b="1" dirty="0">
              <a:solidFill>
                <a:srgbClr val="00B0F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9001931" y="834225"/>
            <a:ext cx="1595678" cy="923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399" b="1" dirty="0">
                <a:solidFill>
                  <a:srgbClr val="00B0F0"/>
                </a:solidFill>
              </a:rPr>
              <a:t>2022</a:t>
            </a:r>
            <a:endParaRPr lang="cs-CZ" b="1" dirty="0">
              <a:solidFill>
                <a:srgbClr val="00B0F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33150" y="5720301"/>
            <a:ext cx="1595678" cy="923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399" b="1" dirty="0" smtClean="0">
                <a:solidFill>
                  <a:srgbClr val="00B050"/>
                </a:solidFill>
              </a:rPr>
              <a:t>2023</a:t>
            </a:r>
            <a:endParaRPr lang="cs-CZ" b="1" dirty="0">
              <a:solidFill>
                <a:srgbClr val="00B05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9012605" y="1502290"/>
            <a:ext cx="1595678" cy="923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399" b="1" dirty="0" smtClean="0">
                <a:solidFill>
                  <a:srgbClr val="00B050"/>
                </a:solidFill>
              </a:rPr>
              <a:t>2024</a:t>
            </a:r>
            <a:endParaRPr lang="cs-CZ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24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931" y="0"/>
            <a:ext cx="897255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086" y="2708920"/>
            <a:ext cx="289942" cy="34716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3216" y="3028713"/>
            <a:ext cx="301812" cy="36138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1288" y="2313324"/>
            <a:ext cx="301812" cy="36138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0910" y="3390093"/>
            <a:ext cx="301812" cy="36138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217" y="4582468"/>
            <a:ext cx="301812" cy="36138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3144" y="1844824"/>
            <a:ext cx="301812" cy="36138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4300" y="1664134"/>
            <a:ext cx="301812" cy="36138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6868" y="2337030"/>
            <a:ext cx="301812" cy="36138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1315" y="3428502"/>
            <a:ext cx="301812" cy="36138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844" y="4047729"/>
            <a:ext cx="301812" cy="36138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9844" y="4784730"/>
            <a:ext cx="301812" cy="36138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8850" y="4720967"/>
            <a:ext cx="301812" cy="36138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7525" y="3889972"/>
            <a:ext cx="301812" cy="36138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9403" y="3857717"/>
            <a:ext cx="301812" cy="36138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488" y="2959162"/>
            <a:ext cx="301812" cy="361380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4798543" y="2528230"/>
            <a:ext cx="7111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rgbClr val="0070C0"/>
                </a:solidFill>
              </a:rPr>
              <a:t>IS DMVS</a:t>
            </a:r>
            <a:endParaRPr lang="cs-CZ" sz="1200" dirty="0">
              <a:solidFill>
                <a:srgbClr val="0070C0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4223740" y="2185609"/>
            <a:ext cx="628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rgbClr val="FF0000"/>
                </a:solidFill>
              </a:rPr>
              <a:t>IS DTM</a:t>
            </a:r>
            <a:endParaRPr lang="cs-CZ" sz="1200" dirty="0">
              <a:solidFill>
                <a:srgbClr val="FF0000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4839836" y="3370259"/>
            <a:ext cx="628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rgbClr val="FF0000"/>
                </a:solidFill>
              </a:rPr>
              <a:t>IS DTM</a:t>
            </a:r>
            <a:endParaRPr lang="cs-CZ" sz="1200" dirty="0">
              <a:solidFill>
                <a:srgbClr val="FF0000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5479109" y="3290003"/>
            <a:ext cx="628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rgbClr val="FF0000"/>
                </a:solidFill>
              </a:rPr>
              <a:t>IS DTM</a:t>
            </a:r>
            <a:endParaRPr lang="cs-CZ" sz="1200" dirty="0">
              <a:solidFill>
                <a:srgbClr val="FF0000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3267531" y="3751473"/>
            <a:ext cx="628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rgbClr val="FF0000"/>
                </a:solidFill>
              </a:rPr>
              <a:t>IS DTM</a:t>
            </a:r>
            <a:endParaRPr lang="cs-CZ" sz="1200" dirty="0">
              <a:solidFill>
                <a:srgbClr val="FF0000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4436838" y="4943848"/>
            <a:ext cx="628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rgbClr val="FF0000"/>
                </a:solidFill>
              </a:rPr>
              <a:t>IS DTM</a:t>
            </a:r>
            <a:endParaRPr lang="cs-CZ" sz="1200" dirty="0">
              <a:solidFill>
                <a:srgbClr val="FF0000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2846818" y="2635378"/>
            <a:ext cx="628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rgbClr val="FF0000"/>
                </a:solidFill>
              </a:rPr>
              <a:t>IS DTM</a:t>
            </a:r>
            <a:endParaRPr lang="cs-CZ" sz="1200" dirty="0">
              <a:solidFill>
                <a:srgbClr val="FF0000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5793394" y="1972045"/>
            <a:ext cx="628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rgbClr val="FF0000"/>
                </a:solidFill>
              </a:rPr>
              <a:t>IS DTM</a:t>
            </a:r>
            <a:endParaRPr lang="cs-CZ" sz="1200" dirty="0">
              <a:solidFill>
                <a:srgbClr val="FF0000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6543489" y="2674704"/>
            <a:ext cx="628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rgbClr val="FF0000"/>
                </a:solidFill>
              </a:rPr>
              <a:t>IS DTM</a:t>
            </a:r>
            <a:endParaRPr lang="cs-CZ" sz="1200" dirty="0">
              <a:solidFill>
                <a:srgbClr val="FF0000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7033964" y="3721208"/>
            <a:ext cx="628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rgbClr val="FF0000"/>
                </a:solidFill>
              </a:rPr>
              <a:t>IS DTM</a:t>
            </a:r>
            <a:endParaRPr lang="cs-CZ" sz="1200" dirty="0">
              <a:solidFill>
                <a:srgbClr val="FF0000"/>
              </a:solidFill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6115822" y="4381671"/>
            <a:ext cx="628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rgbClr val="FF0000"/>
                </a:solidFill>
              </a:rPr>
              <a:t>IS DTM</a:t>
            </a:r>
            <a:endParaRPr lang="cs-CZ" sz="1200" dirty="0">
              <a:solidFill>
                <a:srgbClr val="FF0000"/>
              </a:solidFill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7974146" y="4243171"/>
            <a:ext cx="628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rgbClr val="FF0000"/>
                </a:solidFill>
              </a:rPr>
              <a:t>IS DTM</a:t>
            </a:r>
            <a:endParaRPr lang="cs-CZ" sz="1200" dirty="0">
              <a:solidFill>
                <a:srgbClr val="FF0000"/>
              </a:solidFill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7295071" y="5126248"/>
            <a:ext cx="628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rgbClr val="FF0000"/>
                </a:solidFill>
              </a:rPr>
              <a:t>IS DTM</a:t>
            </a:r>
            <a:endParaRPr lang="cs-CZ" sz="1200" dirty="0">
              <a:solidFill>
                <a:srgbClr val="FF0000"/>
              </a:solidFill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9112780" y="4176790"/>
            <a:ext cx="628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rgbClr val="FF0000"/>
                </a:solidFill>
              </a:rPr>
              <a:t>IS DTM</a:t>
            </a:r>
            <a:endParaRPr lang="cs-CZ" sz="1200" dirty="0">
              <a:solidFill>
                <a:srgbClr val="FF0000"/>
              </a:solidFill>
            </a:endParaRPr>
          </a:p>
        </p:txBody>
      </p:sp>
      <p:sp>
        <p:nvSpPr>
          <p:cNvPr id="33" name="TextovéPole 32"/>
          <p:cNvSpPr txBox="1"/>
          <p:nvPr/>
        </p:nvSpPr>
        <p:spPr>
          <a:xfrm>
            <a:off x="8545471" y="5021152"/>
            <a:ext cx="628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rgbClr val="FF0000"/>
                </a:solidFill>
              </a:rPr>
              <a:t>IS DTM</a:t>
            </a:r>
            <a:endParaRPr lang="cs-CZ" sz="1200" dirty="0">
              <a:solidFill>
                <a:srgbClr val="FF0000"/>
              </a:solidFill>
            </a:endParaRPr>
          </a:p>
        </p:txBody>
      </p:sp>
      <p:pic>
        <p:nvPicPr>
          <p:cNvPr id="34" name="Obrázek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653" y="4978961"/>
            <a:ext cx="301812" cy="361380"/>
          </a:xfrm>
          <a:prstGeom prst="rect">
            <a:avLst/>
          </a:prstGeom>
        </p:spPr>
      </p:pic>
      <p:pic>
        <p:nvPicPr>
          <p:cNvPr id="35" name="Obrázek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536" y="5589240"/>
            <a:ext cx="301812" cy="361380"/>
          </a:xfrm>
          <a:prstGeom prst="rect">
            <a:avLst/>
          </a:prstGeom>
        </p:spPr>
      </p:pic>
      <p:sp>
        <p:nvSpPr>
          <p:cNvPr id="36" name="TextovéPole 35"/>
          <p:cNvSpPr txBox="1"/>
          <p:nvPr/>
        </p:nvSpPr>
        <p:spPr>
          <a:xfrm>
            <a:off x="1417238" y="5032693"/>
            <a:ext cx="9102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rgbClr val="FF0000"/>
                </a:solidFill>
              </a:rPr>
              <a:t>IS ŘSD DTM</a:t>
            </a:r>
            <a:endParaRPr lang="cs-CZ" sz="1200" dirty="0">
              <a:solidFill>
                <a:srgbClr val="FF0000"/>
              </a:solidFill>
            </a:endParaRPr>
          </a:p>
        </p:txBody>
      </p:sp>
      <p:sp>
        <p:nvSpPr>
          <p:cNvPr id="37" name="TextovéPole 36"/>
          <p:cNvSpPr txBox="1"/>
          <p:nvPr/>
        </p:nvSpPr>
        <p:spPr>
          <a:xfrm>
            <a:off x="1420702" y="5620072"/>
            <a:ext cx="7007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rgbClr val="FF0000"/>
                </a:solidFill>
              </a:rPr>
              <a:t>IS DTMŽ</a:t>
            </a:r>
            <a:endParaRPr lang="cs-CZ" sz="1200" dirty="0">
              <a:solidFill>
                <a:srgbClr val="FF0000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379011" y="188640"/>
            <a:ext cx="1827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0070C0"/>
                </a:solidFill>
              </a:rPr>
              <a:t>IS DMVS </a:t>
            </a:r>
            <a:endParaRPr lang="cs-CZ" sz="3600" b="1" dirty="0">
              <a:solidFill>
                <a:srgbClr val="0070C0"/>
              </a:solidFill>
            </a:endParaRPr>
          </a:p>
        </p:txBody>
      </p:sp>
      <p:sp>
        <p:nvSpPr>
          <p:cNvPr id="38" name="TextovéPole 37"/>
          <p:cNvSpPr txBox="1"/>
          <p:nvPr/>
        </p:nvSpPr>
        <p:spPr>
          <a:xfrm>
            <a:off x="379011" y="827897"/>
            <a:ext cx="3555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70C0"/>
                </a:solidFill>
              </a:rPr>
              <a:t>produkční provoz</a:t>
            </a:r>
            <a:endParaRPr lang="cs-CZ" sz="2400" b="1" dirty="0"/>
          </a:p>
        </p:txBody>
      </p:sp>
      <p:sp>
        <p:nvSpPr>
          <p:cNvPr id="39" name="Obdélník 38"/>
          <p:cNvSpPr/>
          <p:nvPr/>
        </p:nvSpPr>
        <p:spPr>
          <a:xfrm>
            <a:off x="379011" y="1383159"/>
            <a:ext cx="12811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/>
              <a:t>3.7.2023</a:t>
            </a:r>
            <a:endParaRPr lang="cs-CZ" sz="2400" b="1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9495182" y="206319"/>
            <a:ext cx="1827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FF0000"/>
                </a:solidFill>
              </a:rPr>
              <a:t>IS DTM </a:t>
            </a:r>
            <a:endParaRPr lang="cs-CZ" sz="3600" b="1" dirty="0">
              <a:solidFill>
                <a:srgbClr val="FF0000"/>
              </a:solidFill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9506711" y="803383"/>
            <a:ext cx="2004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pilotní provoz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42" name="Obdélník 41"/>
          <p:cNvSpPr/>
          <p:nvPr/>
        </p:nvSpPr>
        <p:spPr>
          <a:xfrm>
            <a:off x="9540123" y="1323571"/>
            <a:ext cx="14366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/>
              <a:t>10.5.2024</a:t>
            </a:r>
            <a:endParaRPr lang="cs-CZ" sz="2400" b="1" dirty="0"/>
          </a:p>
        </p:txBody>
      </p:sp>
      <p:sp>
        <p:nvSpPr>
          <p:cNvPr id="43" name="TextovéPole 42"/>
          <p:cNvSpPr txBox="1"/>
          <p:nvPr/>
        </p:nvSpPr>
        <p:spPr>
          <a:xfrm>
            <a:off x="9531490" y="1832411"/>
            <a:ext cx="2837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produkční provoz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44" name="Obdélník 43"/>
          <p:cNvSpPr/>
          <p:nvPr/>
        </p:nvSpPr>
        <p:spPr>
          <a:xfrm>
            <a:off x="9561215" y="2336993"/>
            <a:ext cx="12811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/>
              <a:t>1.7.2024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16548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6" grpId="0"/>
      <p:bldP spid="37" grpId="0"/>
      <p:bldP spid="20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931" y="0"/>
            <a:ext cx="8972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6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06774" y="274638"/>
            <a:ext cx="9374039" cy="1143000"/>
          </a:xfrm>
        </p:spPr>
        <p:txBody>
          <a:bodyPr/>
          <a:lstStyle/>
          <a:p>
            <a:pPr algn="l"/>
            <a:r>
              <a:rPr lang="cs-CZ" sz="5400" b="1" dirty="0" smtClean="0">
                <a:solidFill>
                  <a:srgbClr val="00B0F0"/>
                </a:solidFill>
                <a:latin typeface="+mn-lt"/>
              </a:rPr>
              <a:t>Aktualizace obsahu ZPS</a:t>
            </a:r>
            <a:endParaRPr lang="cs-CZ" sz="5400" b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06774" y="1600200"/>
            <a:ext cx="9374039" cy="49251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800" dirty="0" smtClean="0">
                <a:solidFill>
                  <a:srgbClr val="FFC000"/>
                </a:solidFill>
              </a:rPr>
              <a:t>Geodetická aktualizační dokumentace </a:t>
            </a:r>
            <a:r>
              <a:rPr lang="cs-CZ" sz="2800" dirty="0"/>
              <a:t>(GAD</a:t>
            </a:r>
            <a:r>
              <a:rPr lang="cs-CZ" sz="2800" dirty="0" smtClean="0"/>
              <a:t>)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400" dirty="0" smtClean="0"/>
              <a:t>aktualizovat ZPS </a:t>
            </a:r>
            <a:r>
              <a:rPr lang="cs-CZ" sz="2400" dirty="0"/>
              <a:t>může kdokoli, </a:t>
            </a:r>
            <a:endParaRPr lang="cs-CZ" sz="2400" dirty="0" smtClean="0"/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400" dirty="0" smtClean="0"/>
              <a:t>objekt ZPS v DTM nemá </a:t>
            </a:r>
            <a:r>
              <a:rPr lang="cs-CZ" sz="2400" dirty="0"/>
              <a:t>„majitele</a:t>
            </a:r>
            <a:r>
              <a:rPr lang="cs-CZ" sz="2400" dirty="0" smtClean="0"/>
              <a:t>“,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400" dirty="0"/>
              <a:t>neřeší se vlastnictví</a:t>
            </a:r>
            <a:r>
              <a:rPr lang="cs-CZ" sz="2400" dirty="0" smtClean="0"/>
              <a:t>,</a:t>
            </a:r>
            <a:endParaRPr lang="cs-CZ" sz="2400" dirty="0"/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400" dirty="0"/>
              <a:t>zaměřuje se reálný stav v terénu,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400" dirty="0"/>
              <a:t>pravidlo „</a:t>
            </a:r>
            <a:r>
              <a:rPr lang="cs-CZ" sz="2400" dirty="0">
                <a:solidFill>
                  <a:srgbClr val="FFC000"/>
                </a:solidFill>
              </a:rPr>
              <a:t>měřím co vidím</a:t>
            </a:r>
            <a:r>
              <a:rPr lang="cs-CZ" sz="2400" dirty="0" smtClean="0"/>
              <a:t>“,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400" dirty="0" smtClean="0"/>
              <a:t>zdrojem </a:t>
            </a:r>
            <a:r>
              <a:rPr lang="cs-CZ" sz="2400" dirty="0"/>
              <a:t>pro </a:t>
            </a:r>
            <a:r>
              <a:rPr lang="cs-CZ" sz="2400" dirty="0" smtClean="0"/>
              <a:t>aktualizaci ZPS </a:t>
            </a:r>
            <a:r>
              <a:rPr lang="cs-CZ" sz="2400" dirty="0"/>
              <a:t>je stavební </a:t>
            </a:r>
            <a:r>
              <a:rPr lang="cs-CZ" sz="2400" dirty="0" smtClean="0"/>
              <a:t>řízení (§ 230 a § 232). </a:t>
            </a:r>
            <a:endParaRPr lang="cs-CZ" sz="24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cs-CZ" sz="600" dirty="0">
              <a:latin typeface="Anton" panose="00000500000000000000" pitchFamily="2" charset="-18"/>
            </a:endParaRPr>
          </a:p>
          <a:p>
            <a:pPr marL="0" indent="0">
              <a:buNone/>
            </a:pPr>
            <a:r>
              <a:rPr lang="cs-CZ" sz="40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cs-CZ" sz="4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9525"/>
            <a:ext cx="153352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958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3934966" y="332656"/>
            <a:ext cx="4248472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cs-CZ" sz="4800" b="1" dirty="0" smtClean="0">
                <a:solidFill>
                  <a:srgbClr val="00B0F0"/>
                </a:solidFill>
                <a:latin typeface="+mn-lt"/>
              </a:rPr>
              <a:t>Aktualizace </a:t>
            </a:r>
            <a:r>
              <a:rPr lang="cs-CZ" sz="4800" b="1" dirty="0" smtClean="0">
                <a:solidFill>
                  <a:srgbClr val="FF0000"/>
                </a:solidFill>
                <a:latin typeface="+mn-lt"/>
              </a:rPr>
              <a:t>ZPS</a:t>
            </a:r>
            <a:endParaRPr lang="cs-CZ" sz="48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90" y="1700808"/>
            <a:ext cx="2238375" cy="1524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0910" y="1580431"/>
            <a:ext cx="2200275" cy="15716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5246" y="1528042"/>
            <a:ext cx="2200275" cy="16764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9622" y="1713779"/>
            <a:ext cx="838200" cy="1304925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9881" y="5373216"/>
            <a:ext cx="995933" cy="980532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1269" y="3789040"/>
            <a:ext cx="995933" cy="980532"/>
          </a:xfrm>
          <a:prstGeom prst="rect">
            <a:avLst/>
          </a:prstGeom>
        </p:spPr>
      </p:pic>
      <p:cxnSp>
        <p:nvCxnSpPr>
          <p:cNvPr id="16" name="Přímá spojnice se šipkou 15"/>
          <p:cNvCxnSpPr/>
          <p:nvPr/>
        </p:nvCxnSpPr>
        <p:spPr>
          <a:xfrm>
            <a:off x="2953004" y="2462808"/>
            <a:ext cx="438175" cy="1102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>
            <a:off x="5926247" y="2473836"/>
            <a:ext cx="438175" cy="1102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>
            <a:off x="8889820" y="2484864"/>
            <a:ext cx="438175" cy="1102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/>
          <p:cNvSpPr txBox="1"/>
          <p:nvPr/>
        </p:nvSpPr>
        <p:spPr>
          <a:xfrm>
            <a:off x="9959443" y="3443658"/>
            <a:ext cx="4463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GP</a:t>
            </a:r>
            <a:endParaRPr lang="cs-CZ" sz="1400" dirty="0"/>
          </a:p>
        </p:txBody>
      </p:sp>
      <p:cxnSp>
        <p:nvCxnSpPr>
          <p:cNvPr id="29" name="Přímá spojnice 28"/>
          <p:cNvCxnSpPr/>
          <p:nvPr/>
        </p:nvCxnSpPr>
        <p:spPr>
          <a:xfrm flipV="1">
            <a:off x="10825353" y="2495892"/>
            <a:ext cx="59844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>
            <a:off x="11423798" y="2484864"/>
            <a:ext cx="0" cy="337861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se šipkou 35"/>
          <p:cNvCxnSpPr/>
          <p:nvPr/>
        </p:nvCxnSpPr>
        <p:spPr>
          <a:xfrm flipH="1">
            <a:off x="10712133" y="4437112"/>
            <a:ext cx="71166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se šipkou 37"/>
          <p:cNvCxnSpPr/>
          <p:nvPr/>
        </p:nvCxnSpPr>
        <p:spPr>
          <a:xfrm flipH="1">
            <a:off x="10712133" y="5863482"/>
            <a:ext cx="71166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/>
          <p:cNvSpPr txBox="1"/>
          <p:nvPr/>
        </p:nvSpPr>
        <p:spPr>
          <a:xfrm>
            <a:off x="9959443" y="5065439"/>
            <a:ext cx="598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GAD</a:t>
            </a:r>
            <a:endParaRPr lang="cs-CZ" sz="1400" dirty="0"/>
          </a:p>
        </p:txBody>
      </p:sp>
      <p:pic>
        <p:nvPicPr>
          <p:cNvPr id="40" name="Obrázek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7518" y="5065439"/>
            <a:ext cx="1552575" cy="1466850"/>
          </a:xfrm>
          <a:prstGeom prst="rect">
            <a:avLst/>
          </a:prstGeom>
        </p:spPr>
      </p:pic>
      <p:cxnSp>
        <p:nvCxnSpPr>
          <p:cNvPr id="41" name="Přímá spojnice se šipkou 40"/>
          <p:cNvCxnSpPr/>
          <p:nvPr/>
        </p:nvCxnSpPr>
        <p:spPr>
          <a:xfrm flipH="1">
            <a:off x="8808500" y="5863482"/>
            <a:ext cx="71166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ovéPole 41"/>
          <p:cNvSpPr txBox="1"/>
          <p:nvPr/>
        </p:nvSpPr>
        <p:spPr>
          <a:xfrm>
            <a:off x="7438611" y="4645990"/>
            <a:ext cx="1336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Portál DMVS</a:t>
            </a:r>
            <a:endParaRPr lang="cs-CZ" sz="1400" dirty="0"/>
          </a:p>
        </p:txBody>
      </p:sp>
      <p:pic>
        <p:nvPicPr>
          <p:cNvPr id="43" name="Obrázek 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6405" y="4955628"/>
            <a:ext cx="1304925" cy="1571625"/>
          </a:xfrm>
          <a:prstGeom prst="rect">
            <a:avLst/>
          </a:prstGeom>
        </p:spPr>
      </p:pic>
      <p:cxnSp>
        <p:nvCxnSpPr>
          <p:cNvPr id="44" name="Přímá spojnice se šipkou 43"/>
          <p:cNvCxnSpPr/>
          <p:nvPr/>
        </p:nvCxnSpPr>
        <p:spPr>
          <a:xfrm flipH="1">
            <a:off x="6364422" y="5863482"/>
            <a:ext cx="71166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Obrázek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0570" y="5070100"/>
            <a:ext cx="1124107" cy="1457528"/>
          </a:xfrm>
          <a:prstGeom prst="rect">
            <a:avLst/>
          </a:prstGeom>
        </p:spPr>
      </p:pic>
      <p:cxnSp>
        <p:nvCxnSpPr>
          <p:cNvPr id="46" name="Přímá spojnice se šipkou 45"/>
          <p:cNvCxnSpPr/>
          <p:nvPr/>
        </p:nvCxnSpPr>
        <p:spPr>
          <a:xfrm flipH="1">
            <a:off x="3819382" y="5863482"/>
            <a:ext cx="71166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ovéPole 46"/>
          <p:cNvSpPr txBox="1"/>
          <p:nvPr/>
        </p:nvSpPr>
        <p:spPr>
          <a:xfrm>
            <a:off x="5086222" y="4645990"/>
            <a:ext cx="1336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Kraj</a:t>
            </a:r>
            <a:endParaRPr lang="cs-CZ" sz="1400" dirty="0"/>
          </a:p>
        </p:txBody>
      </p:sp>
      <p:sp>
        <p:nvSpPr>
          <p:cNvPr id="48" name="TextovéPole 47"/>
          <p:cNvSpPr txBox="1"/>
          <p:nvPr/>
        </p:nvSpPr>
        <p:spPr>
          <a:xfrm>
            <a:off x="2762820" y="4656480"/>
            <a:ext cx="1336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IS DTM</a:t>
            </a:r>
            <a:endParaRPr lang="cs-CZ" sz="1400" dirty="0"/>
          </a:p>
        </p:txBody>
      </p:sp>
      <p:pic>
        <p:nvPicPr>
          <p:cNvPr id="49" name="Obrázek 4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8597" y="5045537"/>
            <a:ext cx="945813" cy="1391806"/>
          </a:xfrm>
          <a:prstGeom prst="rect">
            <a:avLst/>
          </a:prstGeom>
        </p:spPr>
      </p:pic>
      <p:cxnSp>
        <p:nvCxnSpPr>
          <p:cNvPr id="50" name="Přímá spojnice se šipkou 49"/>
          <p:cNvCxnSpPr/>
          <p:nvPr/>
        </p:nvCxnSpPr>
        <p:spPr>
          <a:xfrm flipH="1">
            <a:off x="1724126" y="5846864"/>
            <a:ext cx="71166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43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9" grpId="0"/>
      <p:bldP spid="42" grpId="0"/>
      <p:bldP spid="47" grpId="0"/>
      <p:bldP spid="4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91716" y="447"/>
            <a:ext cx="5057028" cy="685710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341670" y="447"/>
            <a:ext cx="5045270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62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28862" y="242888"/>
            <a:ext cx="9670999" cy="1325562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cs-CZ" sz="5400" b="1" dirty="0" smtClean="0">
                <a:solidFill>
                  <a:srgbClr val="00B0F0"/>
                </a:solidFill>
                <a:latin typeface="+mn-lt"/>
              </a:rPr>
              <a:t>Aktualizace obsahu ZPS</a:t>
            </a:r>
            <a:endParaRPr lang="cs-CZ" sz="5400" b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28862" y="1392174"/>
            <a:ext cx="9307513" cy="5133169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altLang="cs-CZ" b="1" dirty="0" smtClean="0">
                <a:solidFill>
                  <a:srgbClr val="FFC000"/>
                </a:solidFill>
              </a:rPr>
              <a:t>Metodika</a:t>
            </a:r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9525"/>
            <a:ext cx="153352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262" y="6277156"/>
            <a:ext cx="291953" cy="32268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623" y="1949678"/>
            <a:ext cx="6115904" cy="430590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782838" y="1995801"/>
            <a:ext cx="6043896" cy="1217175"/>
          </a:xfrm>
          <a:prstGeom prst="rect">
            <a:avLst/>
          </a:prstGeom>
          <a:solidFill>
            <a:srgbClr val="FFC000">
              <a:alpha val="13000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3308215" y="6277156"/>
            <a:ext cx="69122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hlinkClick r:id="rId5"/>
              </a:rPr>
              <a:t>https://</a:t>
            </a:r>
            <a:r>
              <a:rPr lang="cs-CZ" sz="1600" dirty="0" smtClean="0">
                <a:hlinkClick r:id="rId5"/>
              </a:rPr>
              <a:t>www.cuzk.cz/DMVS/Metodika.aspx</a:t>
            </a:r>
            <a:endParaRPr lang="cs-CZ" sz="1600" dirty="0" smtClean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361" y="6028526"/>
            <a:ext cx="819944" cy="81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1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7579"/>
            <a:ext cx="12190413" cy="768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00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06774" y="274638"/>
            <a:ext cx="9374039" cy="1143000"/>
          </a:xfrm>
        </p:spPr>
        <p:txBody>
          <a:bodyPr/>
          <a:lstStyle/>
          <a:p>
            <a:pPr algn="l"/>
            <a:r>
              <a:rPr lang="cs-CZ" sz="5400" b="1" dirty="0" smtClean="0">
                <a:solidFill>
                  <a:srgbClr val="00B0F0"/>
                </a:solidFill>
                <a:latin typeface="+mn-lt"/>
              </a:rPr>
              <a:t>Dokument</a:t>
            </a:r>
            <a:endParaRPr lang="cs-CZ" sz="5400" b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06774" y="1600200"/>
            <a:ext cx="9374039" cy="49251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800" dirty="0" smtClean="0">
                <a:solidFill>
                  <a:srgbClr val="FFC000"/>
                </a:solidFill>
              </a:rPr>
              <a:t>Principy fungování DTM kraje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400" dirty="0" smtClean="0"/>
              <a:t>související </a:t>
            </a:r>
            <a:r>
              <a:rPr lang="cs-CZ" sz="2400" dirty="0"/>
              <a:t>předpisy a </a:t>
            </a:r>
            <a:r>
              <a:rPr lang="cs-CZ" sz="2400" dirty="0" smtClean="0"/>
              <a:t>dokumenty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400" dirty="0" smtClean="0"/>
              <a:t>popis fungování IS DMVS a IS DTM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400" dirty="0" smtClean="0"/>
              <a:t>ontologický katalog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400" dirty="0" smtClean="0"/>
              <a:t>podklady pro vedení DTM (GP DTM, GDSPS)</a:t>
            </a:r>
            <a:endParaRPr lang="cs-CZ" sz="24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cs-CZ" sz="600" dirty="0">
              <a:latin typeface="Anton" panose="00000500000000000000" pitchFamily="2" charset="-18"/>
            </a:endParaRPr>
          </a:p>
          <a:p>
            <a:pPr marL="0" indent="0">
              <a:buNone/>
            </a:pPr>
            <a:r>
              <a:rPr lang="cs-CZ" sz="40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cs-CZ" sz="4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9525"/>
            <a:ext cx="153352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Přímá spojnice 5"/>
          <p:cNvCxnSpPr/>
          <p:nvPr/>
        </p:nvCxnSpPr>
        <p:spPr>
          <a:xfrm>
            <a:off x="7535366" y="3645024"/>
            <a:ext cx="79208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945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06774" y="274638"/>
            <a:ext cx="9374039" cy="1143000"/>
          </a:xfrm>
        </p:spPr>
        <p:txBody>
          <a:bodyPr/>
          <a:lstStyle/>
          <a:p>
            <a:pPr algn="l"/>
            <a:r>
              <a:rPr lang="cs-CZ" sz="5400" b="1" dirty="0" smtClean="0">
                <a:solidFill>
                  <a:srgbClr val="00B0F0"/>
                </a:solidFill>
                <a:latin typeface="+mn-lt"/>
              </a:rPr>
              <a:t>Dokument</a:t>
            </a:r>
            <a:endParaRPr lang="cs-CZ" sz="5400" b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06774" y="1600200"/>
            <a:ext cx="9374039" cy="49251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800" dirty="0" smtClean="0">
                <a:solidFill>
                  <a:srgbClr val="FFC000"/>
                </a:solidFill>
              </a:rPr>
              <a:t>Popis pracovního postupu pro geodety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400" dirty="0" smtClean="0"/>
              <a:t>registrace subjektu (AZI, …),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400" dirty="0" smtClean="0"/>
              <a:t>výdej podkladu,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400" dirty="0" smtClean="0"/>
              <a:t>zpracování dokumentace,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400" dirty="0" smtClean="0"/>
              <a:t>kontroly,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400" dirty="0" smtClean="0"/>
              <a:t>odevzdání dokumentace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400" dirty="0" smtClean="0"/>
              <a:t>zapracování dokumentace krajem</a:t>
            </a:r>
            <a:endParaRPr lang="cs-CZ" sz="24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cs-CZ" sz="600" dirty="0">
              <a:latin typeface="Anton" panose="00000500000000000000" pitchFamily="2" charset="-18"/>
            </a:endParaRPr>
          </a:p>
          <a:p>
            <a:pPr marL="0" indent="0">
              <a:buNone/>
            </a:pPr>
            <a:r>
              <a:rPr lang="cs-CZ" sz="40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cs-CZ" sz="4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9525"/>
            <a:ext cx="153352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889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06774" y="274638"/>
            <a:ext cx="9374039" cy="1143000"/>
          </a:xfrm>
        </p:spPr>
        <p:txBody>
          <a:bodyPr/>
          <a:lstStyle/>
          <a:p>
            <a:pPr algn="l"/>
            <a:r>
              <a:rPr lang="cs-CZ" sz="5400" b="1" dirty="0" smtClean="0">
                <a:solidFill>
                  <a:srgbClr val="00B0F0"/>
                </a:solidFill>
                <a:latin typeface="+mn-lt"/>
              </a:rPr>
              <a:t>Dokument</a:t>
            </a:r>
            <a:endParaRPr lang="cs-CZ" sz="5400" b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06774" y="1600200"/>
            <a:ext cx="9374039" cy="49251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800" dirty="0" smtClean="0">
                <a:solidFill>
                  <a:srgbClr val="FFC000"/>
                </a:solidFill>
              </a:rPr>
              <a:t>Přílohy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400" dirty="0" smtClean="0"/>
              <a:t>příklad </a:t>
            </a:r>
            <a:r>
              <a:rPr lang="cs-CZ" sz="2400" dirty="0"/>
              <a:t>protokolu ověření homogenity GAD DTM </a:t>
            </a:r>
            <a:endParaRPr lang="cs-CZ" sz="2400" dirty="0" smtClean="0"/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400" dirty="0" smtClean="0"/>
              <a:t>konvence </a:t>
            </a:r>
            <a:r>
              <a:rPr lang="cs-CZ" sz="2400" dirty="0"/>
              <a:t>(formát a označení) názvosloví </a:t>
            </a:r>
            <a:r>
              <a:rPr lang="cs-CZ" sz="2400" dirty="0" smtClean="0"/>
              <a:t>a náležitostí </a:t>
            </a:r>
            <a:r>
              <a:rPr lang="cs-CZ" sz="2400" dirty="0"/>
              <a:t>GAD DTM </a:t>
            </a:r>
            <a:endParaRPr lang="cs-CZ" sz="2400" dirty="0" smtClean="0"/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400" dirty="0" smtClean="0"/>
              <a:t>seznam souřadnic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400" dirty="0" smtClean="0"/>
              <a:t>geodetická technická zpráva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400" dirty="0" smtClean="0"/>
              <a:t>měřický náčrt s popisovým polem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cs-CZ" sz="600" dirty="0">
              <a:latin typeface="Anton" panose="00000500000000000000" pitchFamily="2" charset="-18"/>
            </a:endParaRPr>
          </a:p>
          <a:p>
            <a:pPr marL="0" indent="0">
              <a:buNone/>
            </a:pPr>
            <a:r>
              <a:rPr lang="cs-CZ" sz="40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cs-CZ" sz="4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9525"/>
            <a:ext cx="153352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516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06774" y="274638"/>
            <a:ext cx="9374039" cy="1143000"/>
          </a:xfrm>
        </p:spPr>
        <p:txBody>
          <a:bodyPr/>
          <a:lstStyle/>
          <a:p>
            <a:pPr algn="l"/>
            <a:r>
              <a:rPr lang="cs-CZ" sz="5400" b="1" dirty="0" smtClean="0">
                <a:solidFill>
                  <a:srgbClr val="00B0F0"/>
                </a:solidFill>
                <a:latin typeface="+mn-lt"/>
              </a:rPr>
              <a:t>Aktualizace obsahu DTI</a:t>
            </a:r>
            <a:endParaRPr lang="cs-CZ" sz="5400" b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06774" y="1600200"/>
            <a:ext cx="9721080" cy="49251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800" dirty="0" smtClean="0">
                <a:solidFill>
                  <a:srgbClr val="FFC000"/>
                </a:solidFill>
              </a:rPr>
              <a:t>Změnové dávky z IS vlastníků, správců nebo provozovatelů</a:t>
            </a:r>
            <a:endParaRPr lang="cs-CZ" sz="2800" dirty="0" smtClean="0"/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400" dirty="0" smtClean="0"/>
              <a:t>aktualizují se pouze DTI, které mají vlastníka </a:t>
            </a:r>
            <a:r>
              <a:rPr lang="cs-CZ" sz="2400" dirty="0" smtClean="0">
                <a:solidFill>
                  <a:schemeClr val="bg1">
                    <a:lumMod val="85000"/>
                  </a:schemeClr>
                </a:solidFill>
              </a:rPr>
              <a:t>(správce, provozovatele) 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400" dirty="0" smtClean="0"/>
              <a:t>zaměřují se jen vybrané objekty,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400" dirty="0"/>
              <a:t>zaměřuje se reálný stav v terénu</a:t>
            </a:r>
            <a:r>
              <a:rPr lang="cs-CZ" sz="2400" dirty="0" smtClean="0"/>
              <a:t>,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400" dirty="0" smtClean="0"/>
              <a:t>pravidlo </a:t>
            </a:r>
            <a:r>
              <a:rPr lang="cs-CZ" sz="2400" dirty="0"/>
              <a:t>„</a:t>
            </a:r>
            <a:r>
              <a:rPr lang="cs-CZ" sz="2400" dirty="0">
                <a:solidFill>
                  <a:srgbClr val="FFC000"/>
                </a:solidFill>
              </a:rPr>
              <a:t>vím co měřím</a:t>
            </a:r>
            <a:r>
              <a:rPr lang="cs-CZ" sz="2400" dirty="0"/>
              <a:t>“, </a:t>
            </a:r>
            <a:endParaRPr lang="cs-CZ" sz="2400" dirty="0" smtClean="0"/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400" dirty="0"/>
              <a:t>zdrojem pro aktualizaci </a:t>
            </a:r>
            <a:r>
              <a:rPr lang="cs-CZ" sz="2400" dirty="0" smtClean="0"/>
              <a:t>DTI </a:t>
            </a:r>
            <a:r>
              <a:rPr lang="cs-CZ" sz="2400" dirty="0"/>
              <a:t>je stavební řízení (§ 230 a § 232). </a:t>
            </a:r>
            <a:endParaRPr lang="cs-CZ" sz="2400" dirty="0" smtClean="0"/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cs-CZ" sz="2400" dirty="0"/>
          </a:p>
          <a:p>
            <a:pPr marL="457200" lvl="1" indent="0" eaLnBrk="1" fontAlgn="auto" hangingPunct="1">
              <a:spcAft>
                <a:spcPts val="0"/>
              </a:spcAft>
              <a:buNone/>
              <a:defRPr/>
            </a:pPr>
            <a:endParaRPr lang="cs-CZ" sz="2400" dirty="0"/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cs-CZ" sz="2400" dirty="0" smtClean="0"/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cs-CZ" sz="2400" dirty="0"/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cs-CZ" sz="24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cs-CZ" sz="600" dirty="0">
              <a:latin typeface="Anton" panose="00000500000000000000" pitchFamily="2" charset="-18"/>
            </a:endParaRPr>
          </a:p>
          <a:p>
            <a:pPr marL="0" indent="0">
              <a:buNone/>
            </a:pPr>
            <a:r>
              <a:rPr lang="cs-CZ" sz="40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cs-CZ" sz="4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9525"/>
            <a:ext cx="153352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74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3934966" y="332656"/>
            <a:ext cx="4248472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cs-CZ" sz="4800" b="1" dirty="0" smtClean="0">
                <a:solidFill>
                  <a:srgbClr val="00B0F0"/>
                </a:solidFill>
                <a:latin typeface="+mn-lt"/>
              </a:rPr>
              <a:t>Aktualizace </a:t>
            </a:r>
            <a:r>
              <a:rPr lang="cs-CZ" sz="4800" b="1" dirty="0" smtClean="0">
                <a:solidFill>
                  <a:srgbClr val="0070C0"/>
                </a:solidFill>
                <a:latin typeface="+mn-lt"/>
              </a:rPr>
              <a:t>DTI</a:t>
            </a:r>
            <a:endParaRPr lang="cs-CZ" sz="48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846" y="3020311"/>
            <a:ext cx="838200" cy="1304925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053" y="3298364"/>
            <a:ext cx="995933" cy="980532"/>
          </a:xfrm>
          <a:prstGeom prst="rect">
            <a:avLst/>
          </a:prstGeom>
        </p:spPr>
      </p:pic>
      <p:cxnSp>
        <p:nvCxnSpPr>
          <p:cNvPr id="19" name="Přímá spojnice se šipkou 18"/>
          <p:cNvCxnSpPr/>
          <p:nvPr/>
        </p:nvCxnSpPr>
        <p:spPr>
          <a:xfrm>
            <a:off x="2150005" y="3751435"/>
            <a:ext cx="438175" cy="1102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Obrázek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511" y="2989208"/>
            <a:ext cx="1552575" cy="1466850"/>
          </a:xfrm>
          <a:prstGeom prst="rect">
            <a:avLst/>
          </a:prstGeom>
        </p:spPr>
      </p:pic>
      <p:sp>
        <p:nvSpPr>
          <p:cNvPr id="42" name="TextovéPole 41"/>
          <p:cNvSpPr txBox="1"/>
          <p:nvPr/>
        </p:nvSpPr>
        <p:spPr>
          <a:xfrm>
            <a:off x="6433902" y="2603416"/>
            <a:ext cx="9608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IS VSP DTI</a:t>
            </a:r>
            <a:endParaRPr lang="cs-CZ" sz="1400" dirty="0"/>
          </a:p>
        </p:txBody>
      </p:sp>
      <p:pic>
        <p:nvPicPr>
          <p:cNvPr id="45" name="Obrázek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9702" y="2911193"/>
            <a:ext cx="1124107" cy="1457528"/>
          </a:xfrm>
          <a:prstGeom prst="rect">
            <a:avLst/>
          </a:prstGeom>
        </p:spPr>
      </p:pic>
      <p:sp>
        <p:nvSpPr>
          <p:cNvPr id="48" name="TextovéPole 47"/>
          <p:cNvSpPr txBox="1"/>
          <p:nvPr/>
        </p:nvSpPr>
        <p:spPr>
          <a:xfrm>
            <a:off x="10854234" y="2605795"/>
            <a:ext cx="1336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IS DTM</a:t>
            </a:r>
            <a:endParaRPr lang="cs-CZ" sz="1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954" y="2757304"/>
            <a:ext cx="1878033" cy="1607989"/>
          </a:xfrm>
          <a:prstGeom prst="rect">
            <a:avLst/>
          </a:prstGeom>
        </p:spPr>
      </p:pic>
      <p:cxnSp>
        <p:nvCxnSpPr>
          <p:cNvPr id="30" name="Přímá spojnice se šipkou 29"/>
          <p:cNvCxnSpPr/>
          <p:nvPr/>
        </p:nvCxnSpPr>
        <p:spPr>
          <a:xfrm>
            <a:off x="3906928" y="3756949"/>
            <a:ext cx="438175" cy="1102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30"/>
          <p:cNvCxnSpPr/>
          <p:nvPr/>
        </p:nvCxnSpPr>
        <p:spPr>
          <a:xfrm>
            <a:off x="5566011" y="3790351"/>
            <a:ext cx="438175" cy="1102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/>
          <p:cNvCxnSpPr/>
          <p:nvPr/>
        </p:nvCxnSpPr>
        <p:spPr>
          <a:xfrm>
            <a:off x="10121527" y="3740407"/>
            <a:ext cx="438175" cy="1102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0523" y="3001460"/>
            <a:ext cx="1552575" cy="1466850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8765340" y="2606113"/>
            <a:ext cx="798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IS DMVS</a:t>
            </a:r>
            <a:endParaRPr lang="cs-CZ" sz="1400" dirty="0"/>
          </a:p>
        </p:txBody>
      </p:sp>
      <p:cxnSp>
        <p:nvCxnSpPr>
          <p:cNvPr id="16" name="Přímá spojnice se šipkou 15"/>
          <p:cNvCxnSpPr/>
          <p:nvPr/>
        </p:nvCxnSpPr>
        <p:spPr>
          <a:xfrm>
            <a:off x="7868104" y="3777602"/>
            <a:ext cx="438175" cy="1102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090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8" grpId="0"/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8136FC-2C03-974D-E2E4-C250C08F2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8782" y="274638"/>
            <a:ext cx="9302031" cy="1143000"/>
          </a:xfrm>
        </p:spPr>
        <p:txBody>
          <a:bodyPr>
            <a:normAutofit/>
          </a:bodyPr>
          <a:lstStyle/>
          <a:p>
            <a:pPr algn="l"/>
            <a:r>
              <a:rPr lang="cs-CZ" sz="5400" b="1" dirty="0">
                <a:solidFill>
                  <a:srgbClr val="00B0F0"/>
                </a:solidFill>
                <a:latin typeface="+mn-lt"/>
              </a:rPr>
              <a:t>DTM aktuální stav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D03219-DBDA-64F1-4D93-ED3E350A5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4766" y="1600200"/>
            <a:ext cx="9446047" cy="4525963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dirty="0"/>
              <a:t>DTM </a:t>
            </a:r>
            <a:r>
              <a:rPr lang="cs-CZ" dirty="0" smtClean="0"/>
              <a:t>fungují </a:t>
            </a:r>
            <a:r>
              <a:rPr lang="cs-CZ" dirty="0"/>
              <a:t>na </a:t>
            </a:r>
            <a:r>
              <a:rPr lang="cs-CZ" b="1" dirty="0">
                <a:solidFill>
                  <a:srgbClr val="FFC000"/>
                </a:solidFill>
              </a:rPr>
              <a:t>všech</a:t>
            </a:r>
            <a:r>
              <a:rPr lang="cs-CZ" dirty="0"/>
              <a:t> krajích. </a:t>
            </a:r>
            <a:endParaRPr lang="cs-CZ" dirty="0" smtClean="0"/>
          </a:p>
          <a:p>
            <a:pPr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dirty="0" smtClean="0">
                <a:ea typeface="+mn-lt"/>
                <a:cs typeface="+mn-lt"/>
              </a:rPr>
              <a:t>Probíhají </a:t>
            </a:r>
            <a:r>
              <a:rPr lang="cs-CZ" b="1" dirty="0" smtClean="0">
                <a:solidFill>
                  <a:srgbClr val="FFC000"/>
                </a:solidFill>
                <a:ea typeface="+mn-lt"/>
                <a:cs typeface="+mn-lt"/>
              </a:rPr>
              <a:t>aktualizace</a:t>
            </a:r>
            <a:r>
              <a:rPr lang="cs-CZ" b="1" dirty="0" smtClean="0">
                <a:ea typeface="+mn-lt"/>
                <a:cs typeface="+mn-lt"/>
              </a:rPr>
              <a:t> </a:t>
            </a:r>
            <a:r>
              <a:rPr lang="cs-CZ" dirty="0"/>
              <a:t>dat</a:t>
            </a:r>
            <a:r>
              <a:rPr lang="cs-CZ" dirty="0" smtClean="0">
                <a:ea typeface="+mn-lt"/>
                <a:cs typeface="+mn-lt"/>
              </a:rPr>
              <a:t> ZPS a DTI</a:t>
            </a:r>
            <a:endParaRPr lang="cs-CZ" dirty="0" smtClean="0"/>
          </a:p>
          <a:p>
            <a:pPr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dirty="0" smtClean="0"/>
              <a:t>Úspěšně </a:t>
            </a:r>
            <a:r>
              <a:rPr lang="cs-CZ" dirty="0"/>
              <a:t>ukončeny </a:t>
            </a:r>
            <a:r>
              <a:rPr lang="cs-CZ" dirty="0" smtClean="0"/>
              <a:t>krajské </a:t>
            </a:r>
            <a:r>
              <a:rPr lang="cs-CZ" dirty="0"/>
              <a:t>projekty </a:t>
            </a:r>
            <a:r>
              <a:rPr lang="cs-CZ" dirty="0" smtClean="0"/>
              <a:t>DTM první generace</a:t>
            </a:r>
          </a:p>
          <a:p>
            <a:pPr lvl="1"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(IS, 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  <a:ea typeface="+mn-lt"/>
                <a:cs typeface="+mn-lt"/>
              </a:rPr>
              <a:t>cca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  <a:ea typeface="+mn-lt"/>
                <a:cs typeface="+mn-lt"/>
              </a:rPr>
              <a:t> </a:t>
            </a:r>
            <a:r>
              <a:rPr lang="cs-CZ" b="1" dirty="0" smtClean="0">
                <a:solidFill>
                  <a:srgbClr val="FFC000"/>
                </a:solidFill>
                <a:ea typeface="+mn-lt"/>
                <a:cs typeface="+mn-lt"/>
              </a:rPr>
              <a:t>590</a:t>
            </a:r>
            <a:r>
              <a:rPr lang="cs-CZ" b="1" dirty="0">
                <a:solidFill>
                  <a:srgbClr val="FFC000"/>
                </a:solidFill>
                <a:ea typeface="+mn-lt"/>
                <a:cs typeface="+mn-lt"/>
              </a:rPr>
              <a:t> tisíc </a:t>
            </a:r>
            <a:r>
              <a:rPr lang="cs-CZ" b="1" dirty="0">
                <a:solidFill>
                  <a:schemeClr val="bg1">
                    <a:lumMod val="65000"/>
                  </a:schemeClr>
                </a:solidFill>
                <a:ea typeface="+mn-lt"/>
                <a:cs typeface="+mn-lt"/>
              </a:rPr>
              <a:t>ha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  <a:ea typeface="+mn-lt"/>
                <a:cs typeface="+mn-lt"/>
              </a:rPr>
              <a:t> 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  <a:ea typeface="+mn-lt"/>
                <a:cs typeface="+mn-lt"/>
              </a:rPr>
              <a:t>ZPS,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  <a:ea typeface="+mn-lt"/>
                <a:cs typeface="+mn-lt"/>
              </a:rPr>
              <a:t>více než </a:t>
            </a:r>
            <a:r>
              <a:rPr lang="cs-CZ" b="1" dirty="0">
                <a:solidFill>
                  <a:srgbClr val="FFC000"/>
                </a:solidFill>
                <a:ea typeface="+mn-lt"/>
                <a:cs typeface="+mn-lt"/>
              </a:rPr>
              <a:t>55 tisíc km</a:t>
            </a:r>
            <a:r>
              <a:rPr lang="cs-CZ" dirty="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  <a:ea typeface="+mn-lt"/>
                <a:cs typeface="+mn-lt"/>
              </a:rPr>
              <a:t>DI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  <a:ea typeface="+mn-lt"/>
                <a:cs typeface="+mn-lt"/>
              </a:rPr>
              <a:t>a téměř</a:t>
            </a:r>
            <a:r>
              <a:rPr lang="cs-CZ" b="1" dirty="0">
                <a:solidFill>
                  <a:schemeClr val="bg1">
                    <a:lumMod val="65000"/>
                  </a:schemeClr>
                </a:solidFill>
                <a:ea typeface="+mn-lt"/>
                <a:cs typeface="+mn-lt"/>
              </a:rPr>
              <a:t> </a:t>
            </a:r>
            <a:r>
              <a:rPr lang="cs-CZ" b="1" dirty="0">
                <a:solidFill>
                  <a:srgbClr val="FFC000"/>
                </a:solidFill>
                <a:ea typeface="+mn-lt"/>
                <a:cs typeface="+mn-lt"/>
              </a:rPr>
              <a:t>23 tisíc km</a:t>
            </a:r>
            <a:r>
              <a:rPr lang="cs-CZ" dirty="0">
                <a:solidFill>
                  <a:srgbClr val="FFC000"/>
                </a:solidFill>
                <a:ea typeface="+mn-lt"/>
                <a:cs typeface="+mn-lt"/>
              </a:rPr>
              <a:t> 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  <a:ea typeface="+mn-lt"/>
                <a:cs typeface="+mn-lt"/>
              </a:rPr>
              <a:t>TI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  <a:ea typeface="+mn-lt"/>
                <a:cs typeface="+mn-lt"/>
              </a:rPr>
              <a:t>infrastruktury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  <a:ea typeface="+mn-lt"/>
                <a:cs typeface="+mn-lt"/>
              </a:rPr>
              <a:t>.)</a:t>
            </a:r>
            <a:endParaRPr lang="cs-CZ" dirty="0">
              <a:solidFill>
                <a:schemeClr val="bg1">
                  <a:lumMod val="65000"/>
                </a:schemeClr>
              </a:solidFill>
              <a:ea typeface="+mn-lt"/>
              <a:cs typeface="+mn-lt"/>
            </a:endParaRPr>
          </a:p>
          <a:p>
            <a:pPr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dirty="0">
                <a:ea typeface="+mn-lt"/>
                <a:cs typeface="+mn-lt"/>
              </a:rPr>
              <a:t>Proběhly </a:t>
            </a:r>
            <a:r>
              <a:rPr lang="cs-CZ" b="1" dirty="0">
                <a:solidFill>
                  <a:srgbClr val="FFC000"/>
                </a:solidFill>
                <a:ea typeface="+mn-lt"/>
                <a:cs typeface="+mn-lt"/>
              </a:rPr>
              <a:t>importy dat </a:t>
            </a:r>
            <a:r>
              <a:rPr lang="cs-CZ" b="1" dirty="0" smtClean="0">
                <a:solidFill>
                  <a:srgbClr val="FFC000"/>
                </a:solidFill>
                <a:ea typeface="+mn-lt"/>
                <a:cs typeface="+mn-lt"/>
              </a:rPr>
              <a:t>TI</a:t>
            </a:r>
            <a:r>
              <a:rPr lang="cs-CZ" dirty="0" smtClean="0">
                <a:ea typeface="+mn-lt"/>
                <a:cs typeface="+mn-lt"/>
              </a:rPr>
              <a:t> </a:t>
            </a:r>
            <a:r>
              <a:rPr lang="cs-CZ" dirty="0">
                <a:ea typeface="+mn-lt"/>
                <a:cs typeface="+mn-lt"/>
              </a:rPr>
              <a:t>od velkých správců a provozovatelů.</a:t>
            </a:r>
          </a:p>
          <a:p>
            <a:pPr algn="just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dirty="0">
                <a:ea typeface="+mn-lt"/>
                <a:cs typeface="+mn-lt"/>
              </a:rPr>
              <a:t>Vytváříme </a:t>
            </a:r>
            <a:r>
              <a:rPr lang="cs-CZ" b="1" dirty="0">
                <a:solidFill>
                  <a:srgbClr val="FFC000"/>
                </a:solidFill>
                <a:ea typeface="+mn-lt"/>
                <a:cs typeface="+mn-lt"/>
              </a:rPr>
              <a:t>metodiky</a:t>
            </a:r>
            <a:r>
              <a:rPr lang="cs-CZ" dirty="0">
                <a:ea typeface="+mn-lt"/>
                <a:cs typeface="+mn-lt"/>
              </a:rPr>
              <a:t> a </a:t>
            </a:r>
            <a:r>
              <a:rPr lang="cs-CZ" b="1" dirty="0">
                <a:solidFill>
                  <a:srgbClr val="FFC000"/>
                </a:solidFill>
                <a:ea typeface="+mn-lt"/>
                <a:cs typeface="+mn-lt"/>
              </a:rPr>
              <a:t>postupy</a:t>
            </a:r>
            <a:r>
              <a:rPr lang="cs-CZ" dirty="0">
                <a:ea typeface="+mn-lt"/>
                <a:cs typeface="+mn-lt"/>
              </a:rPr>
              <a:t>: Slovník datového modelu DTM, </a:t>
            </a:r>
            <a:r>
              <a:rPr lang="cs-CZ" dirty="0" err="1">
                <a:ea typeface="+mn-lt"/>
                <a:cs typeface="+mn-lt"/>
              </a:rPr>
              <a:t>DTMwiki</a:t>
            </a:r>
            <a:r>
              <a:rPr lang="cs-CZ" dirty="0">
                <a:ea typeface="+mn-lt"/>
                <a:cs typeface="+mn-lt"/>
              </a:rPr>
              <a:t>, Systém pro dotazy geodetů, Metodika pro geodety, Metodika pořizování dat DTM</a:t>
            </a:r>
          </a:p>
          <a:p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9525"/>
            <a:ext cx="153352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667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822" y="0"/>
            <a:ext cx="6480720" cy="672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8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32" y="476673"/>
            <a:ext cx="12300536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9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74" y="548680"/>
            <a:ext cx="12185727" cy="5925583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006974" y="3477372"/>
            <a:ext cx="5400600" cy="1247772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190550" y="5949280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+mn-lt"/>
              </a:rPr>
              <a:t>https://dmvs.cuzk.cz/portal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02276" y="4841284"/>
            <a:ext cx="32489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600" b="1" dirty="0" smtClean="0">
                <a:solidFill>
                  <a:srgbClr val="FFC000"/>
                </a:solidFill>
              </a:rPr>
              <a:t>3.7.2023</a:t>
            </a:r>
            <a:endParaRPr lang="cs-CZ" b="1" dirty="0">
              <a:solidFill>
                <a:srgbClr val="FFC000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686" y="3652456"/>
            <a:ext cx="1154791" cy="115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6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5018" y="2101017"/>
            <a:ext cx="1890416" cy="4262612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7404126" y="198869"/>
            <a:ext cx="44179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6000" b="1" dirty="0">
                <a:solidFill>
                  <a:srgbClr val="00B0F0"/>
                </a:solidFill>
              </a:rPr>
              <a:t>Portál</a:t>
            </a:r>
            <a:r>
              <a:rPr lang="cs-CZ" sz="6000" b="1" dirty="0">
                <a:solidFill>
                  <a:srgbClr val="FFC000"/>
                </a:solidFill>
              </a:rPr>
              <a:t> </a:t>
            </a:r>
            <a:r>
              <a:rPr lang="cs-CZ" sz="6000" b="1" dirty="0">
                <a:solidFill>
                  <a:srgbClr val="00B0F0"/>
                </a:solidFill>
              </a:rPr>
              <a:t>DMVS</a:t>
            </a:r>
            <a:r>
              <a:rPr lang="cs-CZ" sz="6000" b="1" dirty="0">
                <a:solidFill>
                  <a:srgbClr val="FFC000"/>
                </a:solidFill>
              </a:rPr>
              <a:t> </a:t>
            </a:r>
            <a:endParaRPr lang="cs-CZ" sz="6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5646" y="3284984"/>
            <a:ext cx="1461726" cy="1479211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7856428" y="1085354"/>
            <a:ext cx="33534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/>
              <a:t>https://</a:t>
            </a:r>
            <a:r>
              <a:rPr lang="cs-CZ" sz="2400" dirty="0" smtClean="0"/>
              <a:t>dmvs.cuzk.gov.cz/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8624" y="1214532"/>
            <a:ext cx="201002" cy="22216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62" y="-24078"/>
            <a:ext cx="6828669" cy="688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5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83" y="-1035496"/>
            <a:ext cx="12192596" cy="866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4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90AC0A2-8B27-6AAA-A916-9EAA52221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60" y="203190"/>
            <a:ext cx="7436430" cy="1159049"/>
          </a:xfrm>
        </p:spPr>
        <p:txBody>
          <a:bodyPr vert="horz" wrap="square" lIns="91428" tIns="45714" rIns="91428" bIns="45714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cs-CZ" sz="4800" b="1" dirty="0">
                <a:solidFill>
                  <a:srgbClr val="00B0F0"/>
                </a:solidFill>
              </a:rPr>
              <a:t>Registr subjektů IS DMVS</a:t>
            </a:r>
            <a:endParaRPr lang="en-US" sz="4800" b="1" dirty="0">
              <a:solidFill>
                <a:srgbClr val="00B0F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807763" y="1873391"/>
            <a:ext cx="10669570" cy="3692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2115161" y="1795399"/>
            <a:ext cx="9740686" cy="49684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Registrace probíhá prostřednictvím </a:t>
            </a:r>
            <a:r>
              <a:rPr lang="cs-CZ" b="1" dirty="0" smtClean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portálu </a:t>
            </a:r>
            <a:r>
              <a:rPr lang="cs-CZ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DMVS.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Subjekt se může registrovat i </a:t>
            </a:r>
            <a:r>
              <a:rPr lang="cs-CZ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více registrů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registr VSP </a:t>
            </a:r>
            <a:endParaRPr lang="cs-CZ" sz="28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editorů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DTI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registr žadatelů o data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8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registr AZI</a:t>
            </a:r>
          </a:p>
          <a:p>
            <a:pPr marL="228577" lvl="1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Registrace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má režimy pro </a:t>
            </a:r>
            <a:r>
              <a:rPr lang="cs-CZ" sz="28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fyzickou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sz="28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právnickou osobu</a:t>
            </a:r>
          </a:p>
          <a:p>
            <a:pPr marL="228577" lvl="1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Registry subjektů obsahuje </a:t>
            </a:r>
            <a:r>
              <a:rPr lang="cs-CZ" sz="28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matici oprávnění pro editaci v </a:t>
            </a:r>
            <a:r>
              <a:rPr lang="cs-CZ" sz="2800" b="1" dirty="0" smtClean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DTI</a:t>
            </a: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spcBef>
                <a:spcPts val="1000"/>
              </a:spcBef>
              <a:buNone/>
            </a:pPr>
            <a:endParaRPr lang="cs-CZ" dirty="0">
              <a:solidFill>
                <a:srgbClr val="FF0000"/>
              </a:solidFill>
              <a:latin typeface="Corbel" panose="020B0503020204020204" pitchFamily="34" charset="0"/>
            </a:endParaRPr>
          </a:p>
          <a:p>
            <a:pPr marL="457154" lvl="1" indent="0">
              <a:buNone/>
            </a:pPr>
            <a:endParaRPr lang="cs-CZ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9525"/>
            <a:ext cx="153352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199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28862" y="242888"/>
            <a:ext cx="9670999" cy="1325562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cs-CZ" sz="4800" b="1" dirty="0">
                <a:solidFill>
                  <a:srgbClr val="00B0F0"/>
                </a:solidFill>
              </a:rPr>
              <a:t>Registr subjektů IS DMVS</a:t>
            </a:r>
            <a:endParaRPr lang="cs-CZ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28862" y="1548692"/>
            <a:ext cx="9307513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altLang="cs-CZ" b="1" dirty="0" smtClean="0">
                <a:solidFill>
                  <a:srgbClr val="FFC000"/>
                </a:solidFill>
              </a:rPr>
              <a:t>Registrace subjektu + části a rozsahy DTI</a:t>
            </a:r>
            <a:r>
              <a:rPr lang="en-US" altLang="cs-CZ" b="1" dirty="0" smtClean="0">
                <a:solidFill>
                  <a:srgbClr val="FFC000"/>
                </a:solidFill>
              </a:rPr>
              <a:t>  </a:t>
            </a:r>
            <a:r>
              <a:rPr lang="cs-CZ" altLang="cs-CZ" b="1" dirty="0" smtClean="0">
                <a:solidFill>
                  <a:srgbClr val="FFC000"/>
                </a:solidFill>
              </a:rPr>
              <a:t> </a:t>
            </a:r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9525"/>
            <a:ext cx="153352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4054259" y="5928451"/>
            <a:ext cx="69122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hlinkClick r:id="rId3"/>
              </a:rPr>
              <a:t>https://</a:t>
            </a:r>
            <a:r>
              <a:rPr lang="cs-CZ" sz="1600" dirty="0" smtClean="0">
                <a:hlinkClick r:id="rId3"/>
              </a:rPr>
              <a:t>www.cuzk.cz/DMVS/Portal-DMVS.aspx</a:t>
            </a:r>
            <a:endParaRPr lang="cs-CZ" sz="1600" dirty="0" smtClean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7874" y="5925085"/>
            <a:ext cx="291953" cy="32268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743" y="5643161"/>
            <a:ext cx="877068" cy="92685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1647" y="2067517"/>
            <a:ext cx="4502755" cy="370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4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1920874" y="242888"/>
            <a:ext cx="9574213" cy="1325562"/>
          </a:xfrm>
        </p:spPr>
        <p:txBody>
          <a:bodyPr/>
          <a:lstStyle/>
          <a:p>
            <a:pPr algn="l"/>
            <a:r>
              <a:rPr lang="cs-CZ" altLang="cs-CZ" sz="4300" dirty="0" smtClean="0">
                <a:solidFill>
                  <a:srgbClr val="00B0F0"/>
                </a:solidFill>
                <a:latin typeface="Anton" panose="00000500000000000000" pitchFamily="2" charset="-18"/>
              </a:rPr>
              <a:t>   </a:t>
            </a:r>
            <a:r>
              <a:rPr lang="cs-CZ" altLang="cs-CZ" sz="4300" b="1" dirty="0">
                <a:solidFill>
                  <a:srgbClr val="00B0F0"/>
                </a:solidFill>
                <a:latin typeface="+mn-lt"/>
              </a:rPr>
              <a:t>R</a:t>
            </a:r>
            <a:r>
              <a:rPr lang="cs-CZ" altLang="cs-CZ" sz="4300" b="1" dirty="0" smtClean="0">
                <a:solidFill>
                  <a:srgbClr val="00B0F0"/>
                </a:solidFill>
                <a:latin typeface="+mn-lt"/>
              </a:rPr>
              <a:t>egistr subjektů DMVS </a:t>
            </a:r>
            <a:r>
              <a:rPr lang="cs-CZ" altLang="cs-CZ" sz="4300" b="1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(24.2.2025)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1"/>
          </p:nvPr>
        </p:nvSpPr>
        <p:spPr>
          <a:xfrm>
            <a:off x="1990725" y="1700213"/>
            <a:ext cx="9504363" cy="4681115"/>
          </a:xfrm>
        </p:spPr>
        <p:txBody>
          <a:bodyPr/>
          <a:lstStyle/>
          <a:p>
            <a:pPr marL="361950" indent="-361950">
              <a:buFont typeface="Wingdings" panose="05000000000000000000" pitchFamily="2" charset="2"/>
              <a:buChar char="§"/>
            </a:pPr>
            <a:r>
              <a:rPr lang="cs-CZ" altLang="cs-CZ" b="1" dirty="0" smtClean="0"/>
              <a:t>Počet registrovaných subjektů: </a:t>
            </a:r>
            <a:r>
              <a:rPr lang="cs-CZ" altLang="cs-CZ" b="1" dirty="0" smtClean="0">
                <a:solidFill>
                  <a:srgbClr val="00B0F0"/>
                </a:solidFill>
              </a:rPr>
              <a:t>10313</a:t>
            </a:r>
          </a:p>
          <a:p>
            <a:pPr marL="361950" indent="-361950">
              <a:buFont typeface="Wingdings" panose="05000000000000000000" pitchFamily="2" charset="2"/>
              <a:buChar char="§"/>
            </a:pPr>
            <a:endParaRPr lang="cs-CZ" altLang="cs-CZ" b="1" dirty="0">
              <a:solidFill>
                <a:srgbClr val="00B0F0"/>
              </a:solidFill>
            </a:endParaRPr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53352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>
          <a:xfrm>
            <a:off x="1920875" y="2924944"/>
            <a:ext cx="9245600" cy="1224136"/>
          </a:xfrm>
          <a:prstGeom prst="rect">
            <a:avLst/>
          </a:prstGeom>
          <a:noFill/>
          <a:ln w="38100">
            <a:solidFill>
              <a:srgbClr val="00B0F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4" name="Graf 3"/>
          <p:cNvGraphicFramePr/>
          <p:nvPr>
            <p:extLst>
              <p:ext uri="{D42A27DB-BD31-4B8C-83A1-F6EECF244321}">
                <p14:modId xmlns:p14="http://schemas.microsoft.com/office/powerpoint/2010/main" val="387432029"/>
              </p:ext>
            </p:extLst>
          </p:nvPr>
        </p:nvGraphicFramePr>
        <p:xfrm>
          <a:off x="3683847" y="2708920"/>
          <a:ext cx="5719655" cy="3501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2263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774" y="909"/>
            <a:ext cx="7893422" cy="6741368"/>
          </a:xfrm>
          <a:prstGeom prst="rect">
            <a:avLst/>
          </a:prstGeom>
        </p:spPr>
      </p:pic>
      <p:sp>
        <p:nvSpPr>
          <p:cNvPr id="4" name="Šipka doprava 3"/>
          <p:cNvSpPr/>
          <p:nvPr/>
        </p:nvSpPr>
        <p:spPr>
          <a:xfrm>
            <a:off x="8255446" y="620688"/>
            <a:ext cx="1008112" cy="432048"/>
          </a:xfrm>
          <a:prstGeom prst="rightArrow">
            <a:avLst/>
          </a:prstGeom>
          <a:solidFill>
            <a:srgbClr val="FF0000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868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750" y="260648"/>
            <a:ext cx="8335538" cy="446784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444" y="5301208"/>
            <a:ext cx="8354591" cy="1124107"/>
          </a:xfrm>
          <a:prstGeom prst="rect">
            <a:avLst/>
          </a:prstGeom>
        </p:spPr>
      </p:pic>
      <p:sp>
        <p:nvSpPr>
          <p:cNvPr id="6" name="Šipka doprava 5"/>
          <p:cNvSpPr/>
          <p:nvPr/>
        </p:nvSpPr>
        <p:spPr>
          <a:xfrm rot="5400000">
            <a:off x="9263558" y="5301208"/>
            <a:ext cx="1008112" cy="432048"/>
          </a:xfrm>
          <a:prstGeom prst="rightArrow">
            <a:avLst/>
          </a:prstGeom>
          <a:solidFill>
            <a:srgbClr val="FF0000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872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814" y="1484784"/>
            <a:ext cx="7274628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3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742" y="1916832"/>
            <a:ext cx="8297433" cy="2543530"/>
          </a:xfrm>
          <a:prstGeom prst="rect">
            <a:avLst/>
          </a:prstGeom>
        </p:spPr>
      </p:pic>
      <p:sp>
        <p:nvSpPr>
          <p:cNvPr id="3" name="Šipka doprava 2"/>
          <p:cNvSpPr/>
          <p:nvPr/>
        </p:nvSpPr>
        <p:spPr>
          <a:xfrm>
            <a:off x="766614" y="1923720"/>
            <a:ext cx="1008112" cy="432048"/>
          </a:xfrm>
          <a:prstGeom prst="rightArrow">
            <a:avLst/>
          </a:prstGeom>
          <a:solidFill>
            <a:srgbClr val="FF0000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3502918" y="2996952"/>
            <a:ext cx="3168352" cy="13681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545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0870" y="1988840"/>
            <a:ext cx="5849166" cy="242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6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174" y="199574"/>
            <a:ext cx="8164064" cy="645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173" y="623496"/>
            <a:ext cx="8526065" cy="561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3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06774" y="274638"/>
            <a:ext cx="9374039" cy="1143000"/>
          </a:xfrm>
        </p:spPr>
        <p:txBody>
          <a:bodyPr/>
          <a:lstStyle/>
          <a:p>
            <a:pPr algn="l"/>
            <a:r>
              <a:rPr lang="cs-CZ" sz="4800" b="1" dirty="0" smtClean="0">
                <a:solidFill>
                  <a:srgbClr val="00B0F0"/>
                </a:solidFill>
                <a:latin typeface="+mn-lt"/>
              </a:rPr>
              <a:t>Digitální technická mapa (DTM)</a:t>
            </a:r>
            <a:endParaRPr lang="cs-CZ" sz="4800" b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06774" y="1600200"/>
            <a:ext cx="9374039" cy="4925144"/>
          </a:xfrm>
        </p:spPr>
        <p:txBody>
          <a:bodyPr/>
          <a:lstStyle/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cs-CZ" sz="2800" dirty="0"/>
              <a:t>„databázový soubor obsahující údaje o </a:t>
            </a:r>
            <a:r>
              <a:rPr lang="cs-CZ" sz="2800" b="1" dirty="0">
                <a:solidFill>
                  <a:srgbClr val="FFC000"/>
                </a:solidFill>
              </a:rPr>
              <a:t>dopravní</a:t>
            </a:r>
            <a:r>
              <a:rPr lang="cs-CZ" sz="2800" dirty="0">
                <a:solidFill>
                  <a:srgbClr val="FFC000"/>
                </a:solidFill>
              </a:rPr>
              <a:t> </a:t>
            </a:r>
            <a:r>
              <a:rPr lang="cs-CZ" sz="2800" dirty="0"/>
              <a:t>a</a:t>
            </a:r>
            <a:r>
              <a:rPr lang="cs-CZ" sz="2800" dirty="0">
                <a:solidFill>
                  <a:srgbClr val="FFC000"/>
                </a:solidFill>
              </a:rPr>
              <a:t> </a:t>
            </a:r>
            <a:r>
              <a:rPr lang="cs-CZ" sz="2800" b="1" dirty="0">
                <a:solidFill>
                  <a:srgbClr val="FFC000"/>
                </a:solidFill>
              </a:rPr>
              <a:t>technické infrastruktuře</a:t>
            </a:r>
            <a:r>
              <a:rPr lang="cs-CZ" sz="2800" dirty="0"/>
              <a:t> a vybraných </a:t>
            </a:r>
            <a:r>
              <a:rPr lang="cs-CZ" sz="2800" b="1" dirty="0">
                <a:solidFill>
                  <a:srgbClr val="FFC000"/>
                </a:solidFill>
              </a:rPr>
              <a:t>přírodních</a:t>
            </a:r>
            <a:r>
              <a:rPr lang="cs-CZ" sz="2800" dirty="0">
                <a:solidFill>
                  <a:srgbClr val="FFC000"/>
                </a:solidFill>
              </a:rPr>
              <a:t>, </a:t>
            </a:r>
            <a:r>
              <a:rPr lang="cs-CZ" sz="2800" b="1" dirty="0">
                <a:solidFill>
                  <a:srgbClr val="FFC000"/>
                </a:solidFill>
              </a:rPr>
              <a:t>stavebních</a:t>
            </a:r>
            <a:r>
              <a:rPr lang="cs-CZ" sz="2800" dirty="0">
                <a:solidFill>
                  <a:srgbClr val="FFC000"/>
                </a:solidFill>
              </a:rPr>
              <a:t> </a:t>
            </a:r>
            <a:r>
              <a:rPr lang="cs-CZ" sz="2800" dirty="0"/>
              <a:t>a </a:t>
            </a:r>
            <a:r>
              <a:rPr lang="cs-CZ" sz="2800" b="1" dirty="0">
                <a:solidFill>
                  <a:srgbClr val="FFC000"/>
                </a:solidFill>
              </a:rPr>
              <a:t>technických objektech</a:t>
            </a:r>
            <a:r>
              <a:rPr lang="cs-CZ" sz="2800" dirty="0">
                <a:solidFill>
                  <a:srgbClr val="FFC000"/>
                </a:solidFill>
              </a:rPr>
              <a:t> </a:t>
            </a:r>
            <a:r>
              <a:rPr lang="cs-CZ" sz="2800" dirty="0"/>
              <a:t>a </a:t>
            </a:r>
            <a:r>
              <a:rPr lang="cs-CZ" sz="2800" b="1" dirty="0">
                <a:solidFill>
                  <a:srgbClr val="FFC000"/>
                </a:solidFill>
              </a:rPr>
              <a:t>zařízeních</a:t>
            </a:r>
            <a:r>
              <a:rPr lang="cs-CZ" sz="2800" dirty="0"/>
              <a:t>, které zobrazují a popisují jejich </a:t>
            </a:r>
            <a:r>
              <a:rPr lang="cs-CZ" sz="2800" b="1" dirty="0">
                <a:solidFill>
                  <a:srgbClr val="FFC000"/>
                </a:solidFill>
              </a:rPr>
              <a:t>skutečný stav</a:t>
            </a:r>
            <a:r>
              <a:rPr lang="cs-CZ" sz="2800" dirty="0"/>
              <a:t>, a údaje o </a:t>
            </a:r>
            <a:r>
              <a:rPr lang="cs-CZ" sz="2800" b="1" dirty="0">
                <a:solidFill>
                  <a:srgbClr val="FFC000"/>
                </a:solidFill>
              </a:rPr>
              <a:t>záměrech</a:t>
            </a:r>
            <a:r>
              <a:rPr lang="cs-CZ" sz="2800" dirty="0"/>
              <a:t> na provedení změn </a:t>
            </a:r>
            <a:r>
              <a:rPr lang="cs-CZ" sz="2800" b="1" dirty="0">
                <a:solidFill>
                  <a:srgbClr val="FFC000"/>
                </a:solidFill>
              </a:rPr>
              <a:t>dopravní</a:t>
            </a:r>
            <a:r>
              <a:rPr lang="cs-CZ" sz="2800" dirty="0"/>
              <a:t> a </a:t>
            </a:r>
            <a:r>
              <a:rPr lang="cs-CZ" sz="2800" b="1" dirty="0">
                <a:solidFill>
                  <a:srgbClr val="FFC000"/>
                </a:solidFill>
              </a:rPr>
              <a:t>technické infrastruktury</a:t>
            </a:r>
            <a:r>
              <a:rPr lang="cs-CZ" sz="2800" b="1" dirty="0"/>
              <a:t>.</a:t>
            </a:r>
            <a:r>
              <a:rPr lang="cs-CZ" sz="2800" dirty="0"/>
              <a:t>“</a:t>
            </a:r>
          </a:p>
          <a:p>
            <a:pPr marL="0" indent="0">
              <a:spcBef>
                <a:spcPts val="600"/>
              </a:spcBef>
              <a:buNone/>
              <a:defRPr/>
            </a:pPr>
            <a:r>
              <a:rPr lang="cs-CZ" sz="2800" i="1" dirty="0">
                <a:solidFill>
                  <a:schemeClr val="bg1">
                    <a:lumMod val="75000"/>
                  </a:schemeClr>
                </a:solidFill>
              </a:rPr>
              <a:t>    </a:t>
            </a:r>
            <a:r>
              <a:rPr lang="cs-CZ" sz="2800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it-IT" sz="2800" dirty="0">
                <a:solidFill>
                  <a:schemeClr val="bg1">
                    <a:lumMod val="75000"/>
                  </a:schemeClr>
                </a:solidFill>
              </a:rPr>
              <a:t>§</a:t>
            </a:r>
            <a:r>
              <a:rPr lang="cs-CZ" sz="2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it-IT" sz="2800" dirty="0">
                <a:solidFill>
                  <a:schemeClr val="bg1">
                    <a:lumMod val="75000"/>
                  </a:schemeClr>
                </a:solidFill>
              </a:rPr>
              <a:t>2 písmeno m) zákona </a:t>
            </a:r>
            <a:r>
              <a:rPr lang="cs-CZ" sz="2800" dirty="0">
                <a:solidFill>
                  <a:schemeClr val="bg1">
                    <a:lumMod val="75000"/>
                  </a:schemeClr>
                </a:solidFill>
              </a:rPr>
              <a:t>č. 47</a:t>
            </a:r>
            <a:r>
              <a:rPr lang="it-IT" sz="2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cs-CZ" sz="2800" dirty="0">
                <a:solidFill>
                  <a:schemeClr val="bg1">
                    <a:lumMod val="75000"/>
                  </a:schemeClr>
                </a:solidFill>
              </a:rPr>
              <a:t>2020</a:t>
            </a:r>
            <a:r>
              <a:rPr lang="it-IT" sz="2800" dirty="0">
                <a:solidFill>
                  <a:schemeClr val="bg1">
                    <a:lumMod val="75000"/>
                  </a:schemeClr>
                </a:solidFill>
              </a:rPr>
              <a:t> Sb.</a:t>
            </a:r>
            <a:r>
              <a:rPr lang="cs-CZ" sz="2800" dirty="0">
                <a:solidFill>
                  <a:schemeClr val="bg1">
                    <a:lumMod val="75000"/>
                  </a:schemeClr>
                </a:solidFill>
              </a:rPr>
              <a:t>)</a:t>
            </a:r>
            <a:endParaRPr lang="it-IT" sz="2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cs-CZ" sz="600" dirty="0">
              <a:latin typeface="Anton" panose="00000500000000000000" pitchFamily="2" charset="-18"/>
            </a:endParaRPr>
          </a:p>
          <a:p>
            <a:pPr marL="0" indent="0">
              <a:buNone/>
            </a:pPr>
            <a:r>
              <a:rPr lang="cs-CZ" sz="40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cs-CZ" sz="4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9525"/>
            <a:ext cx="153352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římá spojnice 4"/>
          <p:cNvCxnSpPr/>
          <p:nvPr/>
        </p:nvCxnSpPr>
        <p:spPr>
          <a:xfrm>
            <a:off x="8327454" y="2060848"/>
            <a:ext cx="302433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2638822" y="2492896"/>
            <a:ext cx="201622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>
            <a:off x="6671270" y="2492896"/>
            <a:ext cx="34563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2638822" y="2924944"/>
            <a:ext cx="51125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3502918" y="3356992"/>
            <a:ext cx="19442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>
            <a:off x="7031310" y="3343767"/>
            <a:ext cx="144016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2638822" y="3789040"/>
            <a:ext cx="525658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2566814" y="4869160"/>
            <a:ext cx="13681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600" b="1" dirty="0" smtClean="0">
                <a:solidFill>
                  <a:srgbClr val="0070C0"/>
                </a:solidFill>
              </a:rPr>
              <a:t>DTI</a:t>
            </a:r>
            <a:endParaRPr lang="cs-CZ" b="1" dirty="0">
              <a:solidFill>
                <a:srgbClr val="0070C0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9587594" y="4830262"/>
            <a:ext cx="15481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600" b="1" dirty="0" smtClean="0">
                <a:solidFill>
                  <a:srgbClr val="FF0000"/>
                </a:solidFill>
              </a:rPr>
              <a:t>ZPS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63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542" y="1466576"/>
            <a:ext cx="7897327" cy="392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456" y="323850"/>
            <a:ext cx="895350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5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998" y="260648"/>
            <a:ext cx="3248887" cy="630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09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734" y="121184"/>
            <a:ext cx="8869013" cy="2638793"/>
          </a:xfrm>
          <a:prstGeom prst="rect">
            <a:avLst/>
          </a:prstGeom>
        </p:spPr>
      </p:pic>
      <p:sp>
        <p:nvSpPr>
          <p:cNvPr id="3" name="Šipka doprava 2"/>
          <p:cNvSpPr/>
          <p:nvPr/>
        </p:nvSpPr>
        <p:spPr>
          <a:xfrm>
            <a:off x="622598" y="1013505"/>
            <a:ext cx="1008112" cy="432048"/>
          </a:xfrm>
          <a:prstGeom prst="rightArrow">
            <a:avLst/>
          </a:prstGeom>
          <a:solidFill>
            <a:srgbClr val="FF0000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2917" y="3068960"/>
            <a:ext cx="7212829" cy="3608221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3502916" y="3501008"/>
            <a:ext cx="3096345" cy="16561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3574926" y="1152927"/>
            <a:ext cx="3312368" cy="16561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39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958" y="332656"/>
            <a:ext cx="4546865" cy="197372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542" y="3861048"/>
            <a:ext cx="7849695" cy="2543530"/>
          </a:xfrm>
          <a:prstGeom prst="rect">
            <a:avLst/>
          </a:prstGeom>
        </p:spPr>
      </p:pic>
      <p:sp>
        <p:nvSpPr>
          <p:cNvPr id="4" name="Šipka doprava 3"/>
          <p:cNvSpPr/>
          <p:nvPr/>
        </p:nvSpPr>
        <p:spPr>
          <a:xfrm rot="5400000">
            <a:off x="5303118" y="2867688"/>
            <a:ext cx="1008112" cy="432048"/>
          </a:xfrm>
          <a:prstGeom prst="rightArrow">
            <a:avLst/>
          </a:prstGeom>
          <a:solidFill>
            <a:srgbClr val="00B0F0">
              <a:alpha val="30000"/>
            </a:srgb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004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862" y="1556792"/>
            <a:ext cx="7212829" cy="3608221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998862" y="3645024"/>
            <a:ext cx="3096345" cy="16561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295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068" y="756864"/>
            <a:ext cx="8240275" cy="534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59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068" y="409153"/>
            <a:ext cx="8240275" cy="603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1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718" y="980728"/>
            <a:ext cx="8670267" cy="488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2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673" y="471074"/>
            <a:ext cx="8345065" cy="591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8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7" y="0"/>
            <a:ext cx="12192000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50590" y="188640"/>
            <a:ext cx="32403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800" b="1" dirty="0" smtClean="0">
                <a:solidFill>
                  <a:schemeClr val="bg1"/>
                </a:solidFill>
              </a:rPr>
              <a:t>DTI</a:t>
            </a:r>
            <a:endParaRPr lang="cs-CZ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38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463" y="1314155"/>
            <a:ext cx="8135485" cy="422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2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862" y="1556792"/>
            <a:ext cx="7212829" cy="3608221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6167214" y="3645024"/>
            <a:ext cx="3096345" cy="16561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881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884" y="94784"/>
            <a:ext cx="8192643" cy="666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26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042" y="28100"/>
            <a:ext cx="8440328" cy="680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2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702" y="1052736"/>
            <a:ext cx="9406039" cy="4601223"/>
          </a:xfrm>
          <a:prstGeom prst="rect">
            <a:avLst/>
          </a:prstGeom>
        </p:spPr>
      </p:pic>
      <p:sp>
        <p:nvSpPr>
          <p:cNvPr id="3" name="Šipka doprava 2"/>
          <p:cNvSpPr/>
          <p:nvPr/>
        </p:nvSpPr>
        <p:spPr>
          <a:xfrm>
            <a:off x="406574" y="2492896"/>
            <a:ext cx="1008112" cy="432048"/>
          </a:xfrm>
          <a:prstGeom prst="rightArrow">
            <a:avLst/>
          </a:prstGeom>
          <a:solidFill>
            <a:srgbClr val="FF0000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3430910" y="4149080"/>
            <a:ext cx="3600400" cy="17281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803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798" y="548680"/>
            <a:ext cx="7547664" cy="598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3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886" y="160208"/>
            <a:ext cx="5496094" cy="658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14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894" y="1"/>
            <a:ext cx="5400600" cy="681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00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806" y="1052736"/>
            <a:ext cx="7280361" cy="435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2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942" y="112936"/>
            <a:ext cx="4688659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0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5416"/>
            <a:ext cx="12192323" cy="809645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50590" y="188640"/>
            <a:ext cx="32403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800" b="1" dirty="0" smtClean="0">
                <a:solidFill>
                  <a:schemeClr val="bg1"/>
                </a:solidFill>
              </a:rPr>
              <a:t>DTI</a:t>
            </a:r>
            <a:endParaRPr lang="cs-CZ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05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914" y="0"/>
            <a:ext cx="5040560" cy="315853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902" y="4005064"/>
            <a:ext cx="5256584" cy="2692605"/>
          </a:xfrm>
          <a:prstGeom prst="rect">
            <a:avLst/>
          </a:prstGeom>
        </p:spPr>
      </p:pic>
      <p:sp>
        <p:nvSpPr>
          <p:cNvPr id="4" name="Šipka doprava 3"/>
          <p:cNvSpPr/>
          <p:nvPr/>
        </p:nvSpPr>
        <p:spPr>
          <a:xfrm rot="5400000">
            <a:off x="5646868" y="3412710"/>
            <a:ext cx="680652" cy="504056"/>
          </a:xfrm>
          <a:prstGeom prst="rightArrow">
            <a:avLst/>
          </a:prstGeom>
          <a:solidFill>
            <a:srgbClr val="00B0F0">
              <a:alpha val="30000"/>
            </a:srgb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045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884" y="566338"/>
            <a:ext cx="8916644" cy="572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8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766" y="620688"/>
            <a:ext cx="8264602" cy="512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30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06774" y="274638"/>
            <a:ext cx="9721080" cy="1143000"/>
          </a:xfrm>
        </p:spPr>
        <p:txBody>
          <a:bodyPr/>
          <a:lstStyle/>
          <a:p>
            <a:pPr algn="l"/>
            <a:r>
              <a:rPr lang="cs-CZ" sz="5400" b="1" dirty="0" smtClean="0">
                <a:solidFill>
                  <a:srgbClr val="00B0F0"/>
                </a:solidFill>
                <a:latin typeface="+mn-lt"/>
              </a:rPr>
              <a:t>Úkoly pro rok 2025</a:t>
            </a:r>
            <a:endParaRPr lang="cs-CZ" sz="5400" b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90750" y="1600200"/>
            <a:ext cx="9937104" cy="4925144"/>
          </a:xfrm>
        </p:spPr>
        <p:txBody>
          <a:bodyPr/>
          <a:lstStyle/>
          <a:p>
            <a:pPr lvl="0">
              <a:buFont typeface="Wingdings" panose="05000000000000000000" pitchFamily="2" charset="2"/>
              <a:buChar char="§"/>
            </a:pPr>
            <a:r>
              <a:rPr lang="cs-CZ" b="1" dirty="0" smtClean="0">
                <a:solidFill>
                  <a:srgbClr val="FFC000"/>
                </a:solidFill>
              </a:rPr>
              <a:t>Novela vyhlášky č. 393/2020 Sb.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 smtClean="0"/>
              <a:t>podněty </a:t>
            </a:r>
            <a:r>
              <a:rPr lang="cs-CZ" dirty="0"/>
              <a:t>z posledního vypořádání </a:t>
            </a:r>
            <a:r>
              <a:rPr lang="cs-CZ" dirty="0" smtClean="0"/>
              <a:t>MPŘ (2024)</a:t>
            </a:r>
            <a:endParaRPr lang="cs-CZ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i</a:t>
            </a:r>
            <a:r>
              <a:rPr lang="cs-CZ" dirty="0" smtClean="0"/>
              <a:t>mplementace GIA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z</a:t>
            </a:r>
            <a:r>
              <a:rPr lang="cs-CZ" dirty="0" smtClean="0"/>
              <a:t>měna evidence kritické infrastruktury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z</a:t>
            </a:r>
            <a:r>
              <a:rPr lang="cs-CZ" dirty="0" smtClean="0"/>
              <a:t>měna způsobu poskytování dat DTI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 smtClean="0"/>
              <a:t>externí podněty</a:t>
            </a:r>
          </a:p>
          <a:p>
            <a:pPr marL="1250950" lvl="2" indent="-312738">
              <a:buFont typeface="Wingdings" panose="05000000000000000000" pitchFamily="2" charset="2"/>
              <a:buChar char="§"/>
            </a:pPr>
            <a:r>
              <a:rPr lang="cs-CZ" sz="2800" dirty="0" smtClean="0"/>
              <a:t>zástupců krajů K2  a K12 </a:t>
            </a:r>
          </a:p>
          <a:p>
            <a:pPr marL="1250950" lvl="2" indent="-312738">
              <a:buFont typeface="Wingdings" panose="05000000000000000000" pitchFamily="2" charset="2"/>
              <a:buChar char="§"/>
            </a:pPr>
            <a:r>
              <a:rPr lang="cs-CZ" sz="2800" dirty="0"/>
              <a:t>v</a:t>
            </a:r>
            <a:r>
              <a:rPr lang="cs-CZ" sz="2800" dirty="0" smtClean="0"/>
              <a:t>lastníků, správců a provozovatelů DTI</a:t>
            </a:r>
          </a:p>
          <a:p>
            <a:pPr marL="1250950" lvl="2" indent="-312738">
              <a:buFont typeface="Wingdings" panose="05000000000000000000" pitchFamily="2" charset="2"/>
              <a:buChar char="§"/>
            </a:pPr>
            <a:r>
              <a:rPr lang="cs-CZ" sz="2800" dirty="0" smtClean="0"/>
              <a:t>ŘSD, SŽ a ČKZ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cs-CZ" b="1" dirty="0"/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cs-CZ" sz="2400" dirty="0"/>
          </a:p>
          <a:p>
            <a:pPr marL="457200" lvl="1" indent="0" eaLnBrk="1" fontAlgn="auto" hangingPunct="1">
              <a:spcAft>
                <a:spcPts val="0"/>
              </a:spcAft>
              <a:buNone/>
              <a:defRPr/>
            </a:pPr>
            <a:endParaRPr lang="cs-CZ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9525"/>
            <a:ext cx="153352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076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ál 1"/>
          <p:cNvSpPr/>
          <p:nvPr/>
        </p:nvSpPr>
        <p:spPr>
          <a:xfrm>
            <a:off x="838545" y="3915103"/>
            <a:ext cx="1584176" cy="151216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vál 2"/>
          <p:cNvSpPr/>
          <p:nvPr/>
        </p:nvSpPr>
        <p:spPr>
          <a:xfrm>
            <a:off x="9911553" y="3897150"/>
            <a:ext cx="1584176" cy="151216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vál 3"/>
          <p:cNvSpPr/>
          <p:nvPr/>
        </p:nvSpPr>
        <p:spPr>
          <a:xfrm>
            <a:off x="7535289" y="3897150"/>
            <a:ext cx="1584176" cy="151216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/>
          <p:cNvSpPr/>
          <p:nvPr/>
        </p:nvSpPr>
        <p:spPr>
          <a:xfrm>
            <a:off x="3214809" y="3915103"/>
            <a:ext cx="1584176" cy="151216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nice 6"/>
          <p:cNvCxnSpPr/>
          <p:nvPr/>
        </p:nvCxnSpPr>
        <p:spPr>
          <a:xfrm>
            <a:off x="550590" y="1664804"/>
            <a:ext cx="0" cy="28083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1198585" y="4409577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ÚAP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592851" y="4409577"/>
            <a:ext cx="828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GIA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913331" y="4391624"/>
            <a:ext cx="990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DTM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0208586" y="4409577"/>
            <a:ext cx="990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chemeClr val="bg1"/>
                </a:solidFill>
              </a:rPr>
              <a:t>KN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43244" y="1295472"/>
            <a:ext cx="1463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Záměr stavby</a:t>
            </a:r>
            <a:endParaRPr lang="cs-CZ" b="1" dirty="0"/>
          </a:p>
        </p:txBody>
      </p:sp>
      <p:cxnSp>
        <p:nvCxnSpPr>
          <p:cNvPr id="13" name="Přímá spojnice 12"/>
          <p:cNvCxnSpPr/>
          <p:nvPr/>
        </p:nvCxnSpPr>
        <p:spPr>
          <a:xfrm>
            <a:off x="2854846" y="1754863"/>
            <a:ext cx="0" cy="28083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>
            <a:off x="5231110" y="1754863"/>
            <a:ext cx="0" cy="28083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2636193" y="1295472"/>
            <a:ext cx="2057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Projektová příprava</a:t>
            </a:r>
            <a:endParaRPr lang="cs-CZ" b="1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5015086" y="1295472"/>
            <a:ext cx="200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Územní rozhodnutí</a:t>
            </a:r>
            <a:endParaRPr lang="cs-CZ" b="1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5356993" y="1669163"/>
            <a:ext cx="1887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Stavební povolení</a:t>
            </a:r>
            <a:endParaRPr lang="cs-CZ" b="1" dirty="0"/>
          </a:p>
        </p:txBody>
      </p:sp>
      <p:cxnSp>
        <p:nvCxnSpPr>
          <p:cNvPr id="19" name="Přímá spojnice 18"/>
          <p:cNvCxnSpPr/>
          <p:nvPr/>
        </p:nvCxnSpPr>
        <p:spPr>
          <a:xfrm>
            <a:off x="9551590" y="1754863"/>
            <a:ext cx="0" cy="28083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/>
          <p:cNvSpPr txBox="1"/>
          <p:nvPr/>
        </p:nvSpPr>
        <p:spPr>
          <a:xfrm>
            <a:off x="9324950" y="1295472"/>
            <a:ext cx="11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Kolaudace</a:t>
            </a:r>
            <a:endParaRPr lang="cs-CZ" b="1" dirty="0"/>
          </a:p>
        </p:txBody>
      </p:sp>
      <p:cxnSp>
        <p:nvCxnSpPr>
          <p:cNvPr id="21" name="Přímá spojnice 20"/>
          <p:cNvCxnSpPr/>
          <p:nvPr/>
        </p:nvCxnSpPr>
        <p:spPr>
          <a:xfrm>
            <a:off x="7319342" y="2474943"/>
            <a:ext cx="0" cy="208823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ovéPole 22"/>
          <p:cNvSpPr txBox="1"/>
          <p:nvPr/>
        </p:nvSpPr>
        <p:spPr>
          <a:xfrm>
            <a:off x="7030613" y="2076642"/>
            <a:ext cx="1066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Realizace</a:t>
            </a:r>
            <a:endParaRPr lang="cs-CZ" b="1" dirty="0"/>
          </a:p>
        </p:txBody>
      </p:sp>
      <p:cxnSp>
        <p:nvCxnSpPr>
          <p:cNvPr id="26" name="Přímá spojnice se šipkou 25"/>
          <p:cNvCxnSpPr/>
          <p:nvPr/>
        </p:nvCxnSpPr>
        <p:spPr>
          <a:xfrm flipV="1">
            <a:off x="550590" y="6298900"/>
            <a:ext cx="10846196" cy="17953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Obrázek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78" y="5766339"/>
            <a:ext cx="446489" cy="442502"/>
          </a:xfrm>
          <a:prstGeom prst="rect">
            <a:avLst/>
          </a:prstGeom>
        </p:spPr>
      </p:pic>
      <p:sp>
        <p:nvSpPr>
          <p:cNvPr id="30" name="TextovéPole 29"/>
          <p:cNvSpPr txBox="1"/>
          <p:nvPr/>
        </p:nvSpPr>
        <p:spPr>
          <a:xfrm>
            <a:off x="3166873" y="1721024"/>
            <a:ext cx="1776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 smtClean="0"/>
              <a:t>registr budoucích stavebníků </a:t>
            </a:r>
            <a:endParaRPr lang="cs-CZ" dirty="0"/>
          </a:p>
        </p:txBody>
      </p:sp>
      <p:sp>
        <p:nvSpPr>
          <p:cNvPr id="31" name="TextovéPole 30"/>
          <p:cNvSpPr txBox="1"/>
          <p:nvPr/>
        </p:nvSpPr>
        <p:spPr>
          <a:xfrm>
            <a:off x="3161565" y="2607295"/>
            <a:ext cx="1776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nový datový obsah </a:t>
            </a:r>
          </a:p>
        </p:txBody>
      </p:sp>
      <p:sp>
        <p:nvSpPr>
          <p:cNvPr id="32" name="TextovéPole 31"/>
          <p:cNvSpPr txBox="1"/>
          <p:nvPr/>
        </p:nvSpPr>
        <p:spPr>
          <a:xfrm>
            <a:off x="3168176" y="3216013"/>
            <a:ext cx="17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v</a:t>
            </a:r>
            <a:r>
              <a:rPr lang="cs-CZ" dirty="0" smtClean="0"/>
              <a:t>ýdej dat GIA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063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8" grpId="0"/>
      <p:bldP spid="9" grpId="0"/>
      <p:bldP spid="10" grpId="0"/>
      <p:bldP spid="11" grpId="0"/>
      <p:bldP spid="12" grpId="0"/>
      <p:bldP spid="15" grpId="0"/>
      <p:bldP spid="16" grpId="0"/>
      <p:bldP spid="17" grpId="0"/>
      <p:bldP spid="20" grpId="0"/>
      <p:bldP spid="23" grpId="0"/>
      <p:bldP spid="30" grpId="0"/>
      <p:bldP spid="30" grpId="1"/>
      <p:bldP spid="31" grpId="0"/>
      <p:bldP spid="31" grpId="1"/>
      <p:bldP spid="32" grpId="0"/>
      <p:bldP spid="32" grpId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06774" y="274638"/>
            <a:ext cx="9721080" cy="1143000"/>
          </a:xfrm>
        </p:spPr>
        <p:txBody>
          <a:bodyPr/>
          <a:lstStyle/>
          <a:p>
            <a:pPr algn="l"/>
            <a:r>
              <a:rPr lang="cs-CZ" sz="5400" b="1" dirty="0" smtClean="0">
                <a:solidFill>
                  <a:srgbClr val="00B0F0"/>
                </a:solidFill>
                <a:latin typeface="+mn-lt"/>
              </a:rPr>
              <a:t>Úkoly pro rok 2025</a:t>
            </a:r>
            <a:endParaRPr lang="cs-CZ" sz="5400" b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18742" y="1600200"/>
            <a:ext cx="10081120" cy="4925144"/>
          </a:xfrm>
        </p:spPr>
        <p:txBody>
          <a:bodyPr/>
          <a:lstStyle/>
          <a:p>
            <a:pPr lvl="0">
              <a:buFont typeface="Wingdings" panose="05000000000000000000" pitchFamily="2" charset="2"/>
              <a:buChar char="§"/>
            </a:pPr>
            <a:r>
              <a:rPr lang="cs-CZ" sz="2800" b="1" dirty="0" smtClean="0">
                <a:solidFill>
                  <a:srgbClr val="FFC000"/>
                </a:solidFill>
              </a:rPr>
              <a:t>Nová verze JVF DTM 1.5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 smtClean="0"/>
              <a:t>ČÚZK průběžně publikuje </a:t>
            </a:r>
            <a:r>
              <a:rPr lang="cs-CZ" dirty="0"/>
              <a:t>beta verze připravované nové verze JVF DTM 1.5. </a:t>
            </a:r>
            <a:endParaRPr lang="cs-CZ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 smtClean="0"/>
              <a:t>účelem </a:t>
            </a:r>
            <a:r>
              <a:rPr lang="cs-CZ" dirty="0"/>
              <a:t>beta verzí je poskytnout všem zájemcům v předstihu informace o chystaných </a:t>
            </a:r>
            <a:r>
              <a:rPr lang="cs-CZ" dirty="0" smtClean="0"/>
              <a:t>formálních/věcných </a:t>
            </a:r>
            <a:r>
              <a:rPr lang="cs-CZ" dirty="0"/>
              <a:t>změnách JVF DTM. </a:t>
            </a:r>
            <a:endParaRPr lang="cs-CZ" b="1" dirty="0"/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cs-CZ" sz="2400" dirty="0"/>
          </a:p>
          <a:p>
            <a:pPr marL="457200" lvl="1" indent="0" eaLnBrk="1" fontAlgn="auto" hangingPunct="1">
              <a:spcAft>
                <a:spcPts val="0"/>
              </a:spcAft>
              <a:buNone/>
              <a:defRPr/>
            </a:pPr>
            <a:endParaRPr lang="cs-CZ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9525"/>
            <a:ext cx="153352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078" y="4091336"/>
            <a:ext cx="3515844" cy="217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6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06774" y="274638"/>
            <a:ext cx="9721080" cy="1143000"/>
          </a:xfrm>
        </p:spPr>
        <p:txBody>
          <a:bodyPr/>
          <a:lstStyle/>
          <a:p>
            <a:pPr algn="l"/>
            <a:r>
              <a:rPr lang="cs-CZ" sz="5400" b="1" dirty="0" smtClean="0">
                <a:solidFill>
                  <a:srgbClr val="00B0F0"/>
                </a:solidFill>
                <a:latin typeface="+mn-lt"/>
              </a:rPr>
              <a:t>Úkoly pro rok 2025</a:t>
            </a:r>
            <a:endParaRPr lang="cs-CZ" sz="5400" b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90750" y="1600200"/>
            <a:ext cx="9937104" cy="49251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800" b="1" dirty="0" smtClean="0"/>
              <a:t>VZ</a:t>
            </a:r>
            <a:r>
              <a:rPr lang="cs-CZ" sz="2800" dirty="0" smtClean="0"/>
              <a:t> na IS DMVS 2026+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800" dirty="0" smtClean="0"/>
              <a:t>ČÚZK </a:t>
            </a:r>
            <a:r>
              <a:rPr lang="cs-CZ" sz="2800" b="1" dirty="0" smtClean="0"/>
              <a:t>gesční orgán státní správy </a:t>
            </a:r>
            <a:r>
              <a:rPr lang="cs-CZ" sz="2800" dirty="0" smtClean="0"/>
              <a:t>pro DTM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cs-CZ" sz="2800" dirty="0" smtClean="0"/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dirty="0"/>
              <a:t>zajištění dalšího </a:t>
            </a:r>
            <a:r>
              <a:rPr lang="cs-CZ" b="1" dirty="0"/>
              <a:t>rozvoje</a:t>
            </a:r>
            <a:r>
              <a:rPr lang="cs-CZ" dirty="0"/>
              <a:t> systémů DMVS/DTM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800" dirty="0" smtClean="0"/>
              <a:t>„</a:t>
            </a:r>
            <a:r>
              <a:rPr lang="cs-CZ" sz="2800" dirty="0"/>
              <a:t>naučit se žít“ se současným </a:t>
            </a:r>
            <a:r>
              <a:rPr lang="cs-CZ" sz="2800" dirty="0" smtClean="0"/>
              <a:t>stavem </a:t>
            </a:r>
            <a:r>
              <a:rPr lang="cs-CZ" sz="2800" b="1" dirty="0" smtClean="0"/>
              <a:t>DSŘ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b="1" dirty="0"/>
              <a:t>aktualizace</a:t>
            </a:r>
            <a:r>
              <a:rPr lang="cs-CZ" dirty="0"/>
              <a:t> </a:t>
            </a:r>
            <a:r>
              <a:rPr lang="cs-CZ" dirty="0" smtClean="0"/>
              <a:t>ZPS i DTI (§ 230 a § 232) na </a:t>
            </a:r>
            <a:r>
              <a:rPr lang="cs-CZ" dirty="0" err="1" smtClean="0"/>
              <a:t>StÚ</a:t>
            </a:r>
            <a:endParaRPr lang="cs-CZ" dirty="0"/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b="1" dirty="0" smtClean="0"/>
              <a:t>v</a:t>
            </a:r>
            <a:r>
              <a:rPr lang="cs-CZ" sz="2800" b="1" dirty="0" smtClean="0"/>
              <a:t>yjádření</a:t>
            </a:r>
            <a:r>
              <a:rPr lang="cs-CZ" sz="2800" dirty="0" smtClean="0"/>
              <a:t> </a:t>
            </a:r>
            <a:r>
              <a:rPr lang="cs-CZ" sz="2800" dirty="0"/>
              <a:t>vlastníka </a:t>
            </a:r>
            <a:r>
              <a:rPr lang="cs-CZ" sz="2800" dirty="0" smtClean="0"/>
              <a:t>veřejné DTI</a:t>
            </a:r>
            <a:endParaRPr lang="cs-CZ" dirty="0" smtClean="0"/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dirty="0"/>
              <a:t>vyřešit otázku </a:t>
            </a:r>
            <a:r>
              <a:rPr lang="cs-CZ" b="1" dirty="0"/>
              <a:t>územní působnosti </a:t>
            </a:r>
            <a:r>
              <a:rPr lang="cs-CZ" dirty="0"/>
              <a:t>subjektů </a:t>
            </a:r>
            <a:r>
              <a:rPr lang="cs-CZ" dirty="0" smtClean="0"/>
              <a:t>DTI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800" dirty="0" smtClean="0"/>
              <a:t>analýza možnosti </a:t>
            </a:r>
            <a:r>
              <a:rPr lang="cs-CZ" sz="2800" b="1" dirty="0" smtClean="0"/>
              <a:t>centralizace DTM</a:t>
            </a:r>
            <a:endParaRPr lang="cs-CZ" sz="2800" b="1" dirty="0"/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cs-CZ" dirty="0"/>
          </a:p>
          <a:p>
            <a:pPr lvl="1">
              <a:buFont typeface="Wingdings" panose="05000000000000000000" pitchFamily="2" charset="2"/>
              <a:buChar char="§"/>
            </a:pPr>
            <a:endParaRPr lang="cs-CZ" dirty="0"/>
          </a:p>
          <a:p>
            <a:pPr marL="914400" lvl="2" indent="0">
              <a:buNone/>
            </a:pPr>
            <a:endParaRPr lang="cs-CZ" b="1" dirty="0"/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cs-CZ" sz="2400" dirty="0"/>
          </a:p>
          <a:p>
            <a:pPr marL="457200" lvl="1" indent="0" eaLnBrk="1" fontAlgn="auto" hangingPunct="1">
              <a:spcAft>
                <a:spcPts val="0"/>
              </a:spcAft>
              <a:buNone/>
              <a:defRPr/>
            </a:pPr>
            <a:endParaRPr lang="cs-CZ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9525"/>
            <a:ext cx="153352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6814" y="2708920"/>
            <a:ext cx="6925642" cy="47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622" y="2324"/>
            <a:ext cx="5126181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230" y="2324"/>
            <a:ext cx="5112568" cy="692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6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06774" y="274638"/>
            <a:ext cx="9721080" cy="1143000"/>
          </a:xfrm>
        </p:spPr>
        <p:txBody>
          <a:bodyPr/>
          <a:lstStyle/>
          <a:p>
            <a:pPr algn="l"/>
            <a:r>
              <a:rPr lang="cs-CZ" sz="5400" b="1" dirty="0" smtClean="0">
                <a:solidFill>
                  <a:srgbClr val="00B0F0"/>
                </a:solidFill>
                <a:latin typeface="+mn-lt"/>
              </a:rPr>
              <a:t>Realizované změny - geodeti</a:t>
            </a:r>
            <a:endParaRPr lang="cs-CZ" sz="5400" b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90750" y="1600200"/>
            <a:ext cx="9937104" cy="4925144"/>
          </a:xfrm>
        </p:spPr>
        <p:txBody>
          <a:bodyPr/>
          <a:lstStyle/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dirty="0" smtClean="0"/>
              <a:t>Úpravy v registru AZI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dirty="0" smtClean="0"/>
              <a:t>Nová typ pověření </a:t>
            </a:r>
            <a:r>
              <a:rPr lang="cs-CZ" b="1" dirty="0" smtClean="0">
                <a:solidFill>
                  <a:srgbClr val="FFC000"/>
                </a:solidFill>
              </a:rPr>
              <a:t>„Zapisovatel AZI“ 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dirty="0" smtClean="0"/>
              <a:t>Pověření může udělit pouze registrovaný AZI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dirty="0" smtClean="0"/>
              <a:t>Pověřovaná osoba bude notifikována emailem s žádostí o souhlas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dirty="0" smtClean="0"/>
              <a:t>Zapisovatel AZI</a:t>
            </a:r>
          </a:p>
          <a:p>
            <a:pPr lvl="2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000" dirty="0" smtClean="0"/>
              <a:t>Zasílání geodetické aktualizační dokumentace (kontrolní i produkční)</a:t>
            </a:r>
          </a:p>
          <a:p>
            <a:pPr lvl="2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000" dirty="0" smtClean="0"/>
              <a:t>Prohlížení přehledu podání</a:t>
            </a:r>
          </a:p>
          <a:p>
            <a:pPr lvl="2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cs-CZ" sz="2000" dirty="0" smtClean="0"/>
              <a:t>Validace JVF souborů</a:t>
            </a:r>
            <a:endParaRPr lang="cs-CZ" sz="2000" dirty="0"/>
          </a:p>
          <a:p>
            <a:pPr marL="457200" lvl="1" indent="0" eaLnBrk="1" fontAlgn="auto" hangingPunct="1">
              <a:spcAft>
                <a:spcPts val="0"/>
              </a:spcAft>
              <a:buNone/>
              <a:defRPr/>
            </a:pPr>
            <a:endParaRPr lang="cs-CZ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9525"/>
            <a:ext cx="153352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506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06774" y="274638"/>
            <a:ext cx="9721080" cy="1143000"/>
          </a:xfrm>
        </p:spPr>
        <p:txBody>
          <a:bodyPr/>
          <a:lstStyle/>
          <a:p>
            <a:pPr algn="l"/>
            <a:r>
              <a:rPr lang="cs-CZ" sz="5400" b="1" dirty="0" smtClean="0">
                <a:solidFill>
                  <a:srgbClr val="00B0F0"/>
                </a:solidFill>
                <a:latin typeface="+mn-lt"/>
              </a:rPr>
              <a:t>Seminář implementátorů</a:t>
            </a:r>
            <a:endParaRPr lang="cs-CZ" sz="5400" b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90750" y="1600200"/>
            <a:ext cx="9577064" cy="4925144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800" dirty="0"/>
              <a:t>ČÚZK a APG v termínu </a:t>
            </a:r>
            <a:r>
              <a:rPr lang="cs-CZ" sz="2800" dirty="0">
                <a:solidFill>
                  <a:srgbClr val="FFC000"/>
                </a:solidFill>
              </a:rPr>
              <a:t>13.3.2024</a:t>
            </a:r>
            <a:r>
              <a:rPr lang="cs-CZ" sz="2800" dirty="0"/>
              <a:t> </a:t>
            </a:r>
            <a:r>
              <a:rPr lang="cs-CZ" sz="2800" dirty="0" smtClean="0"/>
              <a:t>proběhl pracovní </a:t>
            </a:r>
            <a:r>
              <a:rPr lang="cs-CZ" sz="2800" dirty="0">
                <a:solidFill>
                  <a:srgbClr val="FFC000"/>
                </a:solidFill>
              </a:rPr>
              <a:t>seminář k představení produktů a služeb </a:t>
            </a:r>
            <a:r>
              <a:rPr lang="cs-CZ" sz="2800" dirty="0"/>
              <a:t>- pro vlastníky, správce a provozovatele dopravní a technické infrastruktury, včetně obcí – které jim pomohou splnit zákonné povinnosti vůči krajským DTM</a:t>
            </a:r>
            <a:r>
              <a:rPr lang="cs-CZ" sz="2800" dirty="0" smtClean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sz="2800" dirty="0" smtClean="0"/>
          </a:p>
          <a:p>
            <a:pPr>
              <a:buFont typeface="Wingdings" panose="05000000000000000000" pitchFamily="2" charset="2"/>
              <a:buChar char="§"/>
            </a:pPr>
            <a:endParaRPr lang="cs-CZ" sz="2800" dirty="0"/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cs-CZ" sz="2400" dirty="0"/>
          </a:p>
          <a:p>
            <a:pPr marL="457200" lvl="1" indent="0" eaLnBrk="1" fontAlgn="auto" hangingPunct="1">
              <a:spcAft>
                <a:spcPts val="0"/>
              </a:spcAft>
              <a:buNone/>
              <a:defRPr/>
            </a:pPr>
            <a:endParaRPr lang="cs-CZ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9525"/>
            <a:ext cx="153352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966" y="3967576"/>
            <a:ext cx="5363323" cy="252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6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3448"/>
            <a:ext cx="12190413" cy="812694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50590" y="188640"/>
            <a:ext cx="32403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800" b="1" dirty="0" smtClean="0">
                <a:solidFill>
                  <a:schemeClr val="bg1"/>
                </a:solidFill>
              </a:rPr>
              <a:t>DTI</a:t>
            </a:r>
            <a:endParaRPr lang="cs-CZ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58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06774" y="274638"/>
            <a:ext cx="9721080" cy="1143000"/>
          </a:xfrm>
        </p:spPr>
        <p:txBody>
          <a:bodyPr/>
          <a:lstStyle/>
          <a:p>
            <a:pPr algn="l"/>
            <a:r>
              <a:rPr lang="cs-CZ" sz="4800" b="1" dirty="0" smtClean="0">
                <a:solidFill>
                  <a:srgbClr val="00B0F0"/>
                </a:solidFill>
                <a:latin typeface="+mn-lt"/>
              </a:rPr>
              <a:t>Odkazy k problematice DMVS/DTM?</a:t>
            </a:r>
            <a:endParaRPr lang="cs-CZ" sz="4800" b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90750" y="1600200"/>
            <a:ext cx="9937104" cy="4925144"/>
          </a:xfrm>
        </p:spPr>
        <p:txBody>
          <a:bodyPr/>
          <a:lstStyle/>
          <a:p>
            <a:pPr lvl="0">
              <a:buFont typeface="Wingdings" panose="05000000000000000000" pitchFamily="2" charset="2"/>
              <a:buChar char="§"/>
            </a:pPr>
            <a:r>
              <a:rPr lang="cs-CZ" sz="2400" dirty="0"/>
              <a:t>Informace o IS DMVS: </a:t>
            </a:r>
            <a:r>
              <a:rPr lang="cs-CZ" sz="2400" u="sng" dirty="0" smtClean="0">
                <a:hlinkClick r:id="rId3"/>
              </a:rPr>
              <a:t>https</a:t>
            </a:r>
            <a:r>
              <a:rPr lang="cs-CZ" sz="2400" u="sng" dirty="0">
                <a:hlinkClick r:id="rId3"/>
              </a:rPr>
              <a:t>://cuzk.cz/DMVS/O-IS-DMVS.aspx</a:t>
            </a:r>
            <a:endParaRPr lang="cs-CZ" sz="2400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cs-CZ" sz="2400" dirty="0"/>
              <a:t>Portál DMVS: </a:t>
            </a:r>
            <a:r>
              <a:rPr lang="cs-CZ" sz="2400" u="sng" dirty="0">
                <a:hlinkClick r:id="rId4"/>
              </a:rPr>
              <a:t>https://dmvs.cuzk.cz/portal</a:t>
            </a:r>
            <a:endParaRPr lang="cs-CZ" sz="2400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cs-CZ" sz="2400" dirty="0" err="1"/>
              <a:t>DTMWiki</a:t>
            </a:r>
            <a:r>
              <a:rPr lang="cs-CZ" sz="2400" dirty="0"/>
              <a:t>: </a:t>
            </a:r>
            <a:r>
              <a:rPr lang="cs-CZ" sz="2400" u="sng" dirty="0">
                <a:hlinkClick r:id="rId5"/>
              </a:rPr>
              <a:t>https://dtmwiki.kr-zlinsky.cz/start</a:t>
            </a:r>
            <a:endParaRPr lang="cs-CZ" sz="2400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cs-CZ" sz="2400" dirty="0"/>
              <a:t>Otázky a odpovědi </a:t>
            </a:r>
            <a:r>
              <a:rPr lang="cs-CZ" sz="2400" dirty="0" smtClean="0"/>
              <a:t>pro </a:t>
            </a:r>
            <a:r>
              <a:rPr lang="cs-CZ" sz="2400" dirty="0"/>
              <a:t>geodety: </a:t>
            </a:r>
            <a:r>
              <a:rPr lang="cs-CZ" sz="2400" u="sng" dirty="0">
                <a:hlinkClick r:id="rId6"/>
              </a:rPr>
              <a:t>https://hosting.qcom.cz/dtm/info.php</a:t>
            </a:r>
            <a:endParaRPr lang="cs-CZ" sz="2400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cs-CZ" sz="2400" dirty="0"/>
              <a:t>Slovník datového </a:t>
            </a:r>
            <a:r>
              <a:rPr lang="cs-CZ" sz="2400" dirty="0" smtClean="0"/>
              <a:t>modelu: </a:t>
            </a:r>
            <a:r>
              <a:rPr lang="cs-CZ" sz="2400" u="sng" dirty="0">
                <a:hlinkClick r:id="rId7"/>
              </a:rPr>
              <a:t>https://app.iprpraha.cz/apl/app/slovnik-dtm/</a:t>
            </a:r>
            <a:endParaRPr lang="cs-CZ" sz="2400" dirty="0"/>
          </a:p>
          <a:p>
            <a:pPr>
              <a:buFont typeface="Wingdings" panose="05000000000000000000" pitchFamily="2" charset="2"/>
              <a:buChar char="§"/>
            </a:pPr>
            <a:endParaRPr lang="cs-CZ" sz="2800" dirty="0" smtClean="0"/>
          </a:p>
          <a:p>
            <a:pPr>
              <a:buFont typeface="Wingdings" panose="05000000000000000000" pitchFamily="2" charset="2"/>
              <a:buChar char="§"/>
            </a:pPr>
            <a:endParaRPr lang="cs-CZ" sz="2800" dirty="0"/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cs-CZ" sz="2400" dirty="0"/>
          </a:p>
          <a:p>
            <a:pPr marL="457200" lvl="1" indent="0" eaLnBrk="1" fontAlgn="auto" hangingPunct="1">
              <a:spcAft>
                <a:spcPts val="0"/>
              </a:spcAft>
              <a:buNone/>
              <a:defRPr/>
            </a:pPr>
            <a:endParaRPr lang="cs-CZ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9525"/>
            <a:ext cx="153352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934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433388"/>
            <a:ext cx="9142413" cy="2387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800" b="1" dirty="0" smtClean="0">
                <a:solidFill>
                  <a:srgbClr val="1D4E78"/>
                </a:solidFill>
                <a:latin typeface="+mn-lt"/>
              </a:rPr>
              <a:t>Děkuji za pozornost.</a:t>
            </a:r>
            <a:endParaRPr lang="cs-CZ" sz="4800" b="1" dirty="0">
              <a:solidFill>
                <a:srgbClr val="1D4E78"/>
              </a:solidFill>
              <a:latin typeface="+mn-lt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524250" y="3535363"/>
            <a:ext cx="5713413" cy="2227262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Ing. Jiří Formánek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2"/>
              </a:rPr>
              <a:t>jiri.formanek@cuzk.gov.cz</a:t>
            </a:r>
            <a:endParaRPr lang="cs-CZ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endParaRPr lang="cs-CZ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endParaRPr lang="cs-CZ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endParaRPr lang="cs-CZ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048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332413"/>
            <a:ext cx="2676525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3775</TotalTime>
  <Words>1298</Words>
  <Application>Microsoft Office PowerPoint</Application>
  <PresentationFormat>Vlastní</PresentationFormat>
  <Paragraphs>319</Paragraphs>
  <Slides>91</Slides>
  <Notes>13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91</vt:i4>
      </vt:variant>
    </vt:vector>
  </HeadingPairs>
  <TitlesOfParts>
    <vt:vector size="97" baseType="lpstr">
      <vt:lpstr>Anton</vt:lpstr>
      <vt:lpstr>Arial</vt:lpstr>
      <vt:lpstr>Calibri</vt:lpstr>
      <vt:lpstr>Corbel</vt:lpstr>
      <vt:lpstr>Wingdings</vt:lpstr>
      <vt:lpstr>Motiv systému Office</vt:lpstr>
      <vt:lpstr>   Aktuální stav DMVS/ DTM </vt:lpstr>
      <vt:lpstr>Prezentace aplikace PowerPoint</vt:lpstr>
      <vt:lpstr>Prezentace aplikace PowerPoint</vt:lpstr>
      <vt:lpstr>Prezentace aplikace PowerPoint</vt:lpstr>
      <vt:lpstr>Prezentace aplikace PowerPoint</vt:lpstr>
      <vt:lpstr>Digitální technická mapa (DTM)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Veřejné a neveřejné údaje DTM</vt:lpstr>
      <vt:lpstr>Prezentace aplikace PowerPoint</vt:lpstr>
      <vt:lpstr>Popis objektů DTM kraje</vt:lpstr>
      <vt:lpstr>Prezentace aplikace PowerPoint</vt:lpstr>
      <vt:lpstr>Prezentace aplikace PowerPoint</vt:lpstr>
      <vt:lpstr>Vlastníci technické infrastruktury</vt:lpstr>
      <vt:lpstr>Vlastníci technické infrastruktury</vt:lpstr>
      <vt:lpstr>Povinnosti stanovené zákonem</vt:lpstr>
      <vt:lpstr>Prezentace aplikace PowerPoint</vt:lpstr>
      <vt:lpstr>Povinnosti stanovené zákonem</vt:lpstr>
      <vt:lpstr>Zeměměřický zákon (č. 47/2020 Sb.) </vt:lpstr>
      <vt:lpstr>Prezentace aplikace PowerPoint</vt:lpstr>
      <vt:lpstr>Prezentace aplikace PowerPoint</vt:lpstr>
      <vt:lpstr>Prezentace aplikace PowerPoint</vt:lpstr>
      <vt:lpstr>Prezentace aplikace PowerPoint</vt:lpstr>
      <vt:lpstr>Aktualizace obsahu ZPS</vt:lpstr>
      <vt:lpstr>Prezentace aplikace PowerPoint</vt:lpstr>
      <vt:lpstr>Prezentace aplikace PowerPoint</vt:lpstr>
      <vt:lpstr>Aktualizace obsahu ZPS</vt:lpstr>
      <vt:lpstr>Dokument</vt:lpstr>
      <vt:lpstr>Dokument</vt:lpstr>
      <vt:lpstr>Dokument</vt:lpstr>
      <vt:lpstr>Aktualizace obsahu DTI</vt:lpstr>
      <vt:lpstr>Prezentace aplikace PowerPoint</vt:lpstr>
      <vt:lpstr>DTM aktuální stav</vt:lpstr>
      <vt:lpstr>Prezentace aplikace PowerPoint</vt:lpstr>
      <vt:lpstr>Prezentace aplikace PowerPoint</vt:lpstr>
      <vt:lpstr>Prezentace aplikace PowerPoint</vt:lpstr>
      <vt:lpstr>Prezentace aplikace PowerPoint</vt:lpstr>
      <vt:lpstr>Registr subjektů IS DMVS</vt:lpstr>
      <vt:lpstr>Registr subjektů IS DMVS</vt:lpstr>
      <vt:lpstr>   Registr subjektů DMVS (24.2.2025)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Úkoly pro rok 2025</vt:lpstr>
      <vt:lpstr>Prezentace aplikace PowerPoint</vt:lpstr>
      <vt:lpstr>Úkoly pro rok 2025</vt:lpstr>
      <vt:lpstr>Úkoly pro rok 2025</vt:lpstr>
      <vt:lpstr>Prezentace aplikace PowerPoint</vt:lpstr>
      <vt:lpstr>Realizované změny - geodeti</vt:lpstr>
      <vt:lpstr>Seminář implementátorů</vt:lpstr>
      <vt:lpstr>Odkazy k problematice DMVS/DTM?</vt:lpstr>
      <vt:lpstr>Děkuji za pozornost.</vt:lpstr>
    </vt:vector>
  </TitlesOfParts>
  <Company>ČÚZK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Jiří Formánek</dc:creator>
  <cp:lastModifiedBy>Formánek Jiří</cp:lastModifiedBy>
  <cp:revision>202</cp:revision>
  <cp:lastPrinted>2024-10-02T13:11:46Z</cp:lastPrinted>
  <dcterms:created xsi:type="dcterms:W3CDTF">2022-05-15T19:55:16Z</dcterms:created>
  <dcterms:modified xsi:type="dcterms:W3CDTF">2025-02-25T07:51:31Z</dcterms:modified>
</cp:coreProperties>
</file>