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5" r:id="rId5"/>
    <p:sldId id="310" r:id="rId6"/>
    <p:sldId id="328" r:id="rId7"/>
    <p:sldId id="332" r:id="rId8"/>
    <p:sldId id="334" r:id="rId9"/>
    <p:sldId id="327" r:id="rId10"/>
    <p:sldId id="339" r:id="rId11"/>
    <p:sldId id="340" r:id="rId12"/>
    <p:sldId id="371" r:id="rId13"/>
    <p:sldId id="341" r:id="rId14"/>
    <p:sldId id="373" r:id="rId15"/>
    <p:sldId id="398" r:id="rId16"/>
    <p:sldId id="397" r:id="rId17"/>
    <p:sldId id="377" r:id="rId18"/>
    <p:sldId id="378" r:id="rId19"/>
    <p:sldId id="379" r:id="rId20"/>
    <p:sldId id="380" r:id="rId21"/>
    <p:sldId id="382" r:id="rId22"/>
    <p:sldId id="384" r:id="rId23"/>
    <p:sldId id="388" r:id="rId24"/>
    <p:sldId id="387" r:id="rId25"/>
    <p:sldId id="391" r:id="rId26"/>
    <p:sldId id="393" r:id="rId27"/>
    <p:sldId id="394" r:id="rId28"/>
    <p:sldId id="338" r:id="rId29"/>
    <p:sldId id="322" r:id="rId30"/>
    <p:sldId id="317" r:id="rId31"/>
  </p:sldIdLst>
  <p:sldSz cx="12188825" cy="6858000"/>
  <p:notesSz cx="6858000" cy="9144000"/>
  <p:custDataLst>
    <p:tags r:id="rId34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614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26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48D6A5-469F-4FA4-A147-C8B8EC25BB7B}" type="datetime1">
              <a:rPr lang="cs-CZ" smtClean="0"/>
              <a:t>24.02.2025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13C5B1F-949B-4DD0-A78B-C3911861FAC0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4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108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57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727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452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02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792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571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903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092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98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12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171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62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91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50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75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88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03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76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68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8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68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87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138E88FA-03BA-466C-A785-263DBDDF76AF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1632F33-0CE4-4426-B155-942568323885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A4F768CF-40C9-4CCB-A5B6-101C357967EB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AFE454EE-2776-40D2-8F3A-58A2663BD743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CBE2C431-4968-4F85-98D6-1884889B2565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448D6EBF-ADC2-4F30-BC6A-A20FAC67007C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E95A79ED-9CD6-4E90-BFEC-409C943DCE9C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BF75E63-51FD-47E4-B1B0-45F3B67E9D92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E68C4448-F86C-4FF0-A830-90C17E875AEE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8C2064F1-6E9E-4327-9AE7-D6E65D88A80E}" type="datetime1">
              <a:rPr lang="cs-CZ" smtClean="0"/>
              <a:pPr/>
              <a:t>24.02.2025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59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1804" y="1412776"/>
            <a:ext cx="11089231" cy="48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1804" y="6400800"/>
            <a:ext cx="1015312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72835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rava.edoklady.gov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rava.edoklady.gov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eDoklady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065212" y="4800600"/>
            <a:ext cx="10357791" cy="1796752"/>
          </a:xfrm>
        </p:spPr>
        <p:txBody>
          <a:bodyPr>
            <a:normAutofit/>
          </a:bodyPr>
          <a:lstStyle/>
          <a:p>
            <a:r>
              <a:rPr lang="cs-CZ" sz="2400" b="1" dirty="0"/>
              <a:t>Nová možnost prokazování totožnosti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ym typeface="Arial" charset="0"/>
              </a:rPr>
              <a:t>Pavel Doubek</a:t>
            </a:r>
            <a:r>
              <a:rPr lang="cs-CZ" dirty="0" smtClean="0"/>
              <a:t>, </a:t>
            </a:r>
            <a:r>
              <a:rPr lang="cs-CZ" dirty="0"/>
              <a:t>Český úřad zeměměřický a katastrální</a:t>
            </a:r>
          </a:p>
          <a:p>
            <a:r>
              <a:rPr lang="cs-CZ" dirty="0" smtClean="0"/>
              <a:t>25. 2. 2025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na přepážce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Webová aplikace pro ověřovatele</a:t>
            </a:r>
          </a:p>
          <a:p>
            <a:pPr marL="231775" lvl="1" indent="0">
              <a:buNone/>
            </a:pPr>
            <a:r>
              <a:rPr lang="cs-CZ" dirty="0"/>
              <a:t>	https://ctecka.edoklady.gov.cz</a:t>
            </a:r>
          </a:p>
          <a:p>
            <a:r>
              <a:rPr lang="cs-CZ" dirty="0"/>
              <a:t>Přihlášení do webové aplikace </a:t>
            </a:r>
          </a:p>
          <a:p>
            <a:pPr marL="0" indent="0">
              <a:buNone/>
            </a:pPr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1870256"/>
            <a:ext cx="6515864" cy="37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na přepážce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Webová aplikace pro ověřovatele</a:t>
            </a:r>
          </a:p>
          <a:p>
            <a:pPr marL="231775" lvl="1" indent="0">
              <a:buNone/>
            </a:pPr>
            <a:r>
              <a:rPr lang="cs-CZ" dirty="0"/>
              <a:t>	https://ctecka.edoklady.gov.cz</a:t>
            </a:r>
          </a:p>
          <a:p>
            <a:r>
              <a:rPr lang="cs-CZ" dirty="0"/>
              <a:t>Přihlášení do webové aplikace</a:t>
            </a:r>
          </a:p>
          <a:p>
            <a:r>
              <a:rPr lang="cs-CZ" dirty="0"/>
              <a:t>Výběr přepážky </a:t>
            </a:r>
          </a:p>
          <a:p>
            <a:pPr marL="0" indent="0">
              <a:buNone/>
            </a:pPr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1870256"/>
            <a:ext cx="6515864" cy="37134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48" y="1261658"/>
            <a:ext cx="6515864" cy="5530707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6814492" y="4581128"/>
            <a:ext cx="57606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6814492" y="6021288"/>
            <a:ext cx="367240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9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na přepážce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Webová aplikace pro ověřovatele</a:t>
            </a:r>
          </a:p>
          <a:p>
            <a:pPr marL="231775" lvl="1" indent="0">
              <a:buNone/>
            </a:pPr>
            <a:r>
              <a:rPr lang="cs-CZ" dirty="0"/>
              <a:t>	https://ctecka.edoklady.gov.cz</a:t>
            </a:r>
          </a:p>
          <a:p>
            <a:r>
              <a:rPr lang="cs-CZ" dirty="0"/>
              <a:t>Přihlášení do webové aplikace</a:t>
            </a:r>
          </a:p>
          <a:p>
            <a:r>
              <a:rPr lang="cs-CZ" dirty="0"/>
              <a:t>Výběr přepážky</a:t>
            </a:r>
          </a:p>
          <a:p>
            <a:r>
              <a:rPr lang="cs-CZ" dirty="0"/>
              <a:t>Výběr  sady ověřovaných údajů</a:t>
            </a:r>
          </a:p>
          <a:p>
            <a:pPr marL="0" indent="0">
              <a:buNone/>
            </a:pPr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1870256"/>
            <a:ext cx="6515864" cy="37134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48" y="1261658"/>
            <a:ext cx="6515864" cy="55307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48" y="1550608"/>
            <a:ext cx="6515864" cy="47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na přepážce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Webová aplikace pro ověřovatele</a:t>
            </a:r>
          </a:p>
          <a:p>
            <a:pPr marL="231775" lvl="1" indent="0">
              <a:buNone/>
            </a:pPr>
            <a:r>
              <a:rPr lang="cs-CZ" dirty="0"/>
              <a:t>	https://ctecka.edoklady.gov.cz</a:t>
            </a:r>
          </a:p>
          <a:p>
            <a:r>
              <a:rPr lang="cs-CZ" dirty="0"/>
              <a:t>Přihlášení do webové aplikace</a:t>
            </a:r>
          </a:p>
          <a:p>
            <a:r>
              <a:rPr lang="cs-CZ" dirty="0"/>
              <a:t>Výběr přepážky</a:t>
            </a:r>
          </a:p>
          <a:p>
            <a:r>
              <a:rPr lang="cs-CZ" dirty="0"/>
              <a:t>Výběr  sady ověřovaných údajů</a:t>
            </a:r>
          </a:p>
          <a:p>
            <a:pPr marL="0" indent="0">
              <a:buNone/>
            </a:pPr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1870256"/>
            <a:ext cx="6515864" cy="37134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48" y="1261658"/>
            <a:ext cx="6515864" cy="55307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48" y="1550608"/>
            <a:ext cx="6515864" cy="475871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348" y="1556792"/>
            <a:ext cx="6521688" cy="5535649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909836" y="4293096"/>
            <a:ext cx="2160240" cy="2499269"/>
            <a:chOff x="765820" y="4005064"/>
            <a:chExt cx="2592288" cy="2787301"/>
          </a:xfrm>
        </p:grpSpPr>
        <p:sp>
          <p:nvSpPr>
            <p:cNvPr id="3" name="Zaoblený obdélníkový bublinový popisek 2"/>
            <p:cNvSpPr/>
            <p:nvPr/>
          </p:nvSpPr>
          <p:spPr>
            <a:xfrm>
              <a:off x="765820" y="4005064"/>
              <a:ext cx="2592288" cy="2787301"/>
            </a:xfrm>
            <a:prstGeom prst="wedgeRoundRectCallout">
              <a:avLst>
                <a:gd name="adj1" fmla="val 366581"/>
                <a:gd name="adj2" fmla="val -65592"/>
                <a:gd name="adj3" fmla="val 16667"/>
              </a:avLst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8773" y="4204641"/>
              <a:ext cx="2246382" cy="2449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  <p:sp>
        <p:nvSpPr>
          <p:cNvPr id="15" name="Ovál 14"/>
          <p:cNvSpPr/>
          <p:nvPr/>
        </p:nvSpPr>
        <p:spPr>
          <a:xfrm>
            <a:off x="6958508" y="3717032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2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na přepážce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Webová aplikace pro ověřovatele</a:t>
            </a:r>
          </a:p>
          <a:p>
            <a:pPr marL="231775" lvl="1" indent="0">
              <a:buNone/>
            </a:pPr>
            <a:r>
              <a:rPr lang="cs-CZ" dirty="0"/>
              <a:t>	https://ctecka.edoklady.gov.cz</a:t>
            </a:r>
          </a:p>
          <a:p>
            <a:r>
              <a:rPr lang="cs-CZ" dirty="0"/>
              <a:t>Přihlášení do webové aplikace</a:t>
            </a:r>
          </a:p>
          <a:p>
            <a:r>
              <a:rPr lang="cs-CZ" dirty="0"/>
              <a:t>Výběr přepážky</a:t>
            </a:r>
          </a:p>
          <a:p>
            <a:r>
              <a:rPr lang="cs-CZ" dirty="0"/>
              <a:t>Výběr  sady ověřovaných údajů</a:t>
            </a:r>
          </a:p>
          <a:p>
            <a:r>
              <a:rPr lang="cs-CZ" dirty="0"/>
              <a:t>Příprava QR kódu pro komunikaci</a:t>
            </a:r>
          </a:p>
          <a:p>
            <a:pPr marL="239712" lvl="1" indent="0">
              <a:buNone/>
            </a:pPr>
            <a:r>
              <a:rPr lang="cs-CZ" dirty="0"/>
              <a:t>(kód je platný 1 měsíc)</a:t>
            </a:r>
          </a:p>
          <a:p>
            <a:pPr marL="0" indent="0">
              <a:buNone/>
            </a:pPr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1870256"/>
            <a:ext cx="6515864" cy="37134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48" y="1261658"/>
            <a:ext cx="6515864" cy="55307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48" y="1550608"/>
            <a:ext cx="6515864" cy="475871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348" y="1556792"/>
            <a:ext cx="6521688" cy="5535649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7246540" y="5275039"/>
            <a:ext cx="2952328" cy="11062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3214092" y="2708919"/>
            <a:ext cx="3024336" cy="4149081"/>
            <a:chOff x="3214092" y="2708919"/>
            <a:chExt cx="3024336" cy="4149081"/>
          </a:xfrm>
        </p:grpSpPr>
        <p:sp>
          <p:nvSpPr>
            <p:cNvPr id="9" name="Zaoblený obdélníkový bublinový popisek 8"/>
            <p:cNvSpPr/>
            <p:nvPr/>
          </p:nvSpPr>
          <p:spPr>
            <a:xfrm>
              <a:off x="3214092" y="2708919"/>
              <a:ext cx="3024336" cy="4149081"/>
            </a:xfrm>
            <a:prstGeom prst="wedgeRoundRectCallout">
              <a:avLst>
                <a:gd name="adj1" fmla="val 111291"/>
                <a:gd name="adj2" fmla="val 33692"/>
                <a:gd name="adj3" fmla="val 16667"/>
              </a:avLst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8109" y="2852936"/>
              <a:ext cx="2736304" cy="3883939"/>
            </a:xfrm>
            <a:prstGeom prst="rect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089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na přepážce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Webová aplikace pro ověřovatele</a:t>
            </a:r>
          </a:p>
          <a:p>
            <a:pPr marL="231775" lvl="1" indent="0">
              <a:buNone/>
            </a:pPr>
            <a:r>
              <a:rPr lang="cs-CZ" dirty="0"/>
              <a:t>	https://ctecka.edoklady.gov.cz</a:t>
            </a:r>
          </a:p>
          <a:p>
            <a:r>
              <a:rPr lang="cs-CZ" dirty="0"/>
              <a:t>Přihlášení do webové aplikace</a:t>
            </a:r>
          </a:p>
          <a:p>
            <a:r>
              <a:rPr lang="cs-CZ" dirty="0"/>
              <a:t>Výběr přepážky</a:t>
            </a:r>
          </a:p>
          <a:p>
            <a:r>
              <a:rPr lang="cs-CZ" dirty="0"/>
              <a:t>Výběr  sady ověřovaných údajů</a:t>
            </a:r>
          </a:p>
          <a:p>
            <a:r>
              <a:rPr lang="cs-CZ" dirty="0"/>
              <a:t>Příprava QR kódu pro komunikaci</a:t>
            </a:r>
          </a:p>
          <a:p>
            <a:pPr marL="239712" lvl="1" indent="0">
              <a:buNone/>
            </a:pPr>
            <a:r>
              <a:rPr lang="cs-CZ" dirty="0"/>
              <a:t>(kód je platný 1 měsíc)</a:t>
            </a:r>
          </a:p>
          <a:p>
            <a:pPr marL="223200" indent="-223200"/>
            <a:r>
              <a:rPr lang="cs-CZ" dirty="0"/>
              <a:t>Spuštění kontroly</a:t>
            </a:r>
          </a:p>
          <a:p>
            <a:pPr marL="0" indent="0">
              <a:buNone/>
            </a:pPr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1870256"/>
            <a:ext cx="6515864" cy="37134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48" y="1261658"/>
            <a:ext cx="6515864" cy="55307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48" y="1550608"/>
            <a:ext cx="6515864" cy="475871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348" y="1556792"/>
            <a:ext cx="6521688" cy="5535649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7174532" y="4437112"/>
            <a:ext cx="3063251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000" y="2636912"/>
            <a:ext cx="4195987" cy="34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na přepážce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Webová aplikace pro ověřovatele</a:t>
            </a:r>
          </a:p>
          <a:p>
            <a:pPr marL="231775" lvl="1" indent="0">
              <a:buNone/>
            </a:pPr>
            <a:r>
              <a:rPr lang="cs-CZ" dirty="0"/>
              <a:t>	https://ctecka.edoklady.gov.cz</a:t>
            </a:r>
          </a:p>
          <a:p>
            <a:r>
              <a:rPr lang="cs-CZ" dirty="0"/>
              <a:t>Přihlášení do webové aplikace</a:t>
            </a:r>
          </a:p>
          <a:p>
            <a:r>
              <a:rPr lang="cs-CZ" dirty="0"/>
              <a:t>Výběr přepážky</a:t>
            </a:r>
          </a:p>
          <a:p>
            <a:r>
              <a:rPr lang="cs-CZ" dirty="0"/>
              <a:t>Výběr  sady ověřovaných údajů</a:t>
            </a:r>
          </a:p>
          <a:p>
            <a:r>
              <a:rPr lang="cs-CZ" dirty="0"/>
              <a:t>Příprava QR kódu pro komunikaci</a:t>
            </a:r>
          </a:p>
          <a:p>
            <a:pPr marL="239712" lvl="1" indent="0">
              <a:buNone/>
            </a:pPr>
            <a:r>
              <a:rPr lang="cs-CZ" dirty="0"/>
              <a:t>(kód je platný 1 měsíc)</a:t>
            </a:r>
          </a:p>
          <a:p>
            <a:pPr marL="223200" indent="-223200"/>
            <a:r>
              <a:rPr lang="cs-CZ" dirty="0"/>
              <a:t>Spuštění kontroly</a:t>
            </a:r>
          </a:p>
          <a:p>
            <a:pPr marL="239712" lvl="1" indent="0">
              <a:buNone/>
            </a:pPr>
            <a:r>
              <a:rPr lang="cs-CZ" dirty="0"/>
              <a:t>Po potvrzení odeslání od ověřované osoby </a:t>
            </a:r>
          </a:p>
          <a:p>
            <a:pPr marL="239712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se údaje zobrazí na obrazovce</a:t>
            </a:r>
          </a:p>
          <a:p>
            <a:pPr marL="0" indent="0">
              <a:buNone/>
            </a:pPr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1870256"/>
            <a:ext cx="6515864" cy="37134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48" y="1261658"/>
            <a:ext cx="6515864" cy="55307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48" y="1550608"/>
            <a:ext cx="6515864" cy="475871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348" y="1556792"/>
            <a:ext cx="6521688" cy="5535649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7174532" y="4437112"/>
            <a:ext cx="3063251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593" y="1571830"/>
            <a:ext cx="3711323" cy="53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na přepážce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21804" y="1412776"/>
            <a:ext cx="11089231" cy="5476118"/>
          </a:xfrm>
        </p:spPr>
        <p:txBody>
          <a:bodyPr>
            <a:normAutofit/>
          </a:bodyPr>
          <a:lstStyle/>
          <a:p>
            <a:r>
              <a:rPr lang="cs-CZ" dirty="0"/>
              <a:t>Webová aplikace pro ověřovatele</a:t>
            </a:r>
          </a:p>
          <a:p>
            <a:pPr marL="231775" lvl="1" indent="0">
              <a:buNone/>
            </a:pPr>
            <a:r>
              <a:rPr lang="cs-CZ" dirty="0"/>
              <a:t>	https://ctecka.edoklady.gov.cz</a:t>
            </a:r>
          </a:p>
          <a:p>
            <a:r>
              <a:rPr lang="cs-CZ" dirty="0"/>
              <a:t>Přihlášení do webové aplikace</a:t>
            </a:r>
          </a:p>
          <a:p>
            <a:r>
              <a:rPr lang="cs-CZ" dirty="0"/>
              <a:t>Výběr přepážky</a:t>
            </a:r>
          </a:p>
          <a:p>
            <a:r>
              <a:rPr lang="cs-CZ" dirty="0"/>
              <a:t>Výběr  sady ověřovaných údajů</a:t>
            </a:r>
          </a:p>
          <a:p>
            <a:r>
              <a:rPr lang="cs-CZ" dirty="0"/>
              <a:t>Příprava QR kódu pro komunikaci</a:t>
            </a:r>
          </a:p>
          <a:p>
            <a:pPr marL="239712" lvl="1" indent="0">
              <a:buNone/>
            </a:pPr>
            <a:r>
              <a:rPr lang="cs-CZ" dirty="0"/>
              <a:t>(kód je platný 1 měsíc)</a:t>
            </a:r>
          </a:p>
          <a:p>
            <a:pPr marL="223200" indent="-223200"/>
            <a:r>
              <a:rPr lang="cs-CZ" dirty="0"/>
              <a:t>Spuštění kontroly</a:t>
            </a:r>
          </a:p>
          <a:p>
            <a:pPr marL="239712" lvl="1" indent="0">
              <a:buNone/>
            </a:pPr>
            <a:r>
              <a:rPr lang="cs-CZ" dirty="0"/>
              <a:t>Po potvrzení odeslání od ověřované osoby </a:t>
            </a:r>
          </a:p>
          <a:p>
            <a:pPr marL="239712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se údaje zobrazí na obrazovce</a:t>
            </a:r>
          </a:p>
          <a:p>
            <a:pPr marL="223200" indent="-223200"/>
            <a:r>
              <a:rPr lang="cs-CZ" dirty="0"/>
              <a:t>Ukončení ověření</a:t>
            </a:r>
          </a:p>
          <a:p>
            <a:pPr marL="0" indent="0">
              <a:buNone/>
            </a:pPr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1870256"/>
            <a:ext cx="6515864" cy="37134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48" y="1261658"/>
            <a:ext cx="6515864" cy="55307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48" y="1550608"/>
            <a:ext cx="6515864" cy="475871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348" y="1556792"/>
            <a:ext cx="6521688" cy="5535649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7174532" y="4437112"/>
            <a:ext cx="3063251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593" y="1571830"/>
            <a:ext cx="3711323" cy="53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Možnosti zpracování  zobrazených údajů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21804" y="1412776"/>
            <a:ext cx="11089231" cy="5476118"/>
          </a:xfrm>
        </p:spPr>
        <p:txBody>
          <a:bodyPr>
            <a:normAutofit/>
          </a:bodyPr>
          <a:lstStyle/>
          <a:p>
            <a:r>
              <a:rPr lang="cs-CZ" dirty="0"/>
              <a:t>Ruční přepis</a:t>
            </a:r>
          </a:p>
          <a:p>
            <a:r>
              <a:rPr lang="cs-CZ" dirty="0"/>
              <a:t>Kopírování jednotlivých položek</a:t>
            </a:r>
          </a:p>
          <a:p>
            <a:r>
              <a:rPr lang="cs-CZ" dirty="0"/>
              <a:t>Exportovat údaje</a:t>
            </a:r>
          </a:p>
          <a:p>
            <a:pPr lvl="1"/>
            <a:r>
              <a:rPr lang="cs-CZ" dirty="0"/>
              <a:t>Tisk do PDF</a:t>
            </a:r>
          </a:p>
          <a:p>
            <a:pPr lvl="1"/>
            <a:r>
              <a:rPr lang="cs-CZ" dirty="0"/>
              <a:t>Kopírovat vše do schránky</a:t>
            </a:r>
          </a:p>
          <a:p>
            <a:r>
              <a:rPr lang="cs-CZ" dirty="0"/>
              <a:t>Přenos do IS přes programovací rozhraní </a:t>
            </a:r>
          </a:p>
          <a:p>
            <a:pPr marL="231775" lvl="1" indent="0">
              <a:buNone/>
            </a:pPr>
            <a:r>
              <a:rPr lang="cs-CZ" dirty="0"/>
              <a:t>	(API publikováno v pol. května)</a:t>
            </a:r>
            <a:endParaRPr lang="cs-CZ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174532" y="4437112"/>
            <a:ext cx="3063251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593" y="1571830"/>
            <a:ext cx="3711323" cy="53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přes mobil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Mobilní aplikace pro ověřovatele (totožná pro ověřující i prokazující osobu) </a:t>
            </a:r>
          </a:p>
          <a:p>
            <a:r>
              <a:rPr lang="cs-CZ" dirty="0"/>
              <a:t>Přihlášení do aplikace</a:t>
            </a:r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796" y="1752809"/>
            <a:ext cx="2461652" cy="50901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437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dirty="0" err="1" smtClean="0"/>
              <a:t>eDoklad</a:t>
            </a:r>
            <a:r>
              <a:rPr lang="cs-CZ" dirty="0"/>
              <a:t>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cs-CZ" sz="2800" dirty="0" err="1" smtClean="0">
                <a:solidFill>
                  <a:srgbClr val="FFFF00"/>
                </a:solidFill>
              </a:rPr>
              <a:t>eDoklad</a:t>
            </a:r>
            <a:r>
              <a:rPr lang="cs-CZ" sz="2800" dirty="0" smtClean="0">
                <a:solidFill>
                  <a:srgbClr val="FFFF00"/>
                </a:solidFill>
              </a:rPr>
              <a:t> = digitální stejnopis průkazu</a:t>
            </a:r>
            <a:endParaRPr lang="cs-CZ" sz="2800" dirty="0">
              <a:solidFill>
                <a:srgbClr val="FFFF00"/>
              </a:solidFill>
            </a:endParaRPr>
          </a:p>
          <a:p>
            <a:r>
              <a:rPr lang="cs-CZ" dirty="0" smtClean="0"/>
              <a:t>Zákon </a:t>
            </a:r>
            <a:r>
              <a:rPr lang="pl-PL" dirty="0"/>
              <a:t>ze dne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20. 12. 2023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č. 1/2024 Sb</a:t>
            </a:r>
            <a:r>
              <a:rPr lang="cs-CZ" dirty="0"/>
              <a:t>., kterým se mění zákon č. 12/2020 Sb., o právu na digitální služby a o změně některých zákonů, účinnost od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20. 1. 2024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 § 2 byl doplněn odst. 5</a:t>
            </a:r>
          </a:p>
          <a:p>
            <a:pPr marL="231775" lvl="1" indent="0">
              <a:buNone/>
            </a:pPr>
            <a:r>
              <a:rPr lang="cs-CZ" dirty="0"/>
              <a:t>(5) Digitálním stejnopisem průkazu je výpis z informačního systému veřejné správy o průkazu a jeho obsahu.</a:t>
            </a:r>
          </a:p>
          <a:p>
            <a:pPr marL="231775" lvl="1" indent="0">
              <a:buNone/>
            </a:pPr>
            <a:endParaRPr lang="cs-CZ" dirty="0"/>
          </a:p>
          <a:p>
            <a:pPr lvl="1"/>
            <a:r>
              <a:rPr lang="cs-CZ" dirty="0"/>
              <a:t>Vloženy nové § 9a až 9f „Právo na využití digitálního stejnopisu průkazu“ 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přes mobil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Mobilní aplikace pro ověřovatele (totožná pro ověřující i prokazující osobu) </a:t>
            </a:r>
          </a:p>
          <a:p>
            <a:r>
              <a:rPr lang="cs-CZ" dirty="0"/>
              <a:t>Přihlášení do aplikace</a:t>
            </a:r>
          </a:p>
          <a:p>
            <a:r>
              <a:rPr lang="cs-CZ" dirty="0"/>
              <a:t>Výběr  sady ověřovaných údajů</a:t>
            </a:r>
          </a:p>
          <a:p>
            <a:r>
              <a:rPr lang="cs-CZ" dirty="0"/>
              <a:t>Spuštění kontroly</a:t>
            </a:r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796" y="1752809"/>
            <a:ext cx="2461652" cy="50901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 descr="C:\temp.aplikace\temp.ie\Dočasné soubory internetu\Content.Word\24_01_Vyber_sad_udaju_a_prehled_prednastavenych_sad_v_aplikaci_b497dd73d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76" y="1988839"/>
            <a:ext cx="2223183" cy="43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10414892" y="5805264"/>
            <a:ext cx="792088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5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přes mobil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Mobilní aplikace pro ověřovatele (totožná pro ověřující i prokazující osobu) </a:t>
            </a:r>
          </a:p>
          <a:p>
            <a:r>
              <a:rPr lang="cs-CZ" dirty="0"/>
              <a:t>Přihlášení do aplikace</a:t>
            </a:r>
          </a:p>
          <a:p>
            <a:r>
              <a:rPr lang="cs-CZ" dirty="0"/>
              <a:t>Výběr  sady ověřovaných údajů</a:t>
            </a:r>
          </a:p>
          <a:p>
            <a:r>
              <a:rPr lang="cs-CZ" dirty="0"/>
              <a:t>Spuštění kontroly</a:t>
            </a:r>
          </a:p>
          <a:p>
            <a:r>
              <a:rPr lang="cs-CZ" dirty="0"/>
              <a:t>Přečtení QR kódu z aplikace prokazující osoby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796" y="1752809"/>
            <a:ext cx="2461652" cy="50901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 descr="C:\temp.aplikace\temp.ie\Dočasné soubory internetu\Content.Word\24_01_Vyber_sad_udaju_a_prehled_prednastavenych_sad_v_aplikaci_b497dd73d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76" y="1988839"/>
            <a:ext cx="2223183" cy="439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34868">
            <a:off x="7763174" y="1883828"/>
            <a:ext cx="1710200" cy="35642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Ovál 7"/>
          <p:cNvSpPr/>
          <p:nvPr/>
        </p:nvSpPr>
        <p:spPr>
          <a:xfrm>
            <a:off x="10414892" y="5805264"/>
            <a:ext cx="792088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2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přes mobil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Mobilní aplikace pro ověřovatele (totožná pro ověřující i prokazující osobu) </a:t>
            </a:r>
          </a:p>
          <a:p>
            <a:r>
              <a:rPr lang="cs-CZ" dirty="0"/>
              <a:t>Přihlášení do aplikace</a:t>
            </a:r>
          </a:p>
          <a:p>
            <a:r>
              <a:rPr lang="cs-CZ" dirty="0"/>
              <a:t>Výběr  sady ověřovaných údajů</a:t>
            </a:r>
          </a:p>
          <a:p>
            <a:r>
              <a:rPr lang="cs-CZ" dirty="0"/>
              <a:t>Spuštění kontroly</a:t>
            </a:r>
          </a:p>
          <a:p>
            <a:r>
              <a:rPr lang="cs-CZ" dirty="0"/>
              <a:t>Přečtení QR kódu z aplikace prokazující osoby</a:t>
            </a:r>
          </a:p>
          <a:p>
            <a:r>
              <a:rPr lang="cs-CZ" dirty="0"/>
              <a:t>Vyčkání na souhlas se sdílením údajů prokazující osoby </a:t>
            </a:r>
          </a:p>
          <a:p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109" y="2011110"/>
            <a:ext cx="840274" cy="17512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367" y="1897838"/>
            <a:ext cx="4333717" cy="498754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43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probíhá ověření totožnosti přes mobil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Mobilní aplikace pro ověřovatele (totožná pro ověřující i prokazující osobu) </a:t>
            </a:r>
          </a:p>
          <a:p>
            <a:r>
              <a:rPr lang="cs-CZ" dirty="0"/>
              <a:t>Přihlášení do aplikace</a:t>
            </a:r>
          </a:p>
          <a:p>
            <a:r>
              <a:rPr lang="cs-CZ" dirty="0"/>
              <a:t>Výběr  sady ověřovaných údajů</a:t>
            </a:r>
          </a:p>
          <a:p>
            <a:r>
              <a:rPr lang="cs-CZ" dirty="0"/>
              <a:t>Spuštění kontroly</a:t>
            </a:r>
          </a:p>
          <a:p>
            <a:r>
              <a:rPr lang="cs-CZ" dirty="0"/>
              <a:t>Přečtení QR kódu z aplikace prokazující osoby</a:t>
            </a:r>
          </a:p>
          <a:p>
            <a:r>
              <a:rPr lang="cs-CZ" dirty="0"/>
              <a:t>Vyčkání na souhlas se sdílením údajů prokazující osoby</a:t>
            </a:r>
          </a:p>
          <a:p>
            <a:r>
              <a:rPr lang="cs-CZ" dirty="0"/>
              <a:t>Kontrola předaných údajů</a:t>
            </a:r>
          </a:p>
          <a:p>
            <a:endParaRPr lang="cs-CZ" dirty="0"/>
          </a:p>
          <a:p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Obrázek 4" descr="C:\temp.aplikace\temp.ie\Dočasné soubory internetu\Content.Word\24_01_Vyber_sad_udaju_a_prehled_prednastavenych_sad_v_aplikaci_b497dd73d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76" y="1988839"/>
            <a:ext cx="2223183" cy="439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109" y="2011110"/>
            <a:ext cx="840274" cy="17512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Ovál 7"/>
          <p:cNvSpPr/>
          <p:nvPr/>
        </p:nvSpPr>
        <p:spPr>
          <a:xfrm>
            <a:off x="10414892" y="5805264"/>
            <a:ext cx="792088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844824"/>
            <a:ext cx="1696792" cy="35575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1919429"/>
            <a:ext cx="2617540" cy="48939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693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Kontrola předaných údajů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21805" y="1412776"/>
            <a:ext cx="8784976" cy="5256584"/>
          </a:xfrm>
        </p:spPr>
        <p:txBody>
          <a:bodyPr>
            <a:normAutofit/>
          </a:bodyPr>
          <a:lstStyle/>
          <a:p>
            <a:r>
              <a:rPr lang="cs-CZ" sz="2800" dirty="0"/>
              <a:t>Stavy výpisu údajů:</a:t>
            </a:r>
          </a:p>
          <a:p>
            <a:pPr lvl="1"/>
            <a:r>
              <a:rPr lang="cs-CZ" sz="2400" dirty="0"/>
              <a:t>Digitální výpis je platný</a:t>
            </a:r>
          </a:p>
          <a:p>
            <a:pPr marL="463550" lvl="2" indent="0">
              <a:buNone/>
            </a:pPr>
            <a:r>
              <a:rPr lang="cs-CZ" dirty="0"/>
              <a:t>	vše je v pořádku</a:t>
            </a:r>
          </a:p>
          <a:p>
            <a:pPr lvl="1"/>
            <a:r>
              <a:rPr lang="cs-CZ" sz="2400" dirty="0"/>
              <a:t>Digitální výpis byl aktualizován před N dny</a:t>
            </a:r>
          </a:p>
          <a:p>
            <a:pPr marL="895350" lvl="2" indent="-431800">
              <a:buNone/>
            </a:pPr>
            <a:r>
              <a:rPr lang="cs-CZ" dirty="0"/>
              <a:t>	</a:t>
            </a:r>
            <a:r>
              <a:rPr lang="cs-CZ" sz="2000" dirty="0"/>
              <a:t>digitální výpis je starší 48 hodin. To nastane, pokud občan použije aplikaci bez připojení internetu více než po 2 dnech </a:t>
            </a:r>
          </a:p>
          <a:p>
            <a:pPr lvl="1"/>
            <a:r>
              <a:rPr lang="cs-CZ" sz="2400" dirty="0"/>
              <a:t>Digitální výpis není platný</a:t>
            </a:r>
          </a:p>
          <a:p>
            <a:pPr marL="895350" lvl="3" indent="-212725">
              <a:buNone/>
            </a:pPr>
            <a:r>
              <a:rPr lang="cs-CZ" dirty="0"/>
              <a:t>	</a:t>
            </a:r>
            <a:r>
              <a:rPr lang="cs-CZ" sz="2000" dirty="0"/>
              <a:t>digitální výpis nemá platné ověření od důvěryhodné certifikační autority. Tento stav se zobrazí, pouze pokud v přecházející výstraze „Obdrželi jste údaje, které nejsou důvěryhodné“ kliknete na tlačítko „Přesto zobrazit“.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0414892" y="5805264"/>
            <a:ext cx="792088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44" y="1919429"/>
            <a:ext cx="2617540" cy="48939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616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jakých situacích lze </a:t>
            </a:r>
            <a:r>
              <a:rPr lang="cs-CZ" dirty="0" err="1"/>
              <a:t>eDoklad</a:t>
            </a:r>
            <a:r>
              <a:rPr lang="cs-CZ" dirty="0"/>
              <a:t> předložit?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21804" y="1412776"/>
            <a:ext cx="11089232" cy="5112568"/>
          </a:xfrm>
        </p:spPr>
        <p:txBody>
          <a:bodyPr>
            <a:normAutofit/>
          </a:bodyPr>
          <a:lstStyle/>
          <a:p>
            <a:r>
              <a:rPr lang="cs-CZ" sz="2800" dirty="0"/>
              <a:t>Katastrální úřady</a:t>
            </a:r>
          </a:p>
          <a:p>
            <a:pPr lvl="1"/>
            <a:r>
              <a:rPr lang="cs-CZ" dirty="0"/>
              <a:t>nahlížení do spisu, ústní jednání</a:t>
            </a:r>
          </a:p>
          <a:p>
            <a:pPr lvl="1"/>
            <a:r>
              <a:rPr lang="cs-CZ" dirty="0"/>
              <a:t>žádost o poskytnutí vybraných výstupů z KN nebo kopie ze sbírky listin</a:t>
            </a:r>
          </a:p>
          <a:p>
            <a:pPr lvl="1"/>
            <a:r>
              <a:rPr lang="cs-CZ" dirty="0"/>
              <a:t>zřízení služby sledování změn</a:t>
            </a:r>
          </a:p>
          <a:p>
            <a:pPr lvl="1"/>
            <a:r>
              <a:rPr lang="cs-CZ" dirty="0"/>
              <a:t>prokázání pravosti podpisu na listině určené k zápisu</a:t>
            </a:r>
          </a:p>
          <a:p>
            <a:pPr lvl="1"/>
            <a:r>
              <a:rPr lang="cs-CZ" dirty="0"/>
              <a:t>prokázání totožnosti při jednání komise při zjišťování průběhu hranic a při činnostech souvisejících s revizí katastru </a:t>
            </a:r>
          </a:p>
          <a:p>
            <a:pPr lvl="1"/>
            <a:r>
              <a:rPr lang="cs-CZ" dirty="0"/>
              <a:t>výběrová řízení…</a:t>
            </a:r>
          </a:p>
          <a:p>
            <a:r>
              <a:rPr lang="cs-CZ" sz="2800" dirty="0"/>
              <a:t>Zeměměřické a katastrální inspektoráty </a:t>
            </a:r>
          </a:p>
          <a:p>
            <a:pPr lvl="1"/>
            <a:r>
              <a:rPr lang="cs-CZ" dirty="0"/>
              <a:t>nahlížení do spisu, ústní jednání</a:t>
            </a:r>
          </a:p>
          <a:p>
            <a:pPr lvl="1"/>
            <a:r>
              <a:rPr lang="cs-CZ" dirty="0"/>
              <a:t>výběrová řízení… </a:t>
            </a:r>
          </a:p>
        </p:txBody>
      </p:sp>
    </p:spTree>
    <p:extLst>
      <p:ext uri="{BB962C8B-B14F-4D97-AF65-F5344CB8AC3E}">
        <p14:creationId xmlns:p14="http://schemas.microsoft.com/office/powerpoint/2010/main" val="29068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zprovoznění</a:t>
            </a:r>
          </a:p>
        </p:txBody>
      </p:sp>
      <p:sp>
        <p:nvSpPr>
          <p:cNvPr id="2" name="Zaoblený obdélníkový bublinový popisek 1"/>
          <p:cNvSpPr/>
          <p:nvPr/>
        </p:nvSpPr>
        <p:spPr>
          <a:xfrm>
            <a:off x="7102524" y="191852"/>
            <a:ext cx="5014292" cy="3021124"/>
          </a:xfrm>
          <a:prstGeom prst="wedgeRoundRectCallout">
            <a:avLst>
              <a:gd name="adj1" fmla="val -107446"/>
              <a:gd name="adj2" fmla="val 26063"/>
              <a:gd name="adj3" fmla="val 16667"/>
            </a:avLst>
          </a:prstGeom>
          <a:solidFill>
            <a:srgbClr val="56C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276225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Český báňský úřad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Český statistický úřad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Český telekomunikační úřad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Český úřad zeměměřický a katastrální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Energetický regulační úřad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Úřad pro ochranu hospodářské soutěže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Úřad pro ochranu osobních údajů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Úřad vlády České republiky …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2998068" y="5805264"/>
            <a:ext cx="9118748" cy="864096"/>
          </a:xfrm>
          <a:prstGeom prst="wedgeRoundRectCallout">
            <a:avLst>
              <a:gd name="adj1" fmla="val -36580"/>
              <a:gd name="adj2" fmla="val -77526"/>
              <a:gd name="adj3" fmla="val 16667"/>
            </a:avLst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banky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školy, vysoké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zdravotní pojišťovny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notáři, exekutoři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pošta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okrskové volební komise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obce I. a II. stupně</a:t>
            </a:r>
          </a:p>
          <a:p>
            <a:r>
              <a:rPr lang="cs-CZ" sz="2000" dirty="0"/>
              <a:t>       …</a:t>
            </a:r>
          </a:p>
          <a:p>
            <a:endParaRPr lang="cs-CZ" sz="20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Stanoveno přechodným </a:t>
            </a:r>
            <a:r>
              <a:rPr lang="cs-CZ" dirty="0" err="1"/>
              <a:t>ust</a:t>
            </a:r>
            <a:r>
              <a:rPr lang="cs-CZ" dirty="0"/>
              <a:t>. zákona č. 1/2024 Sb.</a:t>
            </a:r>
          </a:p>
          <a:p>
            <a:pPr>
              <a:spcBef>
                <a:spcPts val="600"/>
              </a:spcBef>
            </a:pPr>
            <a:r>
              <a:rPr lang="cs-CZ" dirty="0"/>
              <a:t>20. ledna 2024</a:t>
            </a:r>
          </a:p>
          <a:p>
            <a:pPr marL="231775" lvl="1" indent="0">
              <a:buNone/>
            </a:pPr>
            <a:r>
              <a:rPr lang="cs-CZ" dirty="0"/>
              <a:t>	Ústřední správní úřady</a:t>
            </a:r>
          </a:p>
          <a:p>
            <a:pPr>
              <a:spcBef>
                <a:spcPts val="1200"/>
              </a:spcBef>
            </a:pPr>
            <a:r>
              <a:rPr lang="cs-CZ" dirty="0"/>
              <a:t>1. července 2024</a:t>
            </a:r>
          </a:p>
          <a:p>
            <a:pPr marL="231775" lvl="1" indent="0">
              <a:buNone/>
            </a:pPr>
            <a:r>
              <a:rPr lang="cs-CZ" dirty="0"/>
              <a:t>	Další státní orgány, kraje a obce s rozšířenou působností</a:t>
            </a:r>
          </a:p>
          <a:p>
            <a:endParaRPr lang="cs-CZ" dirty="0"/>
          </a:p>
          <a:p>
            <a:pPr>
              <a:spcBef>
                <a:spcPts val="3600"/>
              </a:spcBef>
            </a:pPr>
            <a:r>
              <a:rPr lang="cs-CZ" dirty="0"/>
              <a:t>1. ledna 2025</a:t>
            </a:r>
          </a:p>
          <a:p>
            <a:pPr marL="895350" lvl="1" indent="-663575">
              <a:buNone/>
            </a:pPr>
            <a:r>
              <a:rPr lang="cs-CZ" dirty="0"/>
              <a:t>	Ostatní orgány veřejné moci i soukromé osoby, kterým právní předpis stanovuje ověřit něčí totožnost nebo jiný osobní údaj, …</a:t>
            </a: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7030515" y="3501008"/>
            <a:ext cx="5086301" cy="1512168"/>
          </a:xfrm>
          <a:prstGeom prst="wedgeRoundRectCallout">
            <a:avLst>
              <a:gd name="adj1" fmla="val -113996"/>
              <a:gd name="adj2" fmla="val -45352"/>
              <a:gd name="adj3" fmla="val 16667"/>
            </a:avLst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policie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finanční úřady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ČSSZ, úřady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živnostenské úřady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matriční úřady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katastrální úřady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pozemkové úřady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ZKI</a:t>
            </a:r>
          </a:p>
          <a:p>
            <a:r>
              <a:rPr lang="cs-CZ" sz="2000" dirty="0"/>
              <a:t>       …</a:t>
            </a:r>
          </a:p>
        </p:txBody>
      </p:sp>
    </p:spTree>
    <p:extLst>
      <p:ext uri="{BB962C8B-B14F-4D97-AF65-F5344CB8AC3E}">
        <p14:creationId xmlns:p14="http://schemas.microsoft.com/office/powerpoint/2010/main" val="28044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955" y="620688"/>
            <a:ext cx="7560840" cy="536789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484635" y="6453336"/>
            <a:ext cx="5704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Zpracováno s využitím materiálů </a:t>
            </a:r>
            <a:r>
              <a:rPr lang="pl-PL" sz="1600" i="1" dirty="0"/>
              <a:t>na adrese https://edoklady.gov.cz 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Právo na využití digitálního stejnopisu průkazu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2" y="1412777"/>
            <a:ext cx="10945216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(1)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Vyžaduje-li právní předpis nebo výkon působnosti prokázání totožnosti </a:t>
            </a:r>
            <a:r>
              <a:rPr lang="cs-CZ" sz="2000" dirty="0"/>
              <a:t>nebo jiné skutečnosti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předložením průkazu, který je veřejnou listinou </a:t>
            </a:r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  <a:sym typeface="Symbol" panose="05050102010706020507" pitchFamily="18" charset="2"/>
              </a:rPr>
              <a:t></a:t>
            </a:r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např. občanský průkaz</a:t>
            </a:r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  <a:sym typeface="Symbol" panose="05050102010706020507" pitchFamily="18" charset="2"/>
              </a:rPr>
              <a:t></a:t>
            </a:r>
            <a:r>
              <a:rPr lang="cs-CZ" sz="2000" dirty="0"/>
              <a:t>, nebo umožňuje-li právní předpis prokázání totožnosti nebo jiné skutečnosti předložením průkazu, který je veřejnou listinou,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lze</a:t>
            </a:r>
            <a:r>
              <a:rPr lang="cs-CZ" dirty="0"/>
              <a:t> </a:t>
            </a:r>
            <a:r>
              <a:rPr lang="cs-CZ" sz="2000" dirty="0"/>
              <a:t>totožnost nebo jinou skutečnost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prokázat digitálním stejnopisem průkazu</a:t>
            </a:r>
            <a:r>
              <a:rPr lang="cs-CZ" sz="2000" dirty="0"/>
              <a:t>; to neplatí, je-li průkaz vydáván v elektronické podobě.</a:t>
            </a:r>
          </a:p>
          <a:p>
            <a:pPr marL="0" indent="0" algn="just">
              <a:buNone/>
            </a:pPr>
            <a:r>
              <a:rPr lang="cs-CZ" sz="2000" dirty="0"/>
              <a:t>(3)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Digitální stejnopis průkazu je oprávněna užít pouze osoba, která je držitelem průkazu</a:t>
            </a:r>
            <a:r>
              <a:rPr lang="cs-CZ" sz="2000" dirty="0"/>
              <a:t>.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(1) Osoba, která je oprávněna užít digitální stejnopis průkazu, (dále jen „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prokazující </a:t>
            </a:r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  <a:sym typeface="Symbol" panose="05050102010706020507" pitchFamily="18" charset="2"/>
              </a:rPr>
              <a:t></a:t>
            </a:r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osoba</a:t>
            </a:r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  <a:sym typeface="Symbol" panose="05050102010706020507" pitchFamily="18" charset="2"/>
              </a:rPr>
              <a:t></a:t>
            </a:r>
            <a:r>
              <a:rPr lang="cs-CZ" sz="2000" dirty="0"/>
              <a:t>“)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prokazuje totožnost </a:t>
            </a:r>
            <a:r>
              <a:rPr lang="cs-CZ" sz="2000" dirty="0"/>
              <a:t>nebo jinou skutečnost digitálním stejnopisem průkazu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prostřednictvím mobilní aplikace pro prokazování</a:t>
            </a:r>
            <a:r>
              <a:rPr lang="cs-CZ" sz="2000" dirty="0"/>
              <a:t>. Ten, vůči komu lze prokázat totožnost nebo jinou skutečnost digitálním stejnopisem průkazu, (dále jen „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ověřující </a:t>
            </a:r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  <a:sym typeface="Symbol" panose="05050102010706020507" pitchFamily="18" charset="2"/>
              </a:rPr>
              <a:t></a:t>
            </a:r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osoba</a:t>
            </a:r>
            <a:r>
              <a:rPr lang="cs-CZ" sz="2000" i="1" dirty="0">
                <a:solidFill>
                  <a:schemeClr val="bg2">
                    <a:lumMod val="25000"/>
                    <a:lumOff val="75000"/>
                  </a:schemeClr>
                </a:solidFill>
                <a:sym typeface="Symbol" panose="05050102010706020507" pitchFamily="18" charset="2"/>
              </a:rPr>
              <a:t></a:t>
            </a:r>
            <a:r>
              <a:rPr lang="cs-CZ" sz="2000" dirty="0"/>
              <a:t>“)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zobrazuje digitální stejnopis průkazu prostřednictvím elektronické aplikace pro ověřování</a:t>
            </a:r>
            <a:r>
              <a:rPr lang="cs-CZ" sz="2000" dirty="0"/>
              <a:t>.</a:t>
            </a:r>
          </a:p>
          <a:p>
            <a:pPr marL="0" indent="0" algn="just">
              <a:buNone/>
            </a:pPr>
            <a:r>
              <a:rPr lang="cs-CZ" sz="2000" dirty="0"/>
              <a:t>(2)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Totožnost</a:t>
            </a:r>
            <a:r>
              <a:rPr lang="cs-CZ" sz="2000" dirty="0"/>
              <a:t> nebo jinou skutečnost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lze digitálním stejnopisem průkazu prokázat pouze za současné fyzické přítomnosti prokazujícího a ověřujícího</a:t>
            </a:r>
            <a:r>
              <a:rPr lang="cs-CZ" sz="2000" dirty="0"/>
              <a:t> nebo fyzické osoby, která je oprávněna za ověřujícího jednat.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740" y="1412776"/>
            <a:ext cx="64807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§ 9a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§ 9b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Právo na využití digitálního stejnopisu průkazu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2" y="1412777"/>
            <a:ext cx="10945216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(1)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Digitální stejnopis průkazu obsahuje údaje, které jsou</a:t>
            </a:r>
            <a:r>
              <a:rPr lang="cs-CZ" sz="2000" dirty="0"/>
              <a:t> v průkazu uvedeny v podobě bezprostředně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čitelné nebo vnímatelné člověkem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 údaje </a:t>
            </a:r>
            <a:r>
              <a:rPr lang="cs-CZ" sz="2000" dirty="0"/>
              <a:t>o průkazu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potřebné k prokázání totožnosti </a:t>
            </a:r>
            <a:r>
              <a:rPr lang="cs-CZ" sz="2000" dirty="0"/>
              <a:t>nebo jiné skutečnosti.</a:t>
            </a:r>
          </a:p>
          <a:p>
            <a:pPr marL="0" indent="0" algn="just">
              <a:buNone/>
            </a:pPr>
            <a:r>
              <a:rPr lang="cs-CZ" sz="2000" dirty="0"/>
              <a:t>(2)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Poskytovatel elektronické aplikace pro ověřování umožní předání údajů </a:t>
            </a:r>
            <a:r>
              <a:rPr lang="cs-CZ" sz="2000" dirty="0"/>
              <a:t>obsažených v digitálním stejnopisu průkazu a údajů o digitálním stejnopisu průkazu ověřujícímu v elektronické podobě.</a:t>
            </a:r>
          </a:p>
          <a:p>
            <a:pPr marL="0" indent="0" algn="just">
              <a:buNone/>
            </a:pPr>
            <a:endParaRPr lang="cs-CZ" sz="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40" y="1412776"/>
            <a:ext cx="648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§ 9c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Právo na využití digitálního stejnopisu průkazu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2" y="1412777"/>
            <a:ext cx="10945216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(2)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Poskytovatel digitálního stejnopisu průkazu alespoň jednou denně vystaví aktuální digitální stejnopis průkazu</a:t>
            </a:r>
            <a:r>
              <a:rPr lang="cs-CZ" sz="2000" dirty="0"/>
              <a:t>, zapečetí jej zaručenou elektronickou pečetí založenou na kvalifikovaném certifikátu pro elektronickou pečeť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 zpřístupní jej prokazujícímu</a:t>
            </a:r>
            <a:r>
              <a:rPr lang="cs-CZ" sz="2000" dirty="0"/>
              <a:t>.</a:t>
            </a:r>
          </a:p>
          <a:p>
            <a:pPr marL="0" indent="0" algn="just">
              <a:buNone/>
            </a:pPr>
            <a:r>
              <a:rPr lang="cs-CZ" sz="2000" dirty="0"/>
              <a:t>(3)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Poskytovatel digitálního stejnopisu průkazu ověří při prokazování totožnosti </a:t>
            </a:r>
            <a:r>
              <a:rPr lang="cs-CZ" sz="2000" dirty="0"/>
              <a:t>nebo jiné skutečnosti digitálním stejnopisem průkazu,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zda zobrazovaný digitální stejnopis průkazu odpovídá digitálnímu stejnopisu průkazu naposledy zpřístupněnému prokazujícímu</a:t>
            </a:r>
            <a:r>
              <a:rPr lang="cs-CZ" sz="2000" dirty="0"/>
              <a:t>.</a:t>
            </a:r>
          </a:p>
          <a:p>
            <a:pPr marL="0" indent="0" algn="just">
              <a:buNone/>
            </a:pPr>
            <a:r>
              <a:rPr lang="cs-CZ" sz="2000" dirty="0"/>
              <a:t>(4) Nelze-li ověření podle odstavce 3 provést, má se za to, že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digitální stejnopis průkazu a údaje v něm uvedené jsou platné</a:t>
            </a:r>
            <a:r>
              <a:rPr lang="cs-CZ" sz="2000" dirty="0"/>
              <a:t> a že nenastaly jiné skutečnosti, které brání prokázání totožnosti nebo jiné skutečnosti digitálním stejnopisem průkazu, a to </a:t>
            </a:r>
            <a:r>
              <a:rPr lang="cs-CZ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po dobu 48 hodin od vystavení zobrazovaného digitálního stejnopisu průkazu </a:t>
            </a:r>
            <a:r>
              <a:rPr lang="cs-CZ" sz="2000" dirty="0"/>
              <a:t>poskytovatelem digitálního stejnopisu průkazu.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740" y="1412776"/>
            <a:ext cx="64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§ 9e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</a:t>
            </a:r>
            <a:r>
              <a:rPr lang="cs-CZ" dirty="0" err="1"/>
              <a:t>eDoklad</a:t>
            </a:r>
            <a:r>
              <a:rPr lang="cs-CZ" dirty="0"/>
              <a:t> v reálném </a:t>
            </a:r>
            <a:r>
              <a:rPr lang="cs-CZ" dirty="0" smtClean="0"/>
              <a:t>životě?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21804" y="1412776"/>
            <a:ext cx="11089232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PRO PROKAZUJÍCÍ OSOBU</a:t>
            </a:r>
          </a:p>
          <a:p>
            <a:r>
              <a:rPr lang="cs-CZ" dirty="0"/>
              <a:t>Mobilní aplikace</a:t>
            </a:r>
          </a:p>
          <a:p>
            <a:r>
              <a:rPr lang="cs-CZ" dirty="0"/>
              <a:t>Obsahuje opis (= digitální stejnopis) plastového občanského průkazu</a:t>
            </a:r>
          </a:p>
          <a:p>
            <a:r>
              <a:rPr lang="cs-CZ" dirty="0"/>
              <a:t>Umožňuje omezit předkládaný rozsah osobních údajů</a:t>
            </a:r>
          </a:p>
          <a:p>
            <a:pPr marL="231775" lvl="1" indent="0">
              <a:buNone/>
            </a:pPr>
            <a:r>
              <a:rPr lang="cs-CZ" dirty="0"/>
              <a:t>	mimo povinně zobrazovaných údajů (např. fotografie, číslo OP…)</a:t>
            </a:r>
          </a:p>
          <a:p>
            <a:r>
              <a:rPr lang="cs-CZ" dirty="0"/>
              <a:t>Údaje jsou aktualizovány při každém spuštění aplikace s připojením na internet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PRO OVĚŘUJÍCÍ OSOBU</a:t>
            </a:r>
          </a:p>
          <a:p>
            <a:r>
              <a:rPr lang="cs-CZ" dirty="0"/>
              <a:t>Mobilní nebo webová/desktopová aplikace</a:t>
            </a:r>
          </a:p>
          <a:p>
            <a:r>
              <a:rPr lang="cs-CZ" dirty="0"/>
              <a:t>Zobrazuje pouze požadovaný nutný rozsah osobních údajů z OP dle vyžádání</a:t>
            </a:r>
          </a:p>
          <a:p>
            <a:r>
              <a:rPr lang="cs-CZ" dirty="0"/>
              <a:t>Zobrazuje upozornění, pokud se více než 48 hodin údaje prokazujícího neaktualizovaly. </a:t>
            </a:r>
          </a:p>
          <a:p>
            <a:pPr marL="231775" lvl="1" indent="0">
              <a:buNone/>
            </a:pPr>
            <a:r>
              <a:rPr lang="cs-CZ" dirty="0"/>
              <a:t>	právo tento doklad nepřijmout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5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si lze eDoklad pořídit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  <a:lumOff val="75000"/>
                  </a:schemeClr>
                </a:solidFill>
              </a:rPr>
              <a:t>OBČAN (= PROKAZUJÍCÍ OSOBA)</a:t>
            </a:r>
          </a:p>
          <a:p>
            <a:r>
              <a:rPr lang="cs-CZ" dirty="0"/>
              <a:t>Vlastnit chytrý mobilní telefon s podporou </a:t>
            </a:r>
            <a:r>
              <a:rPr lang="cs-CZ" dirty="0" err="1"/>
              <a:t>Bluetooth</a:t>
            </a:r>
            <a:r>
              <a:rPr lang="cs-CZ" dirty="0"/>
              <a:t> a fotoaparátem</a:t>
            </a:r>
          </a:p>
          <a:p>
            <a:pPr marL="231775" lvl="1" indent="0">
              <a:buNone/>
            </a:pPr>
            <a:r>
              <a:rPr lang="cs-CZ" dirty="0"/>
              <a:t>	podporovány jsou OS Android od verze 10 a </a:t>
            </a:r>
            <a:r>
              <a:rPr lang="cs-CZ" dirty="0" err="1"/>
              <a:t>iOS</a:t>
            </a:r>
            <a:r>
              <a:rPr lang="cs-CZ" dirty="0"/>
              <a:t> od verze 15</a:t>
            </a:r>
          </a:p>
          <a:p>
            <a:r>
              <a:rPr lang="cs-CZ" dirty="0"/>
              <a:t>Mít vydaný platný občanský průkaz (v ČR) </a:t>
            </a:r>
          </a:p>
          <a:p>
            <a:r>
              <a:rPr lang="cs-CZ" dirty="0"/>
              <a:t>Instalovat aplikaci </a:t>
            </a:r>
            <a:r>
              <a:rPr lang="cs-CZ" dirty="0" err="1"/>
              <a:t>eDoklady</a:t>
            </a:r>
            <a:r>
              <a:rPr lang="cs-CZ" dirty="0"/>
              <a:t> </a:t>
            </a:r>
          </a:p>
          <a:p>
            <a:r>
              <a:rPr lang="cs-CZ" dirty="0"/>
              <a:t>Provést registraci, v rámci které se do aplikace připojí občanský průkaz</a:t>
            </a:r>
          </a:p>
          <a:p>
            <a:pPr marL="231775" lvl="1" indent="0">
              <a:buNone/>
            </a:pPr>
            <a:r>
              <a:rPr lang="cs-CZ" dirty="0"/>
              <a:t>	využití Identity občana (NIA, </a:t>
            </a:r>
            <a:r>
              <a:rPr lang="cs-CZ" dirty="0" err="1"/>
              <a:t>eIdentita</a:t>
            </a:r>
            <a:r>
              <a:rPr lang="cs-CZ" dirty="0"/>
              <a:t>)</a:t>
            </a:r>
          </a:p>
          <a:p>
            <a:r>
              <a:rPr lang="cs-CZ" dirty="0"/>
              <a:t>Při ztrátě mobilního telefonu lze na Portálu občana odpojit účet od registrovaného zařízení</a:t>
            </a:r>
          </a:p>
          <a:p>
            <a:pPr marL="0" indent="0">
              <a:buNone/>
            </a:pPr>
            <a:endParaRPr lang="cs-CZ" dirty="0"/>
          </a:p>
          <a:p>
            <a:pPr marL="231775" lvl="1" indent="0">
              <a:buNone/>
            </a:pPr>
            <a:endParaRPr lang="cs-CZ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64" y="5592876"/>
            <a:ext cx="5869893" cy="12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na </a:t>
            </a:r>
            <a:r>
              <a:rPr lang="cs-CZ" dirty="0" err="1"/>
              <a:t>eDoklad</a:t>
            </a:r>
            <a:r>
              <a:rPr lang="cs-CZ" dirty="0"/>
              <a:t> připravit na úřadech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21805" y="1412776"/>
            <a:ext cx="11089232" cy="15121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Mít počítač s připojením do internetu</a:t>
            </a:r>
          </a:p>
          <a:p>
            <a:r>
              <a:rPr lang="cs-CZ" dirty="0"/>
              <a:t>Mít zaměstnance v roli správce pro informační systém </a:t>
            </a:r>
            <a:r>
              <a:rPr lang="cs-CZ" b="1" dirty="0" err="1"/>
              <a:t>eDoklady</a:t>
            </a:r>
            <a:r>
              <a:rPr lang="cs-CZ" b="1" dirty="0"/>
              <a:t> Správa ověřovatelů </a:t>
            </a:r>
          </a:p>
          <a:p>
            <a:pPr marL="893763" lvl="1" indent="-661988">
              <a:buNone/>
            </a:pPr>
            <a:r>
              <a:rPr lang="cs-CZ" dirty="0"/>
              <a:t>	K registraci organizace do systému </a:t>
            </a:r>
            <a:r>
              <a:rPr lang="cs-CZ" dirty="0" err="1"/>
              <a:t>eDoklady</a:t>
            </a:r>
            <a:r>
              <a:rPr lang="cs-CZ" dirty="0"/>
              <a:t> dojde automaticky při prvním přihlášení uživatele s rolí Správce do aplikace Správa uživatelů - </a:t>
            </a:r>
            <a:r>
              <a:rPr lang="cs-CZ" dirty="0">
                <a:hlinkClick r:id="rId3"/>
              </a:rPr>
              <a:t>https://sprava.edoklady.gov.cz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542684" y="399219"/>
            <a:ext cx="2707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OVĚŘUJÍCÍ OSOBA 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45" y="2882728"/>
            <a:ext cx="4974382" cy="39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na </a:t>
            </a:r>
            <a:r>
              <a:rPr lang="cs-CZ" dirty="0" err="1"/>
              <a:t>eDoklad</a:t>
            </a:r>
            <a:r>
              <a:rPr lang="cs-CZ" dirty="0"/>
              <a:t> připravit na úřadech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21805" y="1412776"/>
            <a:ext cx="11089232" cy="544522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Mít počítač s připojením do internetu</a:t>
            </a:r>
          </a:p>
          <a:p>
            <a:r>
              <a:rPr lang="cs-CZ" dirty="0"/>
              <a:t>Mít zaměstnance v roli správce pro informační systém </a:t>
            </a:r>
            <a:r>
              <a:rPr lang="cs-CZ" b="1" dirty="0" err="1"/>
              <a:t>eDoklady</a:t>
            </a:r>
            <a:r>
              <a:rPr lang="cs-CZ" b="1" dirty="0"/>
              <a:t> Správa ověřovatelů </a:t>
            </a:r>
          </a:p>
          <a:p>
            <a:pPr marL="893763" lvl="1" indent="-661988">
              <a:buNone/>
            </a:pPr>
            <a:r>
              <a:rPr lang="cs-CZ" dirty="0"/>
              <a:t>	K registraci organizace do systému </a:t>
            </a:r>
            <a:r>
              <a:rPr lang="cs-CZ" dirty="0" err="1"/>
              <a:t>eDoklady</a:t>
            </a:r>
            <a:r>
              <a:rPr lang="cs-CZ" dirty="0"/>
              <a:t> dojde automaticky při prvním přihlášení uživatele s rolí Správce do aplikace Správa uživatelů - </a:t>
            </a:r>
            <a:r>
              <a:rPr lang="cs-CZ" dirty="0">
                <a:hlinkClick r:id="rId3"/>
              </a:rPr>
              <a:t>https://sprava.edoklady.gov.cz</a:t>
            </a:r>
            <a:endParaRPr lang="cs-CZ" dirty="0"/>
          </a:p>
          <a:p>
            <a:r>
              <a:rPr lang="cs-CZ" dirty="0"/>
              <a:t>Ve webové aplikaci </a:t>
            </a:r>
            <a:r>
              <a:rPr lang="it-IT" dirty="0"/>
              <a:t>pro správu ověřovatelů </a:t>
            </a:r>
            <a:r>
              <a:rPr lang="cs-CZ" dirty="0"/>
              <a:t>definuje správce …</a:t>
            </a:r>
          </a:p>
          <a:p>
            <a:pPr lvl="1"/>
            <a:r>
              <a:rPr lang="cs-CZ" dirty="0"/>
              <a:t>Sady údajů organizace – údaje, které v rámci ověření jsou po prokazující osobě požadovány</a:t>
            </a:r>
          </a:p>
          <a:p>
            <a:pPr lvl="3">
              <a:spcBef>
                <a:spcPts val="0"/>
              </a:spcBef>
            </a:pPr>
            <a:r>
              <a:rPr lang="cs-CZ" dirty="0" smtClean="0"/>
              <a:t>globál</a:t>
            </a:r>
          </a:p>
          <a:p>
            <a:pPr lvl="3">
              <a:spcBef>
                <a:spcPts val="0"/>
              </a:spcBef>
            </a:pPr>
            <a:r>
              <a:rPr lang="cs-CZ" dirty="0" smtClean="0"/>
              <a:t>ní</a:t>
            </a:r>
            <a:r>
              <a:rPr lang="cs-CZ" dirty="0"/>
              <a:t>: společné pro všechny, dané provozovatelem aplikace</a:t>
            </a:r>
          </a:p>
          <a:p>
            <a:pPr lvl="3">
              <a:spcBef>
                <a:spcPts val="0"/>
              </a:spcBef>
            </a:pPr>
            <a:r>
              <a:rPr lang="cs-CZ" dirty="0"/>
              <a:t>organizace: společné pro všechny uživatele dané organizace</a:t>
            </a:r>
          </a:p>
          <a:p>
            <a:pPr lvl="3">
              <a:spcBef>
                <a:spcPts val="0"/>
              </a:spcBef>
            </a:pPr>
            <a:r>
              <a:rPr lang="cs-CZ" dirty="0"/>
              <a:t>osobní: přístupné pouze přihlášenému uživateli</a:t>
            </a:r>
          </a:p>
          <a:p>
            <a:pPr lvl="1"/>
            <a:r>
              <a:rPr lang="cs-CZ" dirty="0"/>
              <a:t>Přepážky pro práci ve webové aplikaci – zajišťuje možnost současného použití aplikace na více PC</a:t>
            </a:r>
          </a:p>
          <a:p>
            <a:pPr lvl="1"/>
            <a:r>
              <a:rPr lang="cs-CZ" dirty="0"/>
              <a:t>Mobilní přepážky – mobilní zařízení povolené pro provedení ověření - název zařízení a jeho přístupový kód pro spárování s </a:t>
            </a:r>
            <a:r>
              <a:rPr lang="en-US" dirty="0"/>
              <a:t>’</a:t>
            </a:r>
            <a:r>
              <a:rPr lang="cs-CZ" dirty="0"/>
              <a:t>účtem</a:t>
            </a:r>
            <a:r>
              <a:rPr lang="en-US" dirty="0"/>
              <a:t>’</a:t>
            </a:r>
            <a:r>
              <a:rPr lang="cs-CZ" dirty="0"/>
              <a:t> organizace</a:t>
            </a:r>
          </a:p>
          <a:p>
            <a:r>
              <a:rPr lang="cs-CZ" dirty="0"/>
              <a:t>Mít zaměstnance v roli ověřovatel pro informační systém </a:t>
            </a:r>
            <a:r>
              <a:rPr lang="cs-CZ" b="1" dirty="0" err="1"/>
              <a:t>eDoklady</a:t>
            </a:r>
            <a:r>
              <a:rPr lang="cs-CZ" b="1" dirty="0"/>
              <a:t> Správa ověřovatelů</a:t>
            </a:r>
          </a:p>
          <a:p>
            <a:pPr lvl="1"/>
            <a:r>
              <a:rPr lang="cs-CZ" dirty="0"/>
              <a:t>Ověřovatelé se mohou do webové aplikace přihlašovat libovolným způsobem, povoleným přes JIP/KAAS</a:t>
            </a:r>
          </a:p>
          <a:p>
            <a:pPr lvl="1"/>
            <a:r>
              <a:rPr lang="cs-CZ" dirty="0"/>
              <a:t>Ověřovatelé se mohou do mobilní aplikace přihlašovat přes JIP/KAAS nebo pomocí přístupového/</a:t>
            </a:r>
            <a:r>
              <a:rPr lang="cs-CZ" dirty="0" err="1"/>
              <a:t>párovacího</a:t>
            </a:r>
            <a:r>
              <a:rPr lang="cs-CZ" dirty="0"/>
              <a:t> kódu</a:t>
            </a:r>
            <a:endParaRPr lang="cs-CZ" sz="2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542684" y="399219"/>
            <a:ext cx="2707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OVĚŘUJÍCÍ OSOBA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199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ální modrý tunel 16: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76_TF02895261_TF02895261.potx" id="{A5AA115C-C41B-407F-A53E-066073EF1572}" vid="{BE14AF58-2E99-4824-AE99-F806D3A9806C}"/>
    </a:ext>
  </a:extLst>
</a:theme>
</file>

<file path=ppt/theme/theme2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modrá prezentace s digitálním tunelem (širokoúhlá)</Template>
  <TotalTime>0</TotalTime>
  <Words>1691</Words>
  <Application>Microsoft Office PowerPoint</Application>
  <PresentationFormat>Vlastní</PresentationFormat>
  <Paragraphs>270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Symbol</vt:lpstr>
      <vt:lpstr>Digitální modrý tunel 16:9</vt:lpstr>
      <vt:lpstr>eDoklady  </vt:lpstr>
      <vt:lpstr>Co je to eDoklad?</vt:lpstr>
      <vt:lpstr>Právo na využití digitálního stejnopisu průkazu</vt:lpstr>
      <vt:lpstr>Právo na využití digitálního stejnopisu průkazu</vt:lpstr>
      <vt:lpstr>Právo na využití digitálního stejnopisu průkazu</vt:lpstr>
      <vt:lpstr>Co je to eDoklad v reálném životě?</vt:lpstr>
      <vt:lpstr>Jak si lze eDoklad pořídit</vt:lpstr>
      <vt:lpstr>Jak se na eDoklad připravit na úřadech</vt:lpstr>
      <vt:lpstr>Jak se na eDoklad připravit na úřadech</vt:lpstr>
      <vt:lpstr>Jak probíhá ověření totožnosti na přepážce</vt:lpstr>
      <vt:lpstr>Jak probíhá ověření totožnosti na přepážce</vt:lpstr>
      <vt:lpstr>Jak probíhá ověření totožnosti na přepážce</vt:lpstr>
      <vt:lpstr>Jak probíhá ověření totožnosti na přepážce</vt:lpstr>
      <vt:lpstr>Jak probíhá ověření totožnosti na přepážce</vt:lpstr>
      <vt:lpstr>Jak probíhá ověření totožnosti na přepážce</vt:lpstr>
      <vt:lpstr>Jak probíhá ověření totožnosti na přepážce</vt:lpstr>
      <vt:lpstr>Jak probíhá ověření totožnosti na přepážce</vt:lpstr>
      <vt:lpstr>Možnosti zpracování  zobrazených údajů</vt:lpstr>
      <vt:lpstr>Jak probíhá ověření totožnosti přes mobil</vt:lpstr>
      <vt:lpstr>Jak probíhá ověření totožnosti přes mobil</vt:lpstr>
      <vt:lpstr>Jak probíhá ověření totožnosti přes mobil</vt:lpstr>
      <vt:lpstr>Jak probíhá ověření totožnosti přes mobil</vt:lpstr>
      <vt:lpstr>Jak probíhá ověření totožnosti přes mobil</vt:lpstr>
      <vt:lpstr>Kontrola předaných údajů</vt:lpstr>
      <vt:lpstr>V jakých situacích lze eDoklad předložit?</vt:lpstr>
      <vt:lpstr>Harmonogram zprovoznění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2024-05-27T20:15:24Z</dcterms:created>
  <dcterms:modified xsi:type="dcterms:W3CDTF">2025-02-24T18:23:36Z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