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04" r:id="rId2"/>
    <p:sldId id="419" r:id="rId3"/>
    <p:sldId id="421" r:id="rId4"/>
    <p:sldId id="420" r:id="rId5"/>
    <p:sldId id="429" r:id="rId6"/>
    <p:sldId id="422" r:id="rId7"/>
    <p:sldId id="425" r:id="rId8"/>
    <p:sldId id="430" r:id="rId9"/>
    <p:sldId id="424" r:id="rId10"/>
    <p:sldId id="426" r:id="rId11"/>
    <p:sldId id="431" r:id="rId12"/>
    <p:sldId id="432" r:id="rId13"/>
    <p:sldId id="433" r:id="rId14"/>
    <p:sldId id="427" r:id="rId15"/>
    <p:sldId id="428" r:id="rId16"/>
  </p:sldIdLst>
  <p:sldSz cx="9144000" cy="6858000" type="screen4x3"/>
  <p:notesSz cx="6797675" cy="9926638"/>
  <p:defaultTextStyle>
    <a:defPPr>
      <a:defRPr lang="cs-CZ"/>
    </a:defPPr>
    <a:lvl1pPr algn="ctr" rtl="0" fontAlgn="base">
      <a:lnSpc>
        <a:spcPct val="75000"/>
      </a:lnSpc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75000"/>
      </a:lnSpc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75000"/>
      </a:lnSpc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75000"/>
      </a:lnSpc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75000"/>
      </a:lnSpc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00A"/>
    <a:srgbClr val="FFFFFF"/>
    <a:srgbClr val="008000"/>
    <a:srgbClr val="153158"/>
    <a:srgbClr val="982880"/>
    <a:srgbClr val="333399"/>
    <a:srgbClr val="CC0000"/>
    <a:srgbClr val="E87C24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4" autoAdjust="0"/>
    <p:restoredTop sz="76128" autoAdjust="0"/>
  </p:normalViewPr>
  <p:slideViewPr>
    <p:cSldViewPr>
      <p:cViewPr varScale="1">
        <p:scale>
          <a:sx n="108" d="100"/>
          <a:sy n="108" d="100"/>
        </p:scale>
        <p:origin x="125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886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341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744" y="0"/>
            <a:ext cx="2945341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164"/>
            <a:ext cx="294534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744" y="9428164"/>
            <a:ext cx="294534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374E1D51-F092-4D9F-ABD1-911473FCF5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472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341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744" y="0"/>
            <a:ext cx="2945341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876"/>
            <a:ext cx="5438776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164"/>
            <a:ext cx="294534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744" y="9428164"/>
            <a:ext cx="294534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FBAC7190-B4D2-4271-A84F-AE6CBFE377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100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BF465-5586-4731-BB51-8D94023A7E53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6708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BF465-5586-4731-BB51-8D94023A7E53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2271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BF465-5586-4731-BB51-8D94023A7E53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2534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BF465-5586-4731-BB51-8D94023A7E53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6472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BF465-5586-4731-BB51-8D94023A7E53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5061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BF465-5586-4731-BB51-8D94023A7E53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6401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BF465-5586-4731-BB51-8D94023A7E53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9598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BF465-5586-4731-BB51-8D94023A7E53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5376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BF465-5586-4731-BB51-8D94023A7E53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886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BF465-5586-4731-BB51-8D94023A7E53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6800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BF465-5586-4731-BB51-8D94023A7E53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9732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BF465-5586-4731-BB51-8D94023A7E53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4463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BF465-5586-4731-BB51-8D94023A7E53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1735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BF465-5586-4731-BB51-8D94023A7E53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442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BF465-5586-4731-BB51-8D94023A7E53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527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49F18-76A2-478A-9121-8F0AB3C00A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CCB33-A4B1-4E54-8D25-8F1C6D6E55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DFCDA-8517-4948-B236-E9B1C93C30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42890-9F8A-4053-9150-5B469C2243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0334A-FF2D-45C4-9D5A-F1E67B5B2A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91EAC-C5A6-46D8-BE11-6D6EAA4E58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C3853-73F3-424D-AB89-D01DF21A7F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25A3C-9DED-4646-AB04-60001F7E06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C0471-B864-4330-B4B4-6D4F3F7E74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629B5-47C0-4D2C-B2A8-6C50EBF564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DDB53-C68F-4138-93AD-29DDD80C76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buFontTx/>
              <a:buNone/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400"/>
            </a:lvl1pPr>
          </a:lstStyle>
          <a:p>
            <a:pPr>
              <a:defRPr/>
            </a:pPr>
            <a:fld id="{7C0A156D-56BC-4B47-B666-A4BAC67196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2BCD35F-B97D-4CAB-A2BB-A58AE1B61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5293036"/>
            <a:ext cx="9036496" cy="1584176"/>
          </a:xfrm>
        </p:spPr>
        <p:txBody>
          <a:bodyPr/>
          <a:lstStyle/>
          <a:p>
            <a:r>
              <a:rPr lang="cs-CZ" sz="2400" b="1" dirty="0">
                <a:solidFill>
                  <a:srgbClr val="1F497D"/>
                </a:solidFill>
                <a:ea typeface="Calibri" panose="020F0502020204030204" pitchFamily="34" charset="0"/>
              </a:rPr>
              <a:t>Řešení pro DTM ČR</a:t>
            </a:r>
            <a:r>
              <a:rPr lang="cs-CZ" sz="2400" b="1" dirty="0">
                <a:solidFill>
                  <a:srgbClr val="1F497D"/>
                </a:solidFill>
                <a:effectLst/>
                <a:ea typeface="Calibri" panose="020F0502020204030204" pitchFamily="34" charset="0"/>
              </a:rPr>
              <a:t> nad                               .</a:t>
            </a:r>
            <a:br>
              <a:rPr lang="cs-CZ" sz="2400" b="1" dirty="0">
                <a:solidFill>
                  <a:srgbClr val="1F497D"/>
                </a:solidFill>
                <a:effectLst/>
                <a:ea typeface="Calibri" panose="020F0502020204030204" pitchFamily="34" charset="0"/>
              </a:rPr>
            </a:br>
            <a:r>
              <a:rPr lang="cs-CZ" sz="1800" dirty="0">
                <a:solidFill>
                  <a:srgbClr val="1F497D"/>
                </a:solidFill>
                <a:effectLst/>
                <a:ea typeface="Calibri" panose="020F0502020204030204" pitchFamily="34" charset="0"/>
              </a:rPr>
              <a:t>_______________________________</a:t>
            </a:r>
            <a:br>
              <a:rPr lang="cs-CZ" sz="1800" dirty="0">
                <a:solidFill>
                  <a:srgbClr val="1F497D"/>
                </a:solidFill>
                <a:effectLst/>
                <a:ea typeface="Calibri" panose="020F0502020204030204" pitchFamily="34" charset="0"/>
              </a:rPr>
            </a:br>
            <a:br>
              <a:rPr lang="cs-CZ" sz="1800" dirty="0">
                <a:effectLst/>
                <a:ea typeface="Calibri" panose="020F0502020204030204" pitchFamily="34" charset="0"/>
              </a:rPr>
            </a:br>
            <a:r>
              <a:rPr lang="cs-CZ" sz="1800" dirty="0">
                <a:solidFill>
                  <a:srgbClr val="1F497D"/>
                </a:solidFill>
                <a:effectLst/>
                <a:ea typeface="Calibri" panose="020F0502020204030204" pitchFamily="34" charset="0"/>
              </a:rPr>
              <a:t>Pavel Cimpl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1C9E60-7301-495E-B3E5-0E21C5FD08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849" y="5319676"/>
            <a:ext cx="2900978" cy="56896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63528B1-00E7-82DE-39AB-1F7456571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72" y="886186"/>
            <a:ext cx="6840760" cy="440685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2E9B876-C951-DF41-1317-6685BC3E2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0" y="2420888"/>
            <a:ext cx="1537836" cy="150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4822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1FD218B5-8C1F-0D9B-F4D4-16F10CB81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27" y="980728"/>
            <a:ext cx="8793265" cy="5970795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7784" y="-23842"/>
            <a:ext cx="6444208" cy="432048"/>
          </a:xfrm>
        </p:spPr>
        <p:txBody>
          <a:bodyPr/>
          <a:lstStyle/>
          <a:p>
            <a:pPr eaLnBrk="1" hangingPunct="1"/>
            <a:r>
              <a:rPr lang="cs-CZ" sz="1800" b="1" kern="1200" dirty="0">
                <a:solidFill>
                  <a:srgbClr val="333399"/>
                </a:solidFill>
                <a:latin typeface="Tahoma" pitchFamily="34" charset="0"/>
                <a:ea typeface="+mn-ea"/>
                <a:cs typeface="+mn-cs"/>
              </a:rPr>
              <a:t>Geodetická řešení nad GeoStore</a:t>
            </a:r>
            <a:r>
              <a:rPr lang="cs-CZ" sz="1800" b="1" kern="1200" dirty="0">
                <a:solidFill>
                  <a:srgbClr val="FF0000"/>
                </a:solidFill>
                <a:latin typeface="Tahoma" pitchFamily="34" charset="0"/>
                <a:ea typeface="+mn-ea"/>
                <a:cs typeface="+mn-cs"/>
              </a:rPr>
              <a:t>V6</a:t>
            </a:r>
            <a:endParaRPr lang="cs-CZ" sz="1800" b="1" kern="1200" dirty="0">
              <a:solidFill>
                <a:srgbClr val="3333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99592" y="2060848"/>
            <a:ext cx="2952328" cy="1708609"/>
          </a:xfrm>
          <a:prstGeom prst="rect">
            <a:avLst/>
          </a:prstGeom>
          <a:solidFill>
            <a:schemeClr val="bg1"/>
          </a:solidFill>
          <a:ln w="57150">
            <a:solidFill>
              <a:srgbClr val="EE300A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l">
              <a:buNone/>
            </a:pPr>
            <a:endParaRPr lang="cs-CZ" sz="1000" b="1" dirty="0"/>
          </a:p>
          <a:p>
            <a:pPr algn="l">
              <a:buNone/>
            </a:pPr>
            <a:r>
              <a:rPr lang="cs-CZ" sz="2000" b="1" dirty="0"/>
              <a:t>Menu výstupy:</a:t>
            </a:r>
          </a:p>
          <a:p>
            <a:pPr marL="342900" indent="-342900" algn="l"/>
            <a:r>
              <a:rPr lang="cs-CZ" b="1" dirty="0"/>
              <a:t>rušené a nové plochy</a:t>
            </a:r>
          </a:p>
          <a:p>
            <a:pPr algn="l">
              <a:buNone/>
            </a:pPr>
            <a:r>
              <a:rPr lang="cs-CZ" sz="1400" b="1" dirty="0"/>
              <a:t>(automatická funkce generuje do výkresu NEW a DEL plochy pro aktualizaci kompletní ZPS)</a:t>
            </a:r>
          </a:p>
          <a:p>
            <a:pPr marL="342900" indent="-342900" algn="l"/>
            <a:r>
              <a:rPr lang="cs-CZ" b="1" dirty="0"/>
              <a:t>výměnný formát</a:t>
            </a:r>
          </a:p>
          <a:p>
            <a:pPr marL="285750" indent="-285750" algn="l"/>
            <a:r>
              <a:rPr lang="cs-CZ" b="1" dirty="0"/>
              <a:t>validace JVF</a:t>
            </a:r>
          </a:p>
          <a:p>
            <a:pPr marL="342900" indent="-342900" algn="l"/>
            <a:endParaRPr lang="cs-CZ" sz="1400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CB876FA-C59C-716C-3A15-C6E9FCFB3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4797152"/>
            <a:ext cx="3861225" cy="195824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3D4038E-D950-A5F5-E1B7-B8E2B3255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4564667"/>
            <a:ext cx="1784028" cy="2076394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6AC8EB50-D746-8634-B22E-8A15E12B9D8E}"/>
              </a:ext>
            </a:extLst>
          </p:cNvPr>
          <p:cNvSpPr txBox="1"/>
          <p:nvPr/>
        </p:nvSpPr>
        <p:spPr>
          <a:xfrm>
            <a:off x="3752782" y="408077"/>
            <a:ext cx="5094820" cy="509050"/>
          </a:xfrm>
          <a:prstGeom prst="rect">
            <a:avLst/>
          </a:prstGeom>
          <a:noFill/>
          <a:ln w="31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sz="3600" b="1" dirty="0">
                <a:solidFill>
                  <a:srgbClr val="00B0F0"/>
                </a:solidFill>
              </a:rPr>
              <a:t>GeoStore</a:t>
            </a:r>
            <a:r>
              <a:rPr lang="cs-CZ" sz="3600" b="1" dirty="0">
                <a:solidFill>
                  <a:srgbClr val="333399"/>
                </a:solidFill>
              </a:rPr>
              <a:t> </a:t>
            </a:r>
            <a:r>
              <a:rPr lang="cs-CZ" sz="3600" b="1" dirty="0">
                <a:solidFill>
                  <a:srgbClr val="FF0000"/>
                </a:solidFill>
              </a:rPr>
              <a:t>V6 – DTMČR</a:t>
            </a:r>
          </a:p>
        </p:txBody>
      </p:sp>
    </p:spTree>
    <p:extLst>
      <p:ext uri="{BB962C8B-B14F-4D97-AF65-F5344CB8AC3E}">
        <p14:creationId xmlns:p14="http://schemas.microsoft.com/office/powerpoint/2010/main" val="51547584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CEDBA98-FC37-9FEA-C293-780384450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4282"/>
            <a:ext cx="9144000" cy="620895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3808" y="-35942"/>
            <a:ext cx="6444208" cy="432048"/>
          </a:xfrm>
        </p:spPr>
        <p:txBody>
          <a:bodyPr/>
          <a:lstStyle/>
          <a:p>
            <a:pPr eaLnBrk="1" hangingPunct="1"/>
            <a:r>
              <a:rPr lang="cs-CZ" sz="1800" b="1" kern="1200" dirty="0">
                <a:solidFill>
                  <a:srgbClr val="333399"/>
                </a:solidFill>
                <a:latin typeface="Tahoma" pitchFamily="34" charset="0"/>
                <a:ea typeface="+mn-ea"/>
                <a:cs typeface="+mn-cs"/>
              </a:rPr>
              <a:t>Geodetická řešení nad GeoStore</a:t>
            </a:r>
            <a:r>
              <a:rPr lang="cs-CZ" sz="1800" b="1" kern="1200" dirty="0">
                <a:solidFill>
                  <a:srgbClr val="FF0000"/>
                </a:solidFill>
                <a:latin typeface="Tahoma" pitchFamily="34" charset="0"/>
                <a:ea typeface="+mn-ea"/>
                <a:cs typeface="+mn-cs"/>
              </a:rPr>
              <a:t>V6</a:t>
            </a:r>
            <a:endParaRPr lang="cs-CZ" sz="1800" b="1" kern="1200" dirty="0">
              <a:solidFill>
                <a:srgbClr val="3333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895274" y="1700808"/>
            <a:ext cx="2952328" cy="969946"/>
          </a:xfrm>
          <a:prstGeom prst="rect">
            <a:avLst/>
          </a:prstGeom>
          <a:solidFill>
            <a:schemeClr val="bg1"/>
          </a:solidFill>
          <a:ln w="57150">
            <a:solidFill>
              <a:srgbClr val="EE300A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l">
              <a:buNone/>
            </a:pPr>
            <a:endParaRPr lang="cs-CZ" sz="1000" b="1" dirty="0"/>
          </a:p>
          <a:p>
            <a:pPr algn="l">
              <a:buNone/>
            </a:pPr>
            <a:r>
              <a:rPr lang="cs-CZ" sz="2000" b="1" dirty="0"/>
              <a:t>Menu výstupy:</a:t>
            </a:r>
          </a:p>
          <a:p>
            <a:pPr marL="342900" indent="-342900" algn="l"/>
            <a:r>
              <a:rPr lang="cs-CZ" b="1" dirty="0"/>
              <a:t>seznam souřadnic</a:t>
            </a:r>
          </a:p>
          <a:p>
            <a:pPr algn="l">
              <a:buNone/>
            </a:pPr>
            <a:r>
              <a:rPr lang="cs-CZ" sz="1400" b="1" dirty="0"/>
              <a:t>(automatická funkce generuje seznam souřadnic z kresby)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CB876FA-C59C-716C-3A15-C6E9FCFB3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4797152"/>
            <a:ext cx="3861225" cy="195824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82765B8-9563-3551-795C-59ABA81F6F9A}"/>
              </a:ext>
            </a:extLst>
          </p:cNvPr>
          <p:cNvSpPr txBox="1"/>
          <p:nvPr/>
        </p:nvSpPr>
        <p:spPr>
          <a:xfrm>
            <a:off x="3752782" y="408077"/>
            <a:ext cx="5094820" cy="509050"/>
          </a:xfrm>
          <a:prstGeom prst="rect">
            <a:avLst/>
          </a:prstGeom>
          <a:noFill/>
          <a:ln w="31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sz="3600" b="1" dirty="0">
                <a:solidFill>
                  <a:srgbClr val="00B0F0"/>
                </a:solidFill>
              </a:rPr>
              <a:t>GeoStore</a:t>
            </a:r>
            <a:r>
              <a:rPr lang="cs-CZ" sz="3600" b="1" dirty="0">
                <a:solidFill>
                  <a:srgbClr val="333399"/>
                </a:solidFill>
              </a:rPr>
              <a:t> </a:t>
            </a:r>
            <a:r>
              <a:rPr lang="cs-CZ" sz="3600" b="1" dirty="0">
                <a:solidFill>
                  <a:srgbClr val="FF0000"/>
                </a:solidFill>
              </a:rPr>
              <a:t>V6 – DTMČR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C004431-8F9E-5253-D12B-B2E5347FD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988840"/>
            <a:ext cx="3523408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8402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CEDBA98-FC37-9FEA-C293-780384450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4282"/>
            <a:ext cx="9144000" cy="620895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3808" y="-35942"/>
            <a:ext cx="6444208" cy="432048"/>
          </a:xfrm>
        </p:spPr>
        <p:txBody>
          <a:bodyPr/>
          <a:lstStyle/>
          <a:p>
            <a:pPr eaLnBrk="1" hangingPunct="1"/>
            <a:r>
              <a:rPr lang="cs-CZ" sz="1800" b="1" kern="1200" dirty="0">
                <a:solidFill>
                  <a:srgbClr val="333399"/>
                </a:solidFill>
                <a:latin typeface="Tahoma" pitchFamily="34" charset="0"/>
                <a:ea typeface="+mn-ea"/>
                <a:cs typeface="+mn-cs"/>
              </a:rPr>
              <a:t>Geodetická řešení nad GeoStore</a:t>
            </a:r>
            <a:r>
              <a:rPr lang="cs-CZ" sz="1800" b="1" kern="1200" dirty="0">
                <a:solidFill>
                  <a:srgbClr val="FF0000"/>
                </a:solidFill>
                <a:latin typeface="Tahoma" pitchFamily="34" charset="0"/>
                <a:ea typeface="+mn-ea"/>
                <a:cs typeface="+mn-cs"/>
              </a:rPr>
              <a:t>V6</a:t>
            </a:r>
            <a:endParaRPr lang="cs-CZ" sz="1800" b="1" kern="1200" dirty="0">
              <a:solidFill>
                <a:srgbClr val="3333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82765B8-9563-3551-795C-59ABA81F6F9A}"/>
              </a:ext>
            </a:extLst>
          </p:cNvPr>
          <p:cNvSpPr txBox="1"/>
          <p:nvPr/>
        </p:nvSpPr>
        <p:spPr>
          <a:xfrm>
            <a:off x="3752782" y="408077"/>
            <a:ext cx="5094820" cy="509050"/>
          </a:xfrm>
          <a:prstGeom prst="rect">
            <a:avLst/>
          </a:prstGeom>
          <a:noFill/>
          <a:ln w="31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sz="3600" b="1" dirty="0">
                <a:solidFill>
                  <a:srgbClr val="00B0F0"/>
                </a:solidFill>
              </a:rPr>
              <a:t>GeoStore</a:t>
            </a:r>
            <a:r>
              <a:rPr lang="cs-CZ" sz="3600" b="1" dirty="0">
                <a:solidFill>
                  <a:srgbClr val="333399"/>
                </a:solidFill>
              </a:rPr>
              <a:t> </a:t>
            </a:r>
            <a:r>
              <a:rPr lang="cs-CZ" sz="3600" b="1" dirty="0">
                <a:solidFill>
                  <a:srgbClr val="FF0000"/>
                </a:solidFill>
              </a:rPr>
              <a:t>V6 – DTMČR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A6AE7D-AD3C-1596-13F4-3E33488EC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1661611"/>
            <a:ext cx="2952328" cy="523563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4B9332A-245E-05C0-BBC0-C17B25FE32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661610"/>
            <a:ext cx="3709891" cy="5196389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5912945" y="1628800"/>
            <a:ext cx="2952328" cy="1223861"/>
          </a:xfrm>
          <a:prstGeom prst="rect">
            <a:avLst/>
          </a:prstGeom>
          <a:solidFill>
            <a:schemeClr val="bg1"/>
          </a:solidFill>
          <a:ln w="57150">
            <a:solidFill>
              <a:srgbClr val="EE300A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l">
              <a:buNone/>
            </a:pPr>
            <a:endParaRPr lang="cs-CZ" sz="1000" b="1" dirty="0"/>
          </a:p>
          <a:p>
            <a:pPr algn="l">
              <a:buNone/>
            </a:pPr>
            <a:r>
              <a:rPr lang="cs-CZ" sz="2000" b="1" dirty="0"/>
              <a:t>Menu výstupy:</a:t>
            </a:r>
          </a:p>
          <a:p>
            <a:pPr marL="342900" indent="-342900" algn="l"/>
            <a:r>
              <a:rPr lang="cs-CZ" b="1" dirty="0"/>
              <a:t>porovnání identických bodů</a:t>
            </a:r>
          </a:p>
          <a:p>
            <a:pPr marL="285750" indent="-285750" algn="l"/>
            <a:r>
              <a:rPr lang="cs-CZ" b="1" dirty="0"/>
              <a:t>technická zpráva</a:t>
            </a:r>
          </a:p>
          <a:p>
            <a:pPr marL="342900" indent="-342900" algn="l"/>
            <a:endParaRPr lang="cs-CZ" sz="1400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CB876FA-C59C-716C-3A15-C6E9FCFB30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2184" y="5445224"/>
            <a:ext cx="3094312" cy="156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1539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5E0B9B5D-46BD-9BA5-25E5-82C29FD5D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71" y="974562"/>
            <a:ext cx="7980241" cy="5838814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3808" y="-35942"/>
            <a:ext cx="6444208" cy="432048"/>
          </a:xfrm>
        </p:spPr>
        <p:txBody>
          <a:bodyPr/>
          <a:lstStyle/>
          <a:p>
            <a:pPr eaLnBrk="1" hangingPunct="1"/>
            <a:r>
              <a:rPr lang="cs-CZ" sz="1800" b="1" kern="1200" dirty="0">
                <a:solidFill>
                  <a:srgbClr val="333399"/>
                </a:solidFill>
                <a:latin typeface="Tahoma" pitchFamily="34" charset="0"/>
                <a:ea typeface="+mn-ea"/>
                <a:cs typeface="+mn-cs"/>
              </a:rPr>
              <a:t>Geodetická řešení nad GeoStore</a:t>
            </a:r>
            <a:r>
              <a:rPr lang="cs-CZ" sz="1800" b="1" kern="1200" dirty="0">
                <a:solidFill>
                  <a:srgbClr val="FF0000"/>
                </a:solidFill>
                <a:latin typeface="Tahoma" pitchFamily="34" charset="0"/>
                <a:ea typeface="+mn-ea"/>
                <a:cs typeface="+mn-cs"/>
              </a:rPr>
              <a:t>V6</a:t>
            </a:r>
            <a:endParaRPr lang="cs-CZ" sz="1800" b="1" kern="1200" dirty="0">
              <a:solidFill>
                <a:srgbClr val="3333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67544" y="1196752"/>
            <a:ext cx="2952328" cy="1662443"/>
          </a:xfrm>
          <a:prstGeom prst="rect">
            <a:avLst/>
          </a:prstGeom>
          <a:solidFill>
            <a:schemeClr val="bg1"/>
          </a:solidFill>
          <a:ln w="57150">
            <a:solidFill>
              <a:srgbClr val="EE300A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l">
              <a:buNone/>
            </a:pPr>
            <a:endParaRPr lang="cs-CZ" sz="1000" b="1" dirty="0"/>
          </a:p>
          <a:p>
            <a:pPr algn="l">
              <a:buNone/>
            </a:pPr>
            <a:r>
              <a:rPr lang="cs-CZ" sz="2000" b="1" dirty="0"/>
              <a:t>Menu výstupy:</a:t>
            </a:r>
          </a:p>
          <a:p>
            <a:pPr marL="342900" indent="-342900" algn="l"/>
            <a:r>
              <a:rPr lang="cs-CZ" b="1" dirty="0"/>
              <a:t>razítko</a:t>
            </a:r>
          </a:p>
          <a:p>
            <a:pPr algn="l">
              <a:buNone/>
            </a:pPr>
            <a:r>
              <a:rPr lang="cs-CZ" sz="1400" b="1" dirty="0"/>
              <a:t>(automatická funkce plní formulář pro MN)</a:t>
            </a:r>
          </a:p>
          <a:p>
            <a:pPr marL="285750" indent="-285750" algn="l"/>
            <a:r>
              <a:rPr lang="cs-CZ" b="1" dirty="0"/>
              <a:t>odeslání GAD</a:t>
            </a:r>
          </a:p>
          <a:p>
            <a:pPr marL="342900" indent="-342900" algn="l"/>
            <a:r>
              <a:rPr lang="cs-CZ" sz="1400" b="1" dirty="0"/>
              <a:t>kontrolní odeslání KGAD</a:t>
            </a:r>
          </a:p>
          <a:p>
            <a:pPr marL="342900" indent="-342900" algn="l"/>
            <a:r>
              <a:rPr lang="cs-CZ" sz="1400" b="1" dirty="0"/>
              <a:t>vytvoření adresáře </a:t>
            </a:r>
            <a:r>
              <a:rPr lang="cs-CZ" sz="1400" b="1" dirty="0" err="1"/>
              <a:t>Kdir</a:t>
            </a:r>
            <a:endParaRPr lang="cs-CZ" sz="1400" b="1" dirty="0"/>
          </a:p>
          <a:p>
            <a:pPr marL="342900" indent="-342900" algn="l"/>
            <a:r>
              <a:rPr lang="cs-CZ" sz="1400" b="1" dirty="0"/>
              <a:t>ostré odeslání PGAD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CB876FA-C59C-716C-3A15-C6E9FCFB3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3806211"/>
            <a:ext cx="3717209" cy="188521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82765B8-9563-3551-795C-59ABA81F6F9A}"/>
              </a:ext>
            </a:extLst>
          </p:cNvPr>
          <p:cNvSpPr txBox="1"/>
          <p:nvPr/>
        </p:nvSpPr>
        <p:spPr>
          <a:xfrm>
            <a:off x="3752782" y="408077"/>
            <a:ext cx="5094820" cy="509050"/>
          </a:xfrm>
          <a:prstGeom prst="rect">
            <a:avLst/>
          </a:prstGeom>
          <a:noFill/>
          <a:ln w="31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sz="3600" b="1" dirty="0">
                <a:solidFill>
                  <a:srgbClr val="00B0F0"/>
                </a:solidFill>
              </a:rPr>
              <a:t>GeoStore</a:t>
            </a:r>
            <a:r>
              <a:rPr lang="cs-CZ" sz="3600" b="1" dirty="0">
                <a:solidFill>
                  <a:srgbClr val="333399"/>
                </a:solidFill>
              </a:rPr>
              <a:t> </a:t>
            </a:r>
            <a:r>
              <a:rPr lang="cs-CZ" sz="3600" b="1" dirty="0">
                <a:solidFill>
                  <a:srgbClr val="FF0000"/>
                </a:solidFill>
              </a:rPr>
              <a:t>V6 – DTMČR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F39AD31-9A40-4BA9-A8B4-2B6B78BB0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101" y="3085474"/>
            <a:ext cx="2228707" cy="260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1203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2B660841-DF2C-560E-1E5D-030F686D5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15" y="369358"/>
            <a:ext cx="8859342" cy="6488641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7784" y="-23842"/>
            <a:ext cx="6444208" cy="432048"/>
          </a:xfrm>
        </p:spPr>
        <p:txBody>
          <a:bodyPr/>
          <a:lstStyle/>
          <a:p>
            <a:pPr eaLnBrk="1" hangingPunct="1"/>
            <a:r>
              <a:rPr lang="cs-CZ" sz="1800" b="1" kern="1200" dirty="0">
                <a:solidFill>
                  <a:srgbClr val="333399"/>
                </a:solidFill>
                <a:latin typeface="Tahoma" pitchFamily="34" charset="0"/>
                <a:ea typeface="+mn-ea"/>
                <a:cs typeface="+mn-cs"/>
              </a:rPr>
              <a:t>Geodetická řešení nad GeoStore</a:t>
            </a:r>
            <a:r>
              <a:rPr lang="cs-CZ" sz="1800" b="1" kern="1200" dirty="0">
                <a:solidFill>
                  <a:srgbClr val="FF0000"/>
                </a:solidFill>
                <a:latin typeface="Tahoma" pitchFamily="34" charset="0"/>
                <a:ea typeface="+mn-ea"/>
                <a:cs typeface="+mn-cs"/>
              </a:rPr>
              <a:t>V6</a:t>
            </a:r>
            <a:endParaRPr lang="cs-CZ" sz="1800" b="1" kern="1200" dirty="0">
              <a:solidFill>
                <a:srgbClr val="3333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875970" y="3789040"/>
            <a:ext cx="3789217" cy="1108637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l">
              <a:buNone/>
            </a:pPr>
            <a:endParaRPr lang="cs-CZ" sz="1000" dirty="0">
              <a:solidFill>
                <a:srgbClr val="008000"/>
              </a:solidFill>
            </a:endParaRPr>
          </a:p>
          <a:p>
            <a:pPr algn="l">
              <a:buNone/>
            </a:pPr>
            <a:r>
              <a:rPr lang="cs-CZ" sz="2400" b="1" dirty="0"/>
              <a:t>Dokumentace aplikace:</a:t>
            </a:r>
          </a:p>
          <a:p>
            <a:pPr algn="l">
              <a:buNone/>
            </a:pPr>
            <a:r>
              <a:rPr lang="cs-CZ" b="1" dirty="0"/>
              <a:t>Manuál s postupem zpracování zakázky, popisem funkcí a 39 krátkými videi.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5EC4031-BEC1-DF30-B7E5-CD4CC279B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71" y="476672"/>
            <a:ext cx="4381829" cy="545958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2501399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4B34862-D4AA-D20B-EC86-068C63B2C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55" y="917127"/>
            <a:ext cx="8172400" cy="5349913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7784" y="-23842"/>
            <a:ext cx="6444208" cy="432048"/>
          </a:xfrm>
        </p:spPr>
        <p:txBody>
          <a:bodyPr/>
          <a:lstStyle/>
          <a:p>
            <a:pPr eaLnBrk="1" hangingPunct="1"/>
            <a:r>
              <a:rPr lang="cs-CZ" sz="1800" b="1" kern="1200" dirty="0">
                <a:solidFill>
                  <a:srgbClr val="333399"/>
                </a:solidFill>
                <a:latin typeface="Tahoma" pitchFamily="34" charset="0"/>
                <a:ea typeface="+mn-ea"/>
                <a:cs typeface="+mn-cs"/>
              </a:rPr>
              <a:t>Geodetická řešení nad GeoStore</a:t>
            </a:r>
            <a:r>
              <a:rPr lang="cs-CZ" sz="1800" b="1" kern="1200" dirty="0">
                <a:solidFill>
                  <a:srgbClr val="FF0000"/>
                </a:solidFill>
                <a:latin typeface="Tahoma" pitchFamily="34" charset="0"/>
                <a:ea typeface="+mn-ea"/>
                <a:cs typeface="+mn-cs"/>
              </a:rPr>
              <a:t>V6</a:t>
            </a:r>
            <a:endParaRPr lang="cs-CZ" sz="1800" b="1" kern="1200" dirty="0">
              <a:solidFill>
                <a:srgbClr val="3333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92396" y="1416427"/>
            <a:ext cx="3096344" cy="187051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l">
              <a:buNone/>
            </a:pPr>
            <a:endParaRPr lang="cs-CZ" sz="1000" dirty="0"/>
          </a:p>
          <a:p>
            <a:pPr algn="l">
              <a:buNone/>
            </a:pPr>
            <a:r>
              <a:rPr lang="cs-CZ" sz="2400" dirty="0"/>
              <a:t>Kreslete </a:t>
            </a:r>
            <a:r>
              <a:rPr lang="cs-CZ" sz="2400" dirty="0" err="1"/>
              <a:t>DTMčR</a:t>
            </a:r>
            <a:r>
              <a:rPr lang="cs-CZ" sz="2400" dirty="0"/>
              <a:t> ve 3D prostoru!</a:t>
            </a:r>
          </a:p>
          <a:p>
            <a:pPr algn="l">
              <a:buNone/>
            </a:pPr>
            <a:endParaRPr lang="cs-CZ" sz="2400" dirty="0"/>
          </a:p>
          <a:p>
            <a:pPr algn="l">
              <a:buNone/>
            </a:pPr>
            <a:r>
              <a:rPr lang="cs-CZ" sz="2400" dirty="0"/>
              <a:t>Kombinujte geodeticky měřené body s mračny bodů!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530624" y="536981"/>
            <a:ext cx="5094820" cy="646331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sz="3600" b="1" dirty="0">
                <a:solidFill>
                  <a:srgbClr val="00B0F0"/>
                </a:solidFill>
              </a:rPr>
              <a:t>GeoStore</a:t>
            </a:r>
            <a:r>
              <a:rPr lang="cs-CZ" sz="3600" b="1" dirty="0">
                <a:solidFill>
                  <a:srgbClr val="333399"/>
                </a:solidFill>
              </a:rPr>
              <a:t> </a:t>
            </a:r>
            <a:r>
              <a:rPr lang="cs-CZ" sz="3600" b="1" dirty="0">
                <a:solidFill>
                  <a:srgbClr val="FF0000"/>
                </a:solidFill>
              </a:rPr>
              <a:t>V6 – DTMČR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85FF710-C867-6F6B-EA7D-6B7C445C39E8}"/>
              </a:ext>
            </a:extLst>
          </p:cNvPr>
          <p:cNvSpPr txBox="1"/>
          <p:nvPr/>
        </p:nvSpPr>
        <p:spPr>
          <a:xfrm>
            <a:off x="755576" y="4476655"/>
            <a:ext cx="7776864" cy="247830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buNone/>
            </a:pPr>
            <a:r>
              <a:rPr lang="cs-CZ" sz="2000" b="1" u="sng" dirty="0"/>
              <a:t>Geodetické pracoviště – nutná sestava:</a:t>
            </a:r>
          </a:p>
          <a:p>
            <a:pPr algn="l">
              <a:lnSpc>
                <a:spcPct val="100000"/>
              </a:lnSpc>
              <a:buNone/>
            </a:pPr>
            <a:r>
              <a:rPr lang="cs-CZ" sz="2000" dirty="0"/>
              <a:t>V6-DTMčR +	DWG/DGN +	IG nebo GP</a:t>
            </a:r>
          </a:p>
          <a:p>
            <a:pPr algn="l">
              <a:lnSpc>
                <a:spcPct val="100000"/>
              </a:lnSpc>
              <a:buNone/>
            </a:pPr>
            <a:r>
              <a:rPr lang="cs-CZ" sz="2000" dirty="0"/>
              <a:t>43.000,-      +	9.000,-        +     11.000,-	= </a:t>
            </a:r>
            <a:r>
              <a:rPr lang="cs-CZ" sz="2000" b="1" dirty="0"/>
              <a:t>63.000,- </a:t>
            </a:r>
          </a:p>
          <a:p>
            <a:pPr algn="l">
              <a:lnSpc>
                <a:spcPct val="100000"/>
              </a:lnSpc>
              <a:buNone/>
            </a:pPr>
            <a:r>
              <a:rPr lang="cs-CZ" sz="2000" b="1" u="sng" dirty="0"/>
              <a:t>Geodetické pracoviště – doporučená sestava:</a:t>
            </a:r>
          </a:p>
          <a:p>
            <a:pPr algn="l">
              <a:lnSpc>
                <a:spcPct val="100000"/>
              </a:lnSpc>
              <a:buNone/>
            </a:pPr>
            <a:r>
              <a:rPr lang="cs-CZ" sz="2000" dirty="0"/>
              <a:t>V6-DTMčR +	DWG/DGN +	IG nebo GP + V6-3D</a:t>
            </a:r>
          </a:p>
          <a:p>
            <a:pPr algn="l">
              <a:lnSpc>
                <a:spcPct val="100000"/>
              </a:lnSpc>
              <a:buNone/>
            </a:pPr>
            <a:r>
              <a:rPr lang="cs-CZ" sz="2000" dirty="0"/>
              <a:t>43.000,-      +	9.000,-        +     11.000,-       + 22.000,- 	=</a:t>
            </a:r>
            <a:r>
              <a:rPr lang="cs-CZ" sz="2000" b="1" dirty="0"/>
              <a:t> 85.000,-</a:t>
            </a:r>
          </a:p>
          <a:p>
            <a:pPr algn="l">
              <a:lnSpc>
                <a:spcPct val="100000"/>
              </a:lnSpc>
              <a:buNone/>
            </a:pPr>
            <a:r>
              <a:rPr lang="cs-CZ" sz="2000" b="1" u="sng" dirty="0"/>
              <a:t>Rozšíření o V6-DTMčR DTI  (pro editory DI a TI)	11.000,-</a:t>
            </a:r>
          </a:p>
          <a:p>
            <a:pPr algn="l">
              <a:buNone/>
            </a:pP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424177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7784" y="-23842"/>
            <a:ext cx="6444208" cy="432048"/>
          </a:xfrm>
        </p:spPr>
        <p:txBody>
          <a:bodyPr/>
          <a:lstStyle/>
          <a:p>
            <a:pPr eaLnBrk="1" hangingPunct="1"/>
            <a:r>
              <a:rPr lang="cs-CZ" sz="1800" b="1" kern="1200" dirty="0">
                <a:solidFill>
                  <a:srgbClr val="333399"/>
                </a:solidFill>
                <a:latin typeface="Tahoma" pitchFamily="34" charset="0"/>
                <a:ea typeface="+mn-ea"/>
                <a:cs typeface="+mn-cs"/>
              </a:rPr>
              <a:t>Geodetická řešení nad GeoStore</a:t>
            </a:r>
            <a:r>
              <a:rPr lang="cs-CZ" sz="1800" b="1" kern="1200" dirty="0">
                <a:solidFill>
                  <a:srgbClr val="FF0000"/>
                </a:solidFill>
                <a:latin typeface="Tahoma" pitchFamily="34" charset="0"/>
                <a:ea typeface="+mn-ea"/>
                <a:cs typeface="+mn-cs"/>
              </a:rPr>
              <a:t>V6</a:t>
            </a:r>
            <a:endParaRPr lang="cs-CZ" sz="1800" b="1" kern="1200" dirty="0">
              <a:solidFill>
                <a:srgbClr val="3333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752782" y="408077"/>
            <a:ext cx="5094820" cy="509050"/>
          </a:xfrm>
          <a:prstGeom prst="rect">
            <a:avLst/>
          </a:prstGeom>
          <a:noFill/>
          <a:ln w="31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sz="3600" b="1" dirty="0">
                <a:solidFill>
                  <a:srgbClr val="00B0F0"/>
                </a:solidFill>
              </a:rPr>
              <a:t>GeoStore</a:t>
            </a:r>
            <a:r>
              <a:rPr lang="cs-CZ" sz="3600" b="1" dirty="0">
                <a:solidFill>
                  <a:srgbClr val="333399"/>
                </a:solidFill>
              </a:rPr>
              <a:t> </a:t>
            </a:r>
            <a:r>
              <a:rPr lang="cs-CZ" sz="3600" b="1" dirty="0">
                <a:solidFill>
                  <a:srgbClr val="FF0000"/>
                </a:solidFill>
              </a:rPr>
              <a:t>V6 – DTMČR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5C2027F-6AF9-5EA1-8021-00777E27A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2736"/>
            <a:ext cx="8640960" cy="5746977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512422" y="2532197"/>
            <a:ext cx="8335180" cy="785280"/>
          </a:xfrm>
          <a:prstGeom prst="rect">
            <a:avLst/>
          </a:prstGeom>
          <a:solidFill>
            <a:schemeClr val="bg1"/>
          </a:solidFill>
          <a:ln w="76200">
            <a:solidFill>
              <a:srgbClr val="EE300A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endParaRPr lang="cs-CZ" sz="1600" b="1" dirty="0"/>
          </a:p>
          <a:p>
            <a:pPr>
              <a:buNone/>
            </a:pPr>
            <a:r>
              <a:rPr lang="cs-CZ" sz="1600" b="1" dirty="0"/>
              <a:t>V6-DTMčR </a:t>
            </a:r>
          </a:p>
          <a:p>
            <a:pPr>
              <a:buNone/>
            </a:pPr>
            <a:r>
              <a:rPr lang="cs-CZ" sz="1400" dirty="0"/>
              <a:t>– aplikace pro zpracování </a:t>
            </a:r>
            <a:r>
              <a:rPr lang="cs-CZ" sz="1400" dirty="0" err="1"/>
              <a:t>GADu</a:t>
            </a:r>
            <a:r>
              <a:rPr lang="cs-CZ" sz="1400" dirty="0"/>
              <a:t> podle metodiky pro geodetické zaměřování základní prostorové situace DTM kraje a pro práci s dokumentací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8048B98-BDAB-9749-C245-E11E0170F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1682199"/>
            <a:ext cx="4972851" cy="80728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58F5EED-D33F-3512-7017-276DABDE3F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6695" y="5010548"/>
            <a:ext cx="4905868" cy="79892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6C966D7-DE18-E899-9204-752B07DE3C26}"/>
              </a:ext>
            </a:extLst>
          </p:cNvPr>
          <p:cNvSpPr txBox="1"/>
          <p:nvPr/>
        </p:nvSpPr>
        <p:spPr>
          <a:xfrm>
            <a:off x="1187623" y="5877272"/>
            <a:ext cx="7767489" cy="808363"/>
          </a:xfrm>
          <a:prstGeom prst="rect">
            <a:avLst/>
          </a:prstGeom>
          <a:solidFill>
            <a:schemeClr val="bg1"/>
          </a:solidFill>
          <a:ln w="76200">
            <a:solidFill>
              <a:srgbClr val="EE300A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endParaRPr lang="cs-CZ" b="1" dirty="0"/>
          </a:p>
          <a:p>
            <a:pPr>
              <a:buNone/>
            </a:pPr>
            <a:r>
              <a:rPr lang="cs-CZ" sz="1600" b="1" dirty="0"/>
              <a:t>V6-DTMčR DTI</a:t>
            </a:r>
          </a:p>
          <a:p>
            <a:pPr>
              <a:buNone/>
            </a:pPr>
            <a:r>
              <a:rPr lang="cs-CZ" sz="1400" dirty="0"/>
              <a:t>-  aplikace umožňující splnění role editora pro vedení TI a DI pomocí webových služeb rozdílovým způsobem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6ABE097-C45C-EC68-1512-5516B6C78F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9700" y="3385281"/>
            <a:ext cx="1644599" cy="16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0717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7784" y="-23842"/>
            <a:ext cx="6444208" cy="432048"/>
          </a:xfrm>
        </p:spPr>
        <p:txBody>
          <a:bodyPr/>
          <a:lstStyle/>
          <a:p>
            <a:pPr eaLnBrk="1" hangingPunct="1"/>
            <a:r>
              <a:rPr lang="cs-CZ" sz="1800" b="1" kern="1200" dirty="0">
                <a:solidFill>
                  <a:srgbClr val="333399"/>
                </a:solidFill>
                <a:latin typeface="Tahoma" pitchFamily="34" charset="0"/>
                <a:ea typeface="+mn-ea"/>
                <a:cs typeface="+mn-cs"/>
              </a:rPr>
              <a:t>Geodetická řešení nad GeoStore</a:t>
            </a:r>
            <a:r>
              <a:rPr lang="cs-CZ" sz="1800" b="1" kern="1200" dirty="0">
                <a:solidFill>
                  <a:srgbClr val="FF0000"/>
                </a:solidFill>
                <a:latin typeface="Tahoma" pitchFamily="34" charset="0"/>
                <a:ea typeface="+mn-ea"/>
                <a:cs typeface="+mn-cs"/>
              </a:rPr>
              <a:t>V6</a:t>
            </a:r>
            <a:endParaRPr lang="cs-CZ" sz="1800" b="1" kern="1200" dirty="0">
              <a:solidFill>
                <a:srgbClr val="3333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752782" y="408077"/>
            <a:ext cx="5094820" cy="509050"/>
          </a:xfrm>
          <a:prstGeom prst="rect">
            <a:avLst/>
          </a:prstGeom>
          <a:noFill/>
          <a:ln w="31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sz="3600" b="1" dirty="0">
                <a:solidFill>
                  <a:srgbClr val="00B0F0"/>
                </a:solidFill>
              </a:rPr>
              <a:t>GeoStore</a:t>
            </a:r>
            <a:r>
              <a:rPr lang="cs-CZ" sz="3600" b="1" dirty="0">
                <a:solidFill>
                  <a:srgbClr val="333399"/>
                </a:solidFill>
              </a:rPr>
              <a:t> </a:t>
            </a:r>
            <a:r>
              <a:rPr lang="cs-CZ" sz="3600" b="1" dirty="0">
                <a:solidFill>
                  <a:srgbClr val="FF0000"/>
                </a:solidFill>
              </a:rPr>
              <a:t>V6 – DTMČR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5C2027F-6AF9-5EA1-8021-00777E27A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574697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8048B98-BDAB-9749-C245-E11E0170F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561657"/>
            <a:ext cx="3960440" cy="64292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D04786A-83CF-7737-7D4F-0AB957F4B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998662"/>
            <a:ext cx="2619161" cy="564456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0AE83B54-6329-F43B-0F0B-8DDEA8329C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978" y="5157972"/>
            <a:ext cx="4694287" cy="1298041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2415985" y="2261230"/>
            <a:ext cx="3569966" cy="279371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l">
              <a:buNone/>
            </a:pPr>
            <a:endParaRPr lang="cs-CZ" b="1" dirty="0"/>
          </a:p>
          <a:p>
            <a:pPr algn="l">
              <a:buNone/>
            </a:pPr>
            <a:r>
              <a:rPr lang="cs-CZ" b="1" dirty="0" err="1"/>
              <a:t>ProjectDraw</a:t>
            </a:r>
            <a:r>
              <a:rPr lang="cs-CZ" b="1" dirty="0"/>
              <a:t>:</a:t>
            </a:r>
          </a:p>
          <a:p>
            <a:pPr marL="285750" indent="-285750" algn="l"/>
            <a:r>
              <a:rPr lang="cs-CZ" b="1" dirty="0"/>
              <a:t>GAD (ZPS konstrukční linie, definiční body, doprovodné informace)</a:t>
            </a:r>
          </a:p>
          <a:p>
            <a:pPr marL="285750" indent="-285750" algn="l"/>
            <a:r>
              <a:rPr lang="cs-CZ" b="1" dirty="0" err="1"/>
              <a:t>DTMčR</a:t>
            </a:r>
            <a:r>
              <a:rPr lang="cs-CZ" b="1" dirty="0"/>
              <a:t> správa (TI, DI, odvozené objekty)</a:t>
            </a:r>
          </a:p>
          <a:p>
            <a:pPr algn="l">
              <a:buNone/>
            </a:pPr>
            <a:endParaRPr lang="cs-CZ" b="1" dirty="0"/>
          </a:p>
          <a:p>
            <a:pPr algn="l">
              <a:buNone/>
            </a:pPr>
            <a:r>
              <a:rPr lang="cs-CZ" b="1" dirty="0"/>
              <a:t>Uživatelské ikony pro GAD:</a:t>
            </a:r>
          </a:p>
          <a:p>
            <a:pPr marL="285750" indent="-285750" algn="l"/>
            <a:r>
              <a:rPr lang="cs-CZ" b="1" dirty="0"/>
              <a:t>Konstrukční linie</a:t>
            </a:r>
          </a:p>
          <a:p>
            <a:pPr marL="285750" indent="-285750" algn="l"/>
            <a:r>
              <a:rPr lang="cs-CZ" b="1" dirty="0"/>
              <a:t>Definiční body ploch</a:t>
            </a:r>
          </a:p>
          <a:p>
            <a:pPr marL="285750" indent="-285750" algn="l"/>
            <a:r>
              <a:rPr lang="cs-CZ" b="1" dirty="0"/>
              <a:t>Domovní přípojky</a:t>
            </a:r>
          </a:p>
          <a:p>
            <a:pPr marL="285750" indent="-285750" algn="l"/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131006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7784" y="-23842"/>
            <a:ext cx="6444208" cy="432048"/>
          </a:xfrm>
        </p:spPr>
        <p:txBody>
          <a:bodyPr/>
          <a:lstStyle/>
          <a:p>
            <a:pPr eaLnBrk="1" hangingPunct="1"/>
            <a:r>
              <a:rPr lang="cs-CZ" sz="1800" b="1" kern="1200" dirty="0">
                <a:solidFill>
                  <a:srgbClr val="333399"/>
                </a:solidFill>
                <a:latin typeface="Tahoma" pitchFamily="34" charset="0"/>
                <a:ea typeface="+mn-ea"/>
                <a:cs typeface="+mn-cs"/>
              </a:rPr>
              <a:t>Geodetická řešení nad GeoStore</a:t>
            </a:r>
            <a:r>
              <a:rPr lang="cs-CZ" sz="1800" b="1" kern="1200" dirty="0">
                <a:solidFill>
                  <a:srgbClr val="FF0000"/>
                </a:solidFill>
                <a:latin typeface="Tahoma" pitchFamily="34" charset="0"/>
                <a:ea typeface="+mn-ea"/>
                <a:cs typeface="+mn-cs"/>
              </a:rPr>
              <a:t>V6</a:t>
            </a:r>
            <a:endParaRPr lang="cs-CZ" sz="1800" b="1" kern="1200" dirty="0">
              <a:solidFill>
                <a:srgbClr val="3333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752782" y="408077"/>
            <a:ext cx="5094820" cy="509050"/>
          </a:xfrm>
          <a:prstGeom prst="rect">
            <a:avLst/>
          </a:prstGeom>
          <a:noFill/>
          <a:ln w="31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sz="3600" b="1" dirty="0">
                <a:solidFill>
                  <a:srgbClr val="00B0F0"/>
                </a:solidFill>
              </a:rPr>
              <a:t>GeoStore</a:t>
            </a:r>
            <a:r>
              <a:rPr lang="cs-CZ" sz="3600" b="1" dirty="0">
                <a:solidFill>
                  <a:srgbClr val="333399"/>
                </a:solidFill>
              </a:rPr>
              <a:t> </a:t>
            </a:r>
            <a:r>
              <a:rPr lang="cs-CZ" sz="3600" b="1" dirty="0">
                <a:solidFill>
                  <a:srgbClr val="FF0000"/>
                </a:solidFill>
              </a:rPr>
              <a:t>V6 – DTMČR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5C2027F-6AF9-5EA1-8021-00777E27A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2736"/>
            <a:ext cx="8640960" cy="574697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8048B98-BDAB-9749-C245-E11E0170F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492" y="1738526"/>
            <a:ext cx="3960440" cy="642929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3403492" y="2696511"/>
            <a:ext cx="3173334" cy="923971"/>
          </a:xfrm>
          <a:prstGeom prst="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l">
              <a:buNone/>
            </a:pPr>
            <a:endParaRPr lang="cs-CZ" b="1" dirty="0"/>
          </a:p>
          <a:p>
            <a:pPr algn="l">
              <a:buNone/>
            </a:pPr>
            <a:r>
              <a:rPr lang="cs-CZ" b="1" dirty="0"/>
              <a:t>Menu nastavení:</a:t>
            </a:r>
          </a:p>
          <a:p>
            <a:pPr marL="285750" indent="-285750" algn="l"/>
            <a:r>
              <a:rPr lang="cs-CZ" b="1" dirty="0"/>
              <a:t>Nastavení zakázky</a:t>
            </a:r>
          </a:p>
          <a:p>
            <a:pPr marL="285750" indent="-285750" algn="l"/>
            <a:r>
              <a:rPr lang="cs-CZ" b="1" dirty="0"/>
              <a:t>Přehled požadavků GAD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B9B8AE0-9638-7B10-9175-96976E9EA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824" y="5208923"/>
            <a:ext cx="2083250" cy="143843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7FC470B-304C-349D-3A2E-1DF4DA8242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240" y="1700808"/>
            <a:ext cx="2384827" cy="49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2824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7784" y="-23842"/>
            <a:ext cx="6444208" cy="432048"/>
          </a:xfrm>
        </p:spPr>
        <p:txBody>
          <a:bodyPr/>
          <a:lstStyle/>
          <a:p>
            <a:pPr eaLnBrk="1" hangingPunct="1"/>
            <a:r>
              <a:rPr lang="cs-CZ" sz="1800" b="1" kern="1200" dirty="0">
                <a:solidFill>
                  <a:srgbClr val="333399"/>
                </a:solidFill>
                <a:latin typeface="Tahoma" pitchFamily="34" charset="0"/>
                <a:ea typeface="+mn-ea"/>
                <a:cs typeface="+mn-cs"/>
              </a:rPr>
              <a:t>Geodetická řešení nad GeoStore</a:t>
            </a:r>
            <a:r>
              <a:rPr lang="cs-CZ" sz="1800" b="1" kern="1200" dirty="0">
                <a:solidFill>
                  <a:srgbClr val="FF0000"/>
                </a:solidFill>
                <a:latin typeface="Tahoma" pitchFamily="34" charset="0"/>
                <a:ea typeface="+mn-ea"/>
                <a:cs typeface="+mn-cs"/>
              </a:rPr>
              <a:t>V6</a:t>
            </a:r>
            <a:endParaRPr lang="cs-CZ" sz="1800" b="1" kern="1200" dirty="0">
              <a:solidFill>
                <a:srgbClr val="3333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752782" y="408077"/>
            <a:ext cx="5094820" cy="509050"/>
          </a:xfrm>
          <a:prstGeom prst="rect">
            <a:avLst/>
          </a:prstGeom>
          <a:noFill/>
          <a:ln w="31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sz="3600" b="1" dirty="0">
                <a:solidFill>
                  <a:srgbClr val="00B0F0"/>
                </a:solidFill>
              </a:rPr>
              <a:t>GeoStore</a:t>
            </a:r>
            <a:r>
              <a:rPr lang="cs-CZ" sz="3600" b="1" dirty="0">
                <a:solidFill>
                  <a:srgbClr val="333399"/>
                </a:solidFill>
              </a:rPr>
              <a:t> </a:t>
            </a:r>
            <a:r>
              <a:rPr lang="cs-CZ" sz="3600" b="1" dirty="0">
                <a:solidFill>
                  <a:srgbClr val="FF0000"/>
                </a:solidFill>
              </a:rPr>
              <a:t>V6 – DTMČR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5C2027F-6AF9-5EA1-8021-00777E27A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09" y="1077876"/>
            <a:ext cx="8640960" cy="574697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8048B98-BDAB-9749-C245-E11E0170F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088" y="6052319"/>
            <a:ext cx="3960440" cy="642929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3184833" y="2907868"/>
            <a:ext cx="3312368" cy="1962717"/>
          </a:xfrm>
          <a:prstGeom prst="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l">
              <a:buNone/>
            </a:pPr>
            <a:endParaRPr lang="cs-CZ" b="1" dirty="0"/>
          </a:p>
          <a:p>
            <a:pPr algn="l">
              <a:buNone/>
            </a:pPr>
            <a:r>
              <a:rPr lang="cs-CZ" b="1" dirty="0"/>
              <a:t>Menu Data:</a:t>
            </a:r>
          </a:p>
          <a:p>
            <a:pPr marL="285750" indent="-285750" algn="l"/>
            <a:r>
              <a:rPr lang="cs-CZ" b="1" dirty="0"/>
              <a:t>Zaslání žádosti o podklad pro GAD pomocí webové služby</a:t>
            </a:r>
          </a:p>
          <a:p>
            <a:pPr marL="285750" indent="-285750" algn="l"/>
            <a:r>
              <a:rPr lang="cs-CZ" b="1" dirty="0"/>
              <a:t>Načtení JVF do grafiky</a:t>
            </a:r>
          </a:p>
          <a:p>
            <a:pPr marL="285750" indent="-285750" algn="l"/>
            <a:r>
              <a:rPr lang="cs-CZ" b="1" dirty="0"/>
              <a:t>Obnova smazaného prvku</a:t>
            </a:r>
          </a:p>
          <a:p>
            <a:pPr marL="285750" indent="-285750" algn="l"/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37A83E3-0C7B-4C4E-7469-852D2229E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4946" y="1974781"/>
            <a:ext cx="2315023" cy="160270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3B244BD-44E2-1F1F-E374-9C827EADA4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5702" y="3643394"/>
            <a:ext cx="2324267" cy="122576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4DF689D-F882-3C0A-0006-F4990E1F94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202" y="4365104"/>
            <a:ext cx="2656886" cy="127620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1B7DF56-208F-077C-E48F-6FD7EAB76C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202" y="5699495"/>
            <a:ext cx="21336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6776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57DD7D6-3DE9-C6B2-76D1-0539F339C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93" y="965268"/>
            <a:ext cx="8854213" cy="5776099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7784" y="-23842"/>
            <a:ext cx="6444208" cy="432048"/>
          </a:xfrm>
        </p:spPr>
        <p:txBody>
          <a:bodyPr/>
          <a:lstStyle/>
          <a:p>
            <a:pPr eaLnBrk="1" hangingPunct="1"/>
            <a:r>
              <a:rPr lang="cs-CZ" sz="1800" b="1" kern="1200" dirty="0">
                <a:solidFill>
                  <a:srgbClr val="333399"/>
                </a:solidFill>
                <a:latin typeface="Tahoma" pitchFamily="34" charset="0"/>
                <a:ea typeface="+mn-ea"/>
                <a:cs typeface="+mn-cs"/>
              </a:rPr>
              <a:t>Geodetická řešení nad GeoStore</a:t>
            </a:r>
            <a:r>
              <a:rPr lang="cs-CZ" sz="1800" b="1" kern="1200" dirty="0">
                <a:solidFill>
                  <a:srgbClr val="FF0000"/>
                </a:solidFill>
                <a:latin typeface="Tahoma" pitchFamily="34" charset="0"/>
                <a:ea typeface="+mn-ea"/>
                <a:cs typeface="+mn-cs"/>
              </a:rPr>
              <a:t>V6</a:t>
            </a:r>
            <a:endParaRPr lang="cs-CZ" sz="1800" b="1" kern="1200" dirty="0">
              <a:solidFill>
                <a:srgbClr val="3333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752782" y="408077"/>
            <a:ext cx="5094820" cy="509050"/>
          </a:xfrm>
          <a:prstGeom prst="rect">
            <a:avLst/>
          </a:prstGeom>
          <a:noFill/>
          <a:ln w="31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sz="3600" b="1" dirty="0">
                <a:solidFill>
                  <a:srgbClr val="00B0F0"/>
                </a:solidFill>
              </a:rPr>
              <a:t>GeoStore</a:t>
            </a:r>
            <a:r>
              <a:rPr lang="cs-CZ" sz="3600" b="1" dirty="0">
                <a:solidFill>
                  <a:srgbClr val="333399"/>
                </a:solidFill>
              </a:rPr>
              <a:t> </a:t>
            </a:r>
            <a:r>
              <a:rPr lang="cs-CZ" sz="3600" b="1" dirty="0">
                <a:solidFill>
                  <a:srgbClr val="FF0000"/>
                </a:solidFill>
              </a:rPr>
              <a:t>V6 – DTMČR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528956" y="5918231"/>
            <a:ext cx="4197937" cy="623889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endParaRPr lang="cs-CZ" sz="10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b="1" dirty="0"/>
              <a:t>Zobrazení </a:t>
            </a:r>
            <a:r>
              <a:rPr lang="cs-CZ" b="1" dirty="0" err="1"/>
              <a:t>GADu</a:t>
            </a:r>
            <a:r>
              <a:rPr lang="cs-CZ" b="1" dirty="0"/>
              <a:t> po porovnání s původními daty podle stavové logiky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EAEBF97-0352-D054-4F5B-F73CEC552C76}"/>
              </a:ext>
            </a:extLst>
          </p:cNvPr>
          <p:cNvSpPr txBox="1"/>
          <p:nvPr/>
        </p:nvSpPr>
        <p:spPr>
          <a:xfrm>
            <a:off x="395536" y="1558155"/>
            <a:ext cx="4752528" cy="762516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endParaRPr lang="cs-CZ" sz="1000" b="1" dirty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cs-CZ" sz="2400" b="1" dirty="0"/>
              <a:t>Menu zpracování:</a:t>
            </a:r>
          </a:p>
          <a:p>
            <a:pPr marL="342900" indent="-342900" algn="l"/>
            <a:r>
              <a:rPr lang="cs-CZ" sz="2400" b="1" dirty="0"/>
              <a:t>Porovnání s původními daty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3A4B0C4-F810-DF31-D95E-EA3FFE201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797152"/>
            <a:ext cx="43148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218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F9C8CB13-92B4-7F0E-244A-CD4FD18E4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8004"/>
            <a:ext cx="9144000" cy="5968396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7784" y="-23842"/>
            <a:ext cx="6444208" cy="432048"/>
          </a:xfrm>
        </p:spPr>
        <p:txBody>
          <a:bodyPr/>
          <a:lstStyle/>
          <a:p>
            <a:pPr eaLnBrk="1" hangingPunct="1"/>
            <a:r>
              <a:rPr lang="cs-CZ" sz="1800" b="1" kern="1200" dirty="0">
                <a:solidFill>
                  <a:srgbClr val="333399"/>
                </a:solidFill>
                <a:latin typeface="Tahoma" pitchFamily="34" charset="0"/>
                <a:ea typeface="+mn-ea"/>
                <a:cs typeface="+mn-cs"/>
              </a:rPr>
              <a:t>Geodetická řešení nad GeoStore</a:t>
            </a:r>
            <a:r>
              <a:rPr lang="cs-CZ" sz="1800" b="1" kern="1200" dirty="0">
                <a:solidFill>
                  <a:srgbClr val="FF0000"/>
                </a:solidFill>
                <a:latin typeface="Tahoma" pitchFamily="34" charset="0"/>
                <a:ea typeface="+mn-ea"/>
                <a:cs typeface="+mn-cs"/>
              </a:rPr>
              <a:t>V6</a:t>
            </a:r>
            <a:endParaRPr lang="cs-CZ" sz="1800" b="1" kern="1200" dirty="0">
              <a:solidFill>
                <a:srgbClr val="3333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752782" y="408077"/>
            <a:ext cx="5094820" cy="509050"/>
          </a:xfrm>
          <a:prstGeom prst="rect">
            <a:avLst/>
          </a:prstGeom>
          <a:noFill/>
          <a:ln w="31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sz="3600" b="1" dirty="0">
                <a:solidFill>
                  <a:srgbClr val="00B0F0"/>
                </a:solidFill>
              </a:rPr>
              <a:t>GeoStore</a:t>
            </a:r>
            <a:r>
              <a:rPr lang="cs-CZ" sz="3600" b="1" dirty="0">
                <a:solidFill>
                  <a:srgbClr val="333399"/>
                </a:solidFill>
              </a:rPr>
              <a:t> </a:t>
            </a:r>
            <a:r>
              <a:rPr lang="cs-CZ" sz="3600" b="1" dirty="0">
                <a:solidFill>
                  <a:srgbClr val="FF0000"/>
                </a:solidFill>
              </a:rPr>
              <a:t>V6 – DTMČR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51048" y="1486427"/>
            <a:ext cx="7029264" cy="103951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endParaRPr lang="cs-CZ" sz="1000" b="1" dirty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cs-CZ" sz="2400" b="1" dirty="0"/>
              <a:t>Menu zpracování:</a:t>
            </a:r>
          </a:p>
          <a:p>
            <a:pPr marL="342900" indent="-342900" algn="l"/>
            <a:r>
              <a:rPr lang="cs-CZ" sz="2400" b="1" dirty="0"/>
              <a:t>převod do struktury </a:t>
            </a:r>
            <a:r>
              <a:rPr lang="cs-CZ" sz="2400" b="1" dirty="0" err="1"/>
              <a:t>DTMčR</a:t>
            </a:r>
            <a:endParaRPr lang="cs-CZ" sz="2400" b="1" dirty="0"/>
          </a:p>
          <a:p>
            <a:pPr marL="342900" indent="-342900" algn="l"/>
            <a:r>
              <a:rPr lang="cs-CZ" sz="2400" b="1" dirty="0"/>
              <a:t>Informace o prvku (zakázkách -ID změny)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514754-1590-3C48-8D3F-F21FEB41B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166" y="4797152"/>
            <a:ext cx="4314825" cy="19050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3729092-F089-9352-F98E-6FAB5B6FC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8434" y="2553528"/>
            <a:ext cx="35814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932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F9C8CB13-92B4-7F0E-244A-CD4FD18E4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8004"/>
            <a:ext cx="9144000" cy="5968396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7784" y="-23842"/>
            <a:ext cx="6444208" cy="432048"/>
          </a:xfrm>
        </p:spPr>
        <p:txBody>
          <a:bodyPr/>
          <a:lstStyle/>
          <a:p>
            <a:pPr eaLnBrk="1" hangingPunct="1"/>
            <a:r>
              <a:rPr lang="cs-CZ" sz="1800" b="1" kern="1200" dirty="0">
                <a:solidFill>
                  <a:srgbClr val="333399"/>
                </a:solidFill>
                <a:latin typeface="Tahoma" pitchFamily="34" charset="0"/>
                <a:ea typeface="+mn-ea"/>
                <a:cs typeface="+mn-cs"/>
              </a:rPr>
              <a:t>Geodetická řešení nad GeoStore</a:t>
            </a:r>
            <a:r>
              <a:rPr lang="cs-CZ" sz="1800" b="1" kern="1200" dirty="0">
                <a:solidFill>
                  <a:srgbClr val="FF0000"/>
                </a:solidFill>
                <a:latin typeface="Tahoma" pitchFamily="34" charset="0"/>
                <a:ea typeface="+mn-ea"/>
                <a:cs typeface="+mn-cs"/>
              </a:rPr>
              <a:t>V6</a:t>
            </a:r>
            <a:endParaRPr lang="cs-CZ" sz="1800" b="1" kern="1200" dirty="0">
              <a:solidFill>
                <a:srgbClr val="3333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752782" y="408077"/>
            <a:ext cx="5094820" cy="509050"/>
          </a:xfrm>
          <a:prstGeom prst="rect">
            <a:avLst/>
          </a:prstGeom>
          <a:noFill/>
          <a:ln w="31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sz="3600" b="1" dirty="0">
                <a:solidFill>
                  <a:srgbClr val="00B0F0"/>
                </a:solidFill>
              </a:rPr>
              <a:t>GeoStore</a:t>
            </a:r>
            <a:r>
              <a:rPr lang="cs-CZ" sz="3600" b="1" dirty="0">
                <a:solidFill>
                  <a:srgbClr val="333399"/>
                </a:solidFill>
              </a:rPr>
              <a:t> </a:t>
            </a:r>
            <a:r>
              <a:rPr lang="cs-CZ" sz="3600" b="1" dirty="0">
                <a:solidFill>
                  <a:srgbClr val="FF0000"/>
                </a:solidFill>
              </a:rPr>
              <a:t>V6 – DTMČR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238150" y="1215340"/>
            <a:ext cx="7029264" cy="187051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endParaRPr lang="cs-CZ" sz="1000" b="1" dirty="0">
              <a:solidFill>
                <a:srgbClr val="FFFF00"/>
              </a:solidFill>
            </a:endParaRPr>
          </a:p>
          <a:p>
            <a:pPr algn="l">
              <a:buNone/>
            </a:pPr>
            <a:r>
              <a:rPr lang="cs-CZ" sz="2400" b="1" dirty="0"/>
              <a:t>Menu zpracování:</a:t>
            </a:r>
          </a:p>
          <a:p>
            <a:pPr marL="342900" indent="-342900" algn="l"/>
            <a:r>
              <a:rPr lang="cs-CZ" sz="2400" b="1" dirty="0"/>
              <a:t>hromadné nastavení povinných atributů</a:t>
            </a:r>
          </a:p>
          <a:p>
            <a:pPr algn="l">
              <a:buNone/>
            </a:pPr>
            <a:r>
              <a:rPr lang="cs-CZ" sz="2400" b="1" dirty="0"/>
              <a:t>	(doplní zcela automaticky pouze 	chybějící povinné atributy)</a:t>
            </a:r>
          </a:p>
          <a:p>
            <a:pPr marL="342900" indent="-342900" algn="l"/>
            <a:r>
              <a:rPr lang="cs-CZ" sz="2400" b="1" dirty="0" err="1"/>
              <a:t>objektování</a:t>
            </a:r>
            <a:r>
              <a:rPr lang="cs-CZ" sz="2400" b="1" dirty="0"/>
              <a:t> liniových prvků</a:t>
            </a:r>
          </a:p>
          <a:p>
            <a:pPr algn="l">
              <a:buNone/>
            </a:pPr>
            <a:r>
              <a:rPr lang="cs-CZ" sz="2400" b="1" dirty="0"/>
              <a:t> 	(spojuje a rozděluje v trojmezích)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514754-1590-3C48-8D3F-F21FEB41B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797152"/>
            <a:ext cx="4314825" cy="1905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D35EA7A0-81CF-1CF4-F4D2-80B12C66B9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8406" y="3230741"/>
            <a:ext cx="3826743" cy="203148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68AB995-087B-38B6-4FF1-B811F1728D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8406" y="5271845"/>
            <a:ext cx="3691531" cy="150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0017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27784" y="-23842"/>
            <a:ext cx="6444208" cy="432048"/>
          </a:xfrm>
        </p:spPr>
        <p:txBody>
          <a:bodyPr/>
          <a:lstStyle/>
          <a:p>
            <a:pPr eaLnBrk="1" hangingPunct="1"/>
            <a:r>
              <a:rPr lang="cs-CZ" sz="1800" b="1" kern="1200" dirty="0">
                <a:solidFill>
                  <a:srgbClr val="333399"/>
                </a:solidFill>
                <a:latin typeface="Tahoma" pitchFamily="34" charset="0"/>
                <a:ea typeface="+mn-ea"/>
                <a:cs typeface="+mn-cs"/>
              </a:rPr>
              <a:t>Geodetická řešení nad GeoStore</a:t>
            </a:r>
            <a:r>
              <a:rPr lang="cs-CZ" sz="1800" b="1" kern="1200" dirty="0">
                <a:solidFill>
                  <a:srgbClr val="FF0000"/>
                </a:solidFill>
                <a:latin typeface="Tahoma" pitchFamily="34" charset="0"/>
                <a:ea typeface="+mn-ea"/>
                <a:cs typeface="+mn-cs"/>
              </a:rPr>
              <a:t>V6</a:t>
            </a:r>
            <a:endParaRPr lang="cs-CZ" sz="1800" b="1" kern="1200" dirty="0">
              <a:solidFill>
                <a:srgbClr val="333399"/>
              </a:solidFill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752782" y="408077"/>
            <a:ext cx="5094820" cy="509050"/>
          </a:xfrm>
          <a:prstGeom prst="rect">
            <a:avLst/>
          </a:prstGeom>
          <a:noFill/>
          <a:ln w="3175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sz="3600" b="1" dirty="0">
                <a:solidFill>
                  <a:srgbClr val="00B0F0"/>
                </a:solidFill>
              </a:rPr>
              <a:t>GeoStore</a:t>
            </a:r>
            <a:r>
              <a:rPr lang="cs-CZ" sz="3600" b="1" dirty="0">
                <a:solidFill>
                  <a:srgbClr val="333399"/>
                </a:solidFill>
              </a:rPr>
              <a:t> </a:t>
            </a:r>
            <a:r>
              <a:rPr lang="cs-CZ" sz="3600" b="1" dirty="0">
                <a:solidFill>
                  <a:srgbClr val="FF0000"/>
                </a:solidFill>
              </a:rPr>
              <a:t>V6 – DTMČR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870AD19-3E61-9AB3-792C-5F1A6907A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19" y="1196752"/>
            <a:ext cx="8758028" cy="554461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4CA9125-07EC-BCFA-57FF-6DE9512EF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772816"/>
            <a:ext cx="2769035" cy="22322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FEFFB40-F70B-04D8-0B69-45D8572514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9809" y="1785251"/>
            <a:ext cx="2745408" cy="223224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4F9EF32-35DF-4F1E-3A56-C44D4AA45E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985" y="4005064"/>
            <a:ext cx="2761276" cy="2232247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1418946" y="6206829"/>
            <a:ext cx="6984775" cy="48551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endParaRPr lang="cs-CZ" sz="10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cs-CZ" sz="2400" b="1" dirty="0"/>
              <a:t>Menu Kontroly (provozní kontroly </a:t>
            </a:r>
            <a:r>
              <a:rPr lang="cs-CZ" sz="2400" b="1" dirty="0" err="1"/>
              <a:t>GADu</a:t>
            </a:r>
            <a:r>
              <a:rPr lang="cs-CZ" sz="2400" b="1" dirty="0"/>
              <a:t>) 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9803AD-D451-5421-B823-9E24FA3A4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1054" y="3501008"/>
            <a:ext cx="2745408" cy="14079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F598201-4B2E-782D-51AD-61BBA9E41D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4894" y="5121187"/>
            <a:ext cx="2394705" cy="95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5680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75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75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14693</TotalTime>
  <Words>487</Words>
  <Application>Microsoft Office PowerPoint</Application>
  <PresentationFormat>Předvádění na obrazovce (4:3)</PresentationFormat>
  <Paragraphs>120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Tahoma</vt:lpstr>
      <vt:lpstr>Výchozí návrh</vt:lpstr>
      <vt:lpstr>Řešení pro DTM ČR nad                               . _______________________________  Pavel Cimpl</vt:lpstr>
      <vt:lpstr>Geodetická řešení nad GeoStoreV6</vt:lpstr>
      <vt:lpstr>Geodetická řešení nad GeoStoreV6</vt:lpstr>
      <vt:lpstr>Geodetická řešení nad GeoStoreV6</vt:lpstr>
      <vt:lpstr>Geodetická řešení nad GeoStoreV6</vt:lpstr>
      <vt:lpstr>Geodetická řešení nad GeoStoreV6</vt:lpstr>
      <vt:lpstr>Geodetická řešení nad GeoStoreV6</vt:lpstr>
      <vt:lpstr>Geodetická řešení nad GeoStoreV6</vt:lpstr>
      <vt:lpstr>Geodetická řešení nad GeoStoreV6</vt:lpstr>
      <vt:lpstr>Geodetická řešení nad GeoStoreV6</vt:lpstr>
      <vt:lpstr>Geodetická řešení nad GeoStoreV6</vt:lpstr>
      <vt:lpstr>Geodetická řešení nad GeoStoreV6</vt:lpstr>
      <vt:lpstr>Geodetická řešení nad GeoStoreV6</vt:lpstr>
      <vt:lpstr>Geodetická řešení nad GeoStoreV6</vt:lpstr>
      <vt:lpstr>Geodetická řešení nad GeoStoreV6</vt:lpstr>
    </vt:vector>
  </TitlesOfParts>
  <Company>Q2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Správa JDTM ZK Uh. Hradiště, 25. - 26. 11. 2004</dc:title>
  <dc:creator>simcat</dc:creator>
  <cp:lastModifiedBy>Pavel Cimpl</cp:lastModifiedBy>
  <cp:revision>619</cp:revision>
  <cp:lastPrinted>2020-01-13T17:35:32Z</cp:lastPrinted>
  <dcterms:created xsi:type="dcterms:W3CDTF">2005-10-31T14:48:18Z</dcterms:created>
  <dcterms:modified xsi:type="dcterms:W3CDTF">2025-03-25T15:16:59Z</dcterms:modified>
</cp:coreProperties>
</file>