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0"/>
  </p:notesMasterIdLst>
  <p:handoutMasterIdLst>
    <p:handoutMasterId r:id="rId21"/>
  </p:handoutMasterIdLst>
  <p:sldIdLst>
    <p:sldId id="550" r:id="rId3"/>
    <p:sldId id="601" r:id="rId4"/>
    <p:sldId id="620" r:id="rId5"/>
    <p:sldId id="615" r:id="rId6"/>
    <p:sldId id="616" r:id="rId7"/>
    <p:sldId id="617" r:id="rId8"/>
    <p:sldId id="618" r:id="rId9"/>
    <p:sldId id="619" r:id="rId10"/>
    <p:sldId id="611" r:id="rId11"/>
    <p:sldId id="612" r:id="rId12"/>
    <p:sldId id="613" r:id="rId13"/>
    <p:sldId id="614" r:id="rId14"/>
    <p:sldId id="604" r:id="rId15"/>
    <p:sldId id="609" r:id="rId16"/>
    <p:sldId id="610" r:id="rId17"/>
    <p:sldId id="608" r:id="rId18"/>
    <p:sldId id="581" r:id="rId19"/>
  </p:sldIdLst>
  <p:sldSz cx="9144000" cy="5143500" type="screen16x9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and Overview" id="{C33CCE05-D622-463F-816F-E7EC0D1BE663}">
          <p14:sldIdLst>
            <p14:sldId id="550"/>
            <p14:sldId id="601"/>
            <p14:sldId id="620"/>
            <p14:sldId id="615"/>
            <p14:sldId id="616"/>
            <p14:sldId id="617"/>
            <p14:sldId id="618"/>
            <p14:sldId id="619"/>
            <p14:sldId id="611"/>
            <p14:sldId id="612"/>
            <p14:sldId id="613"/>
            <p14:sldId id="614"/>
            <p14:sldId id="604"/>
            <p14:sldId id="609"/>
            <p14:sldId id="610"/>
            <p14:sldId id="608"/>
            <p14:sldId id="5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1"/>
    <a:srgbClr val="0079C2"/>
    <a:srgbClr val="FFD365"/>
    <a:srgbClr val="898989"/>
    <a:srgbClr val="FFDB81"/>
    <a:srgbClr val="FFC62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78315" autoAdjust="0"/>
  </p:normalViewPr>
  <p:slideViewPr>
    <p:cSldViewPr snapToGrid="0" showGuides="1">
      <p:cViewPr varScale="1">
        <p:scale>
          <a:sx n="95" d="100"/>
          <a:sy n="95" d="100"/>
        </p:scale>
        <p:origin x="1086" y="72"/>
      </p:cViewPr>
      <p:guideLst>
        <p:guide orient="horz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4546"/>
    </p:cViewPr>
  </p:sorterViewPr>
  <p:notesViewPr>
    <p:cSldViewPr snapToGrid="0" showGuides="1">
      <p:cViewPr varScale="1">
        <p:scale>
          <a:sx n="68" d="100"/>
          <a:sy n="68" d="100"/>
        </p:scale>
        <p:origin x="-2132" y="-4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8D524-483A-4D44-8ABD-9ADD994E083A}" type="datetimeFigureOut">
              <a:rPr lang="nl-NL" smtClean="0"/>
              <a:t>25-3-2025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4BDEC-E254-4FA9-87B9-FEE4E1E94B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23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5:35:33.7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24575,'2'0'0,"0"0"0,2 0 0,1 0 0,2 2 0,0-1 0,0 0 0,2 1 0,-2 0 0,0 1 0,0-3 0,-1 2 0,0-1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5:35:33.7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5:35:33.7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24575,'2'0'0,"0"0"0,2 0 0,2 0 0,4 0 0,0 0 0,2 0 0,-2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5:35:33.8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6 24575,'0'-2'0,"-1"1"0,-2 0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5:35:33.8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24575,'0'2'0,"0"0"0,0 3 0,0 0 0,0 1 0,0 1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5:35:33.8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D8F8B-FBFE-45AC-BED6-A5D89A032F99}" type="datetimeFigureOut">
              <a:rPr lang="nl-NL" smtClean="0"/>
              <a:t>25-3-2025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C6A7-4BBD-4911-A4E3-B0B7371512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54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Hlavní oblasti kde Topcon působí jsou.</a:t>
            </a:r>
          </a:p>
          <a:p>
            <a:r>
              <a:rPr lang="cs-CZ" dirty="0"/>
              <a:t>Přístroje pro oční lékaře.</a:t>
            </a:r>
          </a:p>
          <a:p>
            <a:r>
              <a:rPr lang="cs-CZ" dirty="0"/>
              <a:t>Automatizace zemědělských operací.</a:t>
            </a:r>
          </a:p>
          <a:p>
            <a:r>
              <a:rPr lang="cs-CZ" dirty="0"/>
              <a:t>Automatizace procesu výstavby. Do této oblasti spadá geodezie a stavebnictví.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C6A7-4BBD-4911-A4E3-B0B73715128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99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Import </a:t>
            </a:r>
            <a:r>
              <a:rPr lang="cs-CZ" dirty="0" err="1"/>
              <a:t>txt</a:t>
            </a:r>
            <a:r>
              <a:rPr lang="cs-CZ" dirty="0"/>
              <a:t>, </a:t>
            </a:r>
            <a:r>
              <a:rPr lang="cs-CZ" dirty="0" err="1"/>
              <a:t>csv</a:t>
            </a:r>
            <a:r>
              <a:rPr lang="cs-CZ" dirty="0"/>
              <a:t>. </a:t>
            </a:r>
          </a:p>
          <a:p>
            <a:r>
              <a:rPr lang="cs-CZ" dirty="0"/>
              <a:t>Vektorové kresby ve formátech </a:t>
            </a:r>
            <a:r>
              <a:rPr lang="cs-CZ" dirty="0" err="1"/>
              <a:t>dwg</a:t>
            </a:r>
            <a:r>
              <a:rPr lang="cs-CZ" dirty="0"/>
              <a:t>, </a:t>
            </a:r>
            <a:r>
              <a:rPr lang="cs-CZ" dirty="0" err="1"/>
              <a:t>dxf</a:t>
            </a:r>
            <a:r>
              <a:rPr lang="cs-CZ" dirty="0"/>
              <a:t> nebo </a:t>
            </a:r>
            <a:r>
              <a:rPr lang="cs-CZ" dirty="0" err="1"/>
              <a:t>pdf</a:t>
            </a:r>
            <a:r>
              <a:rPr lang="cs-CZ" dirty="0"/>
              <a:t>.</a:t>
            </a:r>
          </a:p>
          <a:p>
            <a:r>
              <a:rPr lang="cs-CZ" dirty="0"/>
              <a:t>Základní úlohy určení stanoviska jako Postav se kdekoliv (volné stanovisko) nebo Postav se na bod (stanovisko orientace).</a:t>
            </a:r>
          </a:p>
          <a:p>
            <a:r>
              <a:rPr lang="cs-CZ" dirty="0"/>
              <a:t>Pokud nemáte žádné body vytyčovací sítě, můžete se </a:t>
            </a:r>
            <a:r>
              <a:rPr lang="cs-CZ" dirty="0" err="1"/>
              <a:t>vyprotínat</a:t>
            </a:r>
            <a:r>
              <a:rPr lang="cs-CZ" dirty="0"/>
              <a:t> z hotových prvků na stavbě.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C6A7-4BBD-4911-A4E3-B0B73715128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7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306 000 Kč bez DPH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C6A7-4BBD-4911-A4E3-B0B73715128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37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ld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me\Downloads\topcon_299222_topcon_logo_wide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14" y="2011236"/>
            <a:ext cx="4185175" cy="11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>
          <a:xfrm>
            <a:off x="580491" y="808970"/>
            <a:ext cx="7977883" cy="40301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88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2604" y="2106245"/>
            <a:ext cx="3924300" cy="48064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800" b="1">
                <a:solidFill>
                  <a:srgbClr val="0079C1"/>
                </a:solidFill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604" y="2609840"/>
            <a:ext cx="5315920" cy="3484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of Contact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0798" y="2942368"/>
            <a:ext cx="4233863" cy="31477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 of contact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0797" y="3335185"/>
            <a:ext cx="4408814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400"/>
              </a:spcBef>
              <a:buNone/>
              <a:defRPr sz="1200" b="1">
                <a:solidFill>
                  <a:srgbClr val="0079C1"/>
                </a:solidFill>
              </a:defRPr>
            </a:lvl1pPr>
          </a:lstStyle>
          <a:p>
            <a:pPr lvl="0"/>
            <a:r>
              <a:rPr lang="en-US" dirty="0" err="1"/>
              <a:t>email.address@email.com</a:t>
            </a:r>
            <a:endParaRPr lang="en-US" dirty="0"/>
          </a:p>
          <a:p>
            <a:pPr lvl="0"/>
            <a:r>
              <a:rPr lang="en-US" dirty="0"/>
              <a:t>555-666-7777</a:t>
            </a:r>
          </a:p>
        </p:txBody>
      </p:sp>
    </p:spTree>
    <p:extLst>
      <p:ext uri="{BB962C8B-B14F-4D97-AF65-F5344CB8AC3E}">
        <p14:creationId xmlns:p14="http://schemas.microsoft.com/office/powerpoint/2010/main" val="15571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78" y="598266"/>
            <a:ext cx="7886700" cy="5571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58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3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o Positioning Hold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me\Downloads\topcon_299222_topcon_logo_wide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5" y="60273"/>
            <a:ext cx="1627094" cy="4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468" y="1069"/>
            <a:ext cx="9151619" cy="51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001"/>
            <a:ext cx="1164105" cy="1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struction Hold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785" y="-2144"/>
            <a:ext cx="9151621" cy="51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001"/>
            <a:ext cx="1164105" cy="1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riculture Hold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079" y="-3427"/>
            <a:ext cx="9157182" cy="515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001"/>
            <a:ext cx="1164105" cy="1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8082" y="2931992"/>
            <a:ext cx="7560000" cy="9450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8082" y="1726063"/>
            <a:ext cx="7560000" cy="1174500"/>
          </a:xfrm>
        </p:spPr>
        <p:txBody>
          <a:bodyPr anchor="b" anchorCtr="1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2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322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145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368900"/>
            <a:ext cx="4035600" cy="339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7600" y="1368900"/>
            <a:ext cx="4057200" cy="339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03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7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22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4078"/>
            <a:ext cx="8229600" cy="74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5" y="-8626"/>
            <a:ext cx="9143997" cy="6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9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49" r:id="rId5"/>
    <p:sldLayoutId id="2147483650" r:id="rId6"/>
    <p:sldLayoutId id="2147483652" r:id="rId7"/>
    <p:sldLayoutId id="2147483654" r:id="rId8"/>
    <p:sldLayoutId id="2147483655" r:id="rId9"/>
    <p:sldLayoutId id="2147483661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79C1"/>
          </a:solidFill>
          <a:latin typeface="Arial Narrow" panose="020B060602020203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200" kern="1200">
          <a:solidFill>
            <a:schemeClr val="tx1"/>
          </a:solidFill>
          <a:latin typeface="Arial Narrow" panose="020B060602020203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97503"/>
            <a:ext cx="7886700" cy="557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49633"/>
            <a:ext cx="7886700" cy="3282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 descr="\\psf\Home\Desktop\Background Powerpoint template 4-3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1"/>
          <a:stretch/>
        </p:blipFill>
        <p:spPr bwMode="auto">
          <a:xfrm>
            <a:off x="0" y="-881"/>
            <a:ext cx="9144000" cy="60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3.png"/><Relationship Id="rId7" Type="http://schemas.openxmlformats.org/officeDocument/2006/relationships/image" Target="../media/image4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5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3.png"/><Relationship Id="rId7" Type="http://schemas.openxmlformats.org/officeDocument/2006/relationships/image" Target="../media/image5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3.png"/><Relationship Id="rId7" Type="http://schemas.openxmlformats.org/officeDocument/2006/relationships/image" Target="../media/image6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jpeg"/><Relationship Id="rId11" Type="http://schemas.openxmlformats.org/officeDocument/2006/relationships/image" Target="../media/image64.jpeg"/><Relationship Id="rId5" Type="http://schemas.openxmlformats.org/officeDocument/2006/relationships/image" Target="../media/image59.jpeg"/><Relationship Id="rId10" Type="http://schemas.openxmlformats.org/officeDocument/2006/relationships/image" Target="../media/image63.jpeg"/><Relationship Id="rId4" Type="http://schemas.openxmlformats.org/officeDocument/2006/relationships/image" Target="../media/image58.jpe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4.wdp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67.pn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0.jpeg"/><Relationship Id="rId4" Type="http://schemas.openxmlformats.org/officeDocument/2006/relationships/image" Target="../media/image6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4.jp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NULL"/><Relationship Id="rId18" Type="http://schemas.openxmlformats.org/officeDocument/2006/relationships/customXml" Target="../ink/ink6.xml"/><Relationship Id="rId26" Type="http://schemas.openxmlformats.org/officeDocument/2006/relationships/image" Target="../media/image36.jpeg"/><Relationship Id="rId3" Type="http://schemas.openxmlformats.org/officeDocument/2006/relationships/image" Target="../media/image12.jpeg"/><Relationship Id="rId21" Type="http://schemas.openxmlformats.org/officeDocument/2006/relationships/image" Target="../media/image32.jpeg"/><Relationship Id="rId7" Type="http://schemas.microsoft.com/office/2007/relationships/hdphoto" Target="../media/hdphoto1.wdp"/><Relationship Id="rId12" Type="http://schemas.openxmlformats.org/officeDocument/2006/relationships/customXml" Target="../ink/ink3.xml"/><Relationship Id="rId17" Type="http://schemas.openxmlformats.org/officeDocument/2006/relationships/image" Target="NULL"/><Relationship Id="rId25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5.xml"/><Relationship Id="rId20" Type="http://schemas.openxmlformats.org/officeDocument/2006/relationships/image" Target="../media/image18.png"/><Relationship Id="rId29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image" Target="NULL"/><Relationship Id="rId24" Type="http://schemas.openxmlformats.org/officeDocument/2006/relationships/image" Target="../media/image34.jpeg"/><Relationship Id="rId5" Type="http://schemas.openxmlformats.org/officeDocument/2006/relationships/image" Target="../media/image29.png"/><Relationship Id="rId15" Type="http://schemas.openxmlformats.org/officeDocument/2006/relationships/image" Target="NULL"/><Relationship Id="rId23" Type="http://schemas.microsoft.com/office/2007/relationships/hdphoto" Target="../media/hdphoto2.wdp"/><Relationship Id="rId28" Type="http://schemas.openxmlformats.org/officeDocument/2006/relationships/image" Target="../media/image38.jpeg"/><Relationship Id="rId10" Type="http://schemas.openxmlformats.org/officeDocument/2006/relationships/customXml" Target="../ink/ink2.xml"/><Relationship Id="rId19" Type="http://schemas.openxmlformats.org/officeDocument/2006/relationships/image" Target="../media/image31.jpeg"/><Relationship Id="rId31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NULL"/><Relationship Id="rId14" Type="http://schemas.openxmlformats.org/officeDocument/2006/relationships/customXml" Target="../ink/ink4.xml"/><Relationship Id="rId22" Type="http://schemas.openxmlformats.org/officeDocument/2006/relationships/image" Target="../media/image33.png"/><Relationship Id="rId27" Type="http://schemas.openxmlformats.org/officeDocument/2006/relationships/image" Target="../media/image37.jpeg"/><Relationship Id="rId30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3.png"/><Relationship Id="rId7" Type="http://schemas.openxmlformats.org/officeDocument/2006/relationships/image" Target="../media/image4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4E8F8BFD-3D23-4695-8E77-8819AF8B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/>
        </p:blipFill>
        <p:spPr>
          <a:xfrm>
            <a:off x="0" y="-2893"/>
            <a:ext cx="9153329" cy="5146393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9F5D92AF-1211-43B7-B04A-747C9ACE0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41" y="270114"/>
            <a:ext cx="1845134" cy="48364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688AA42-023E-45C7-9160-D30A31B347F0}"/>
              </a:ext>
            </a:extLst>
          </p:cNvPr>
          <p:cNvSpPr txBox="1">
            <a:spLocks/>
          </p:cNvSpPr>
          <p:nvPr/>
        </p:nvSpPr>
        <p:spPr>
          <a:xfrm>
            <a:off x="525162" y="2043496"/>
            <a:ext cx="8093675" cy="738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9C1"/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cs-CZ" sz="3200" b="0" dirty="0">
                <a:solidFill>
                  <a:schemeClr val="bg1"/>
                </a:solidFill>
                <a:latin typeface="Arial" panose="020B0604020202020204" pitchFamily="34" charset="0"/>
              </a:rPr>
              <a:t>Geodézie ve stavebnictví a průmyslu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A82B692-E503-4922-B670-267BF1E41A1C}"/>
              </a:ext>
            </a:extLst>
          </p:cNvPr>
          <p:cNvSpPr txBox="1">
            <a:spLocks/>
          </p:cNvSpPr>
          <p:nvPr/>
        </p:nvSpPr>
        <p:spPr>
          <a:xfrm>
            <a:off x="525162" y="2792089"/>
            <a:ext cx="8093675" cy="738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9C1"/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cs-CZ" sz="3200" b="0" dirty="0">
                <a:solidFill>
                  <a:schemeClr val="bg1"/>
                </a:solidFill>
                <a:latin typeface="Arial" panose="020B0604020202020204" pitchFamily="34" charset="0"/>
              </a:rPr>
              <a:t>Brno 26.-27.3.2025</a:t>
            </a:r>
          </a:p>
        </p:txBody>
      </p:sp>
    </p:spTree>
    <p:extLst>
      <p:ext uri="{BB962C8B-B14F-4D97-AF65-F5344CB8AC3E}">
        <p14:creationId xmlns:p14="http://schemas.microsoft.com/office/powerpoint/2010/main" val="14243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/>
          <p:cNvSpPr txBox="1"/>
          <p:nvPr/>
        </p:nvSpPr>
        <p:spPr>
          <a:xfrm>
            <a:off x="328837" y="698928"/>
            <a:ext cx="781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Ocelářství: ověření kotev a umístění sloupů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4701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B0573585-FDC7-4B2E-8EB6-4027006B8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7" y="1407018"/>
            <a:ext cx="2609514" cy="1459407"/>
          </a:xfrm>
          <a:prstGeom prst="rect">
            <a:avLst/>
          </a:prstGeom>
        </p:spPr>
      </p:pic>
      <p:sp>
        <p:nvSpPr>
          <p:cNvPr id="10" name="TextBox 26">
            <a:extLst>
              <a:ext uri="{FF2B5EF4-FFF2-40B4-BE49-F238E27FC236}">
                <a16:creationId xmlns:a16="http://schemas.microsoft.com/office/drawing/2014/main" id="{E8D664F6-BC6C-4350-80D6-8382CD97B1A0}"/>
              </a:ext>
            </a:extLst>
          </p:cNvPr>
          <p:cNvSpPr txBox="1"/>
          <p:nvPr/>
        </p:nvSpPr>
        <p:spPr>
          <a:xfrm>
            <a:off x="614904" y="2812640"/>
            <a:ext cx="190931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Pl</a:t>
            </a:r>
            <a:r>
              <a:rPr kumimoji="0" lang="cs-CZ" sz="13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á</a:t>
            </a:r>
            <a:r>
              <a: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547DD75C-D5B0-4C7D-A5B6-911BA4E71CF0}"/>
              </a:ext>
            </a:extLst>
          </p:cNvPr>
          <p:cNvSpPr txBox="1"/>
          <p:nvPr/>
        </p:nvSpPr>
        <p:spPr>
          <a:xfrm>
            <a:off x="3382987" y="2826104"/>
            <a:ext cx="23648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Kotevní šrouby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0577AF91-0EC8-43F7-923B-D8F7C5B4E189}"/>
              </a:ext>
            </a:extLst>
          </p:cNvPr>
          <p:cNvSpPr txBox="1"/>
          <p:nvPr/>
        </p:nvSpPr>
        <p:spPr>
          <a:xfrm>
            <a:off x="6048728" y="2855035"/>
            <a:ext cx="271086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Ověření umístění kotev</a:t>
            </a: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AFDB9E48-E384-40EF-ABAA-C495C51DBA9A}"/>
              </a:ext>
            </a:extLst>
          </p:cNvPr>
          <p:cNvSpPr txBox="1"/>
          <p:nvPr/>
        </p:nvSpPr>
        <p:spPr>
          <a:xfrm>
            <a:off x="3545129" y="4741339"/>
            <a:ext cx="204611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Umístění a vyrovnání</a:t>
            </a: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A70769EA-9D6E-4A52-9E8E-18A9452033F4}"/>
              </a:ext>
            </a:extLst>
          </p:cNvPr>
          <p:cNvSpPr txBox="1"/>
          <p:nvPr/>
        </p:nvSpPr>
        <p:spPr>
          <a:xfrm>
            <a:off x="6381102" y="4760316"/>
            <a:ext cx="204611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Hotový výrobek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7832337B-49D8-4144-A5FA-6CD380321843}"/>
              </a:ext>
            </a:extLst>
          </p:cNvPr>
          <p:cNvSpPr txBox="1"/>
          <p:nvPr/>
        </p:nvSpPr>
        <p:spPr>
          <a:xfrm>
            <a:off x="733688" y="4732022"/>
            <a:ext cx="190931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Nařezat a odeslat</a:t>
            </a:r>
          </a:p>
        </p:txBody>
      </p:sp>
      <p:pic>
        <p:nvPicPr>
          <p:cNvPr id="19" name="Picture 24">
            <a:extLst>
              <a:ext uri="{FF2B5EF4-FFF2-40B4-BE49-F238E27FC236}">
                <a16:creationId xmlns:a16="http://schemas.microsoft.com/office/drawing/2014/main" id="{FEF6AE8D-1EAF-4C5B-BB83-4BA2E97188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93" y="1407018"/>
            <a:ext cx="2540674" cy="1369357"/>
          </a:xfrm>
          <a:prstGeom prst="rect">
            <a:avLst/>
          </a:prstGeom>
        </p:spPr>
      </p:pic>
      <p:pic>
        <p:nvPicPr>
          <p:cNvPr id="24" name="Picture 30">
            <a:extLst>
              <a:ext uri="{FF2B5EF4-FFF2-40B4-BE49-F238E27FC236}">
                <a16:creationId xmlns:a16="http://schemas.microsoft.com/office/drawing/2014/main" id="{557AED61-4A31-4168-A1C4-1E3F66BC7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b="4478"/>
          <a:stretch/>
        </p:blipFill>
        <p:spPr>
          <a:xfrm>
            <a:off x="6192509" y="1442246"/>
            <a:ext cx="2601960" cy="1412789"/>
          </a:xfrm>
          <a:prstGeom prst="rect">
            <a:avLst/>
          </a:prstGeom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E06C9829-D420-4D03-97A4-5E9187A36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" y="3261560"/>
            <a:ext cx="2500003" cy="1403332"/>
          </a:xfrm>
          <a:prstGeom prst="rect">
            <a:avLst/>
          </a:prstGeom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970D9D6D-C453-4A56-B56C-D28D8793AA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16" y="3261560"/>
            <a:ext cx="2579027" cy="1470462"/>
          </a:xfrm>
          <a:prstGeom prst="rect">
            <a:avLst/>
          </a:prstGeom>
        </p:spPr>
      </p:pic>
      <p:pic>
        <p:nvPicPr>
          <p:cNvPr id="27" name="Picture 20">
            <a:extLst>
              <a:ext uri="{FF2B5EF4-FFF2-40B4-BE49-F238E27FC236}">
                <a16:creationId xmlns:a16="http://schemas.microsoft.com/office/drawing/2014/main" id="{9D2C543D-2429-4E61-B9B4-9BA00C7D8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09" y="3269286"/>
            <a:ext cx="2601960" cy="14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/>
          <p:cNvSpPr txBox="1"/>
          <p:nvPr/>
        </p:nvSpPr>
        <p:spPr>
          <a:xfrm>
            <a:off x="328837" y="698928"/>
            <a:ext cx="781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Mechanické aplikace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4701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8" name="Group 1">
            <a:extLst>
              <a:ext uri="{FF2B5EF4-FFF2-40B4-BE49-F238E27FC236}">
                <a16:creationId xmlns:a16="http://schemas.microsoft.com/office/drawing/2014/main" id="{73850021-EE38-4FD9-879C-FA4F0F344A55}"/>
              </a:ext>
            </a:extLst>
          </p:cNvPr>
          <p:cNvGrpSpPr/>
          <p:nvPr/>
        </p:nvGrpSpPr>
        <p:grpSpPr>
          <a:xfrm>
            <a:off x="241295" y="1436679"/>
            <a:ext cx="8656897" cy="3651698"/>
            <a:chOff x="851974" y="1816309"/>
            <a:chExt cx="10545399" cy="4465830"/>
          </a:xfrm>
        </p:grpSpPr>
        <p:pic>
          <p:nvPicPr>
            <p:cNvPr id="39" name="Picture 22">
              <a:extLst>
                <a:ext uri="{FF2B5EF4-FFF2-40B4-BE49-F238E27FC236}">
                  <a16:creationId xmlns:a16="http://schemas.microsoft.com/office/drawing/2014/main" id="{AD92C52F-E55F-4221-837B-B26B9D916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13" y="1919009"/>
              <a:ext cx="3070692" cy="1661208"/>
            </a:xfrm>
            <a:prstGeom prst="rect">
              <a:avLst/>
            </a:prstGeom>
          </p:spPr>
        </p:pic>
        <p:sp>
          <p:nvSpPr>
            <p:cNvPr id="40" name="TextBox 26">
              <a:extLst>
                <a:ext uri="{FF2B5EF4-FFF2-40B4-BE49-F238E27FC236}">
                  <a16:creationId xmlns:a16="http://schemas.microsoft.com/office/drawing/2014/main" id="{3F127406-4D4E-4F41-8307-5B64ACD6C4AB}"/>
                </a:ext>
              </a:extLst>
            </p:cNvPr>
            <p:cNvSpPr txBox="1"/>
            <p:nvPr/>
          </p:nvSpPr>
          <p:spPr>
            <a:xfrm>
              <a:off x="851974" y="3566715"/>
              <a:ext cx="3289415" cy="367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Pl</a:t>
              </a:r>
              <a:r>
                <a:rPr kumimoji="0" lang="cs-CZ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á</a:t>
              </a:r>
              <a:r>
                <a: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41" name="TextBox 28">
              <a:extLst>
                <a:ext uri="{FF2B5EF4-FFF2-40B4-BE49-F238E27FC236}">
                  <a16:creationId xmlns:a16="http://schemas.microsoft.com/office/drawing/2014/main" id="{5A8AF95B-57C8-4816-9FF8-9E5E6EF0415B}"/>
                </a:ext>
              </a:extLst>
            </p:cNvPr>
            <p:cNvSpPr txBox="1"/>
            <p:nvPr/>
          </p:nvSpPr>
          <p:spPr>
            <a:xfrm>
              <a:off x="4565205" y="3588596"/>
              <a:ext cx="3200473" cy="367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51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Závěsy a podpěry</a:t>
              </a:r>
            </a:p>
          </p:txBody>
        </p:sp>
        <p:pic>
          <p:nvPicPr>
            <p:cNvPr id="42" name="Picture 24">
              <a:extLst>
                <a:ext uri="{FF2B5EF4-FFF2-40B4-BE49-F238E27FC236}">
                  <a16:creationId xmlns:a16="http://schemas.microsoft.com/office/drawing/2014/main" id="{05419D7F-1E53-470D-8053-B9140BE86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441" y="1816309"/>
              <a:ext cx="2985863" cy="1763908"/>
            </a:xfrm>
            <a:prstGeom prst="rect">
              <a:avLst/>
            </a:prstGeom>
          </p:spPr>
        </p:pic>
        <p:sp>
          <p:nvSpPr>
            <p:cNvPr id="43" name="TextBox 32">
              <a:extLst>
                <a:ext uri="{FF2B5EF4-FFF2-40B4-BE49-F238E27FC236}">
                  <a16:creationId xmlns:a16="http://schemas.microsoft.com/office/drawing/2014/main" id="{AA9AA53E-AB07-46BE-AA78-AC9F60670A4A}"/>
                </a:ext>
              </a:extLst>
            </p:cNvPr>
            <p:cNvSpPr txBox="1"/>
            <p:nvPr/>
          </p:nvSpPr>
          <p:spPr>
            <a:xfrm>
              <a:off x="8118441" y="3588596"/>
              <a:ext cx="3171641" cy="367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51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Závěsy a podpěry</a:t>
              </a:r>
            </a:p>
          </p:txBody>
        </p:sp>
        <p:sp>
          <p:nvSpPr>
            <p:cNvPr id="44" name="TextBox 33">
              <a:extLst>
                <a:ext uri="{FF2B5EF4-FFF2-40B4-BE49-F238E27FC236}">
                  <a16:creationId xmlns:a16="http://schemas.microsoft.com/office/drawing/2014/main" id="{0DD33139-E614-4D6C-9F0C-90E81E3CEED5}"/>
                </a:ext>
              </a:extLst>
            </p:cNvPr>
            <p:cNvSpPr txBox="1"/>
            <p:nvPr/>
          </p:nvSpPr>
          <p:spPr>
            <a:xfrm>
              <a:off x="4565205" y="5910127"/>
              <a:ext cx="3063214" cy="367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51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 vylití</a:t>
              </a:r>
            </a:p>
          </p:txBody>
        </p:sp>
        <p:pic>
          <p:nvPicPr>
            <p:cNvPr id="45" name="Picture 38">
              <a:extLst>
                <a:ext uri="{FF2B5EF4-FFF2-40B4-BE49-F238E27FC236}">
                  <a16:creationId xmlns:a16="http://schemas.microsoft.com/office/drawing/2014/main" id="{EF0C00A1-C1BE-4E0D-BA77-4957A2C12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43" y="4085601"/>
              <a:ext cx="3142262" cy="1801593"/>
            </a:xfrm>
            <a:prstGeom prst="rect">
              <a:avLst/>
            </a:prstGeom>
          </p:spPr>
        </p:pic>
        <p:pic>
          <p:nvPicPr>
            <p:cNvPr id="46" name="Picture 20">
              <a:extLst>
                <a:ext uri="{FF2B5EF4-FFF2-40B4-BE49-F238E27FC236}">
                  <a16:creationId xmlns:a16="http://schemas.microsoft.com/office/drawing/2014/main" id="{BCC1755F-5947-474A-A681-E298F0A9C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441" y="4085603"/>
              <a:ext cx="2985863" cy="1801593"/>
            </a:xfrm>
            <a:prstGeom prst="rect">
              <a:avLst/>
            </a:prstGeom>
          </p:spPr>
        </p:pic>
        <p:sp>
          <p:nvSpPr>
            <p:cNvPr id="47" name="TextBox 34">
              <a:extLst>
                <a:ext uri="{FF2B5EF4-FFF2-40B4-BE49-F238E27FC236}">
                  <a16:creationId xmlns:a16="http://schemas.microsoft.com/office/drawing/2014/main" id="{95161C55-718B-4F80-87BF-DA459C0BEE35}"/>
                </a:ext>
              </a:extLst>
            </p:cNvPr>
            <p:cNvSpPr txBox="1"/>
            <p:nvPr/>
          </p:nvSpPr>
          <p:spPr>
            <a:xfrm>
              <a:off x="8000514" y="5914998"/>
              <a:ext cx="3396859" cy="367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51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Hotový výrobek</a:t>
              </a:r>
            </a:p>
          </p:txBody>
        </p:sp>
        <p:pic>
          <p:nvPicPr>
            <p:cNvPr id="48" name="Picture 23">
              <a:extLst>
                <a:ext uri="{FF2B5EF4-FFF2-40B4-BE49-F238E27FC236}">
                  <a16:creationId xmlns:a16="http://schemas.microsoft.com/office/drawing/2014/main" id="{6D638BCE-B7B3-4340-93E9-6D6A91CAD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15" y="4085600"/>
              <a:ext cx="3070691" cy="1801593"/>
            </a:xfrm>
            <a:prstGeom prst="rect">
              <a:avLst/>
            </a:prstGeom>
          </p:spPr>
        </p:pic>
        <p:sp>
          <p:nvSpPr>
            <p:cNvPr id="49" name="TextBox 27">
              <a:extLst>
                <a:ext uri="{FF2B5EF4-FFF2-40B4-BE49-F238E27FC236}">
                  <a16:creationId xmlns:a16="http://schemas.microsoft.com/office/drawing/2014/main" id="{409C80A7-39DE-4C80-A322-20A5165128A9}"/>
                </a:ext>
              </a:extLst>
            </p:cNvPr>
            <p:cNvSpPr txBox="1"/>
            <p:nvPr/>
          </p:nvSpPr>
          <p:spPr>
            <a:xfrm>
              <a:off x="960520" y="5905700"/>
              <a:ext cx="3232588" cy="367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51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Průchodky / „plechovky</a:t>
              </a:r>
              <a:r>
                <a:rPr kumimoji="0" lang="cs-CZ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</a:t>
              </a: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50" name="Picture 30">
              <a:extLst>
                <a:ext uri="{FF2B5EF4-FFF2-40B4-BE49-F238E27FC236}">
                  <a16:creationId xmlns:a16="http://schemas.microsoft.com/office/drawing/2014/main" id="{C150D84E-ACC3-4C91-A589-7019834FC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42" y="1816310"/>
              <a:ext cx="3142262" cy="1763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07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/>
          <p:cNvSpPr txBox="1"/>
          <p:nvPr/>
        </p:nvSpPr>
        <p:spPr>
          <a:xfrm>
            <a:off x="328837" y="698928"/>
            <a:ext cx="781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Elektrotechnické aplikace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4701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E8D664F6-BC6C-4350-80D6-8382CD97B1A0}"/>
              </a:ext>
            </a:extLst>
          </p:cNvPr>
          <p:cNvSpPr txBox="1"/>
          <p:nvPr/>
        </p:nvSpPr>
        <p:spPr>
          <a:xfrm>
            <a:off x="614904" y="2812640"/>
            <a:ext cx="190931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Odlévaná vzpěra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547DD75C-D5B0-4C7D-A5B6-911BA4E71CF0}"/>
              </a:ext>
            </a:extLst>
          </p:cNvPr>
          <p:cNvSpPr txBox="1"/>
          <p:nvPr/>
        </p:nvSpPr>
        <p:spPr>
          <a:xfrm>
            <a:off x="3145913" y="2826104"/>
            <a:ext cx="260196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Odlévané kotvy / „modré kotvy“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0577AF91-0EC8-43F7-923B-D8F7C5B4E189}"/>
              </a:ext>
            </a:extLst>
          </p:cNvPr>
          <p:cNvSpPr txBox="1"/>
          <p:nvPr/>
        </p:nvSpPr>
        <p:spPr>
          <a:xfrm>
            <a:off x="6048728" y="2855035"/>
            <a:ext cx="271086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vzpěra a tyč</a:t>
            </a: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AFDB9E48-E384-40EF-ABAA-C495C51DBA9A}"/>
              </a:ext>
            </a:extLst>
          </p:cNvPr>
          <p:cNvSpPr txBox="1"/>
          <p:nvPr/>
        </p:nvSpPr>
        <p:spPr>
          <a:xfrm>
            <a:off x="3545129" y="4741339"/>
            <a:ext cx="204611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Závěsy a podpěry</a:t>
            </a: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A70769EA-9D6E-4A52-9E8E-18A9452033F4}"/>
              </a:ext>
            </a:extLst>
          </p:cNvPr>
          <p:cNvSpPr txBox="1"/>
          <p:nvPr/>
        </p:nvSpPr>
        <p:spPr>
          <a:xfrm>
            <a:off x="6381102" y="4760316"/>
            <a:ext cx="204611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Seismické vyztužení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7832337B-49D8-4144-A5FA-6CD380321843}"/>
              </a:ext>
            </a:extLst>
          </p:cNvPr>
          <p:cNvSpPr txBox="1"/>
          <p:nvPr/>
        </p:nvSpPr>
        <p:spPr>
          <a:xfrm>
            <a:off x="733688" y="4732022"/>
            <a:ext cx="190931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Kabelové žlaby</a:t>
            </a:r>
          </a:p>
        </p:txBody>
      </p:sp>
      <p:pic>
        <p:nvPicPr>
          <p:cNvPr id="18" name="Picture 21">
            <a:extLst>
              <a:ext uri="{FF2B5EF4-FFF2-40B4-BE49-F238E27FC236}">
                <a16:creationId xmlns:a16="http://schemas.microsoft.com/office/drawing/2014/main" id="{0C43F657-5A8B-4497-9E9F-826687E11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" y="1399577"/>
            <a:ext cx="2362064" cy="1403332"/>
          </a:xfrm>
          <a:prstGeom prst="rect">
            <a:avLst/>
          </a:prstGeom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BA3EF1FC-19E9-4B77-BA17-3D2EC5BA1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40" y="1524193"/>
            <a:ext cx="783733" cy="1211530"/>
          </a:xfrm>
          <a:prstGeom prst="rect">
            <a:avLst/>
          </a:prstGeom>
        </p:spPr>
      </p:pic>
      <p:pic>
        <p:nvPicPr>
          <p:cNvPr id="23" name="Picture 29">
            <a:extLst>
              <a:ext uri="{FF2B5EF4-FFF2-40B4-BE49-F238E27FC236}">
                <a16:creationId xmlns:a16="http://schemas.microsoft.com/office/drawing/2014/main" id="{73DFBC36-04E4-4032-83EE-C6FE0C8D33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0"/>
          <a:stretch/>
        </p:blipFill>
        <p:spPr>
          <a:xfrm>
            <a:off x="3266737" y="1423221"/>
            <a:ext cx="1686263" cy="1380807"/>
          </a:xfrm>
          <a:prstGeom prst="rect">
            <a:avLst/>
          </a:prstGeom>
        </p:spPr>
      </p:pic>
      <p:pic>
        <p:nvPicPr>
          <p:cNvPr id="28" name="Picture 22">
            <a:extLst>
              <a:ext uri="{FF2B5EF4-FFF2-40B4-BE49-F238E27FC236}">
                <a16:creationId xmlns:a16="http://schemas.microsoft.com/office/drawing/2014/main" id="{C4735885-352E-423C-9FF9-3172FED627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59"/>
          <a:stretch/>
        </p:blipFill>
        <p:spPr>
          <a:xfrm>
            <a:off x="6149149" y="1493039"/>
            <a:ext cx="2661503" cy="1445955"/>
          </a:xfrm>
          <a:prstGeom prst="rect">
            <a:avLst/>
          </a:prstGeom>
        </p:spPr>
      </p:pic>
      <p:pic>
        <p:nvPicPr>
          <p:cNvPr id="29" name="Picture 17">
            <a:extLst>
              <a:ext uri="{FF2B5EF4-FFF2-40B4-BE49-F238E27FC236}">
                <a16:creationId xmlns:a16="http://schemas.microsoft.com/office/drawing/2014/main" id="{D92E97B1-6BC8-4E8E-9645-FF5EEEB1AB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7000"/>
                    </a14:imgEffect>
                    <a14:imgEffect>
                      <a14:saturation sat="73000"/>
                    </a14:imgEffect>
                    <a14:imgEffect>
                      <a14:brightnessContrast bright="-12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" y="3229788"/>
            <a:ext cx="2500003" cy="1511551"/>
          </a:xfrm>
          <a:prstGeom prst="rect">
            <a:avLst/>
          </a:prstGeom>
        </p:spPr>
      </p:pic>
      <p:pic>
        <p:nvPicPr>
          <p:cNvPr id="30" name="Picture 38">
            <a:extLst>
              <a:ext uri="{FF2B5EF4-FFF2-40B4-BE49-F238E27FC236}">
                <a16:creationId xmlns:a16="http://schemas.microsoft.com/office/drawing/2014/main" id="{99D2C47D-6A68-4045-8652-C2B97EFBBD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72" y="3276315"/>
            <a:ext cx="2579028" cy="1418495"/>
          </a:xfrm>
          <a:prstGeom prst="rect">
            <a:avLst/>
          </a:prstGeom>
        </p:spPr>
      </p:pic>
      <p:pic>
        <p:nvPicPr>
          <p:cNvPr id="31" name="Picture 20">
            <a:extLst>
              <a:ext uri="{FF2B5EF4-FFF2-40B4-BE49-F238E27FC236}">
                <a16:creationId xmlns:a16="http://schemas.microsoft.com/office/drawing/2014/main" id="{9EC82D2A-3038-4064-B59E-25FE03065D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84" y="3246040"/>
            <a:ext cx="2385016" cy="15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BAEF4CA-9E08-4C19-B783-89FA68E19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59" y="2610616"/>
            <a:ext cx="1857050" cy="1857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4701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53C37A62-993E-4F5D-9429-E837476716CD}"/>
              </a:ext>
            </a:extLst>
          </p:cNvPr>
          <p:cNvSpPr txBox="1"/>
          <p:nvPr/>
        </p:nvSpPr>
        <p:spPr>
          <a:xfrm>
            <a:off x="3914489" y="757884"/>
            <a:ext cx="4809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GNSS přijímač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HiPER XR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57B3373C-E01A-4D71-B041-122AFB473785}"/>
              </a:ext>
            </a:extLst>
          </p:cNvPr>
          <p:cNvSpPr txBox="1"/>
          <p:nvPr/>
        </p:nvSpPr>
        <p:spPr>
          <a:xfrm>
            <a:off x="3914488" y="1443153"/>
            <a:ext cx="45004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Příjem signálů GPS, GLONASS, GALILEO, BEIDOU, IRNSS, QZSS, SBAS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448 hardwarových kanálů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jamming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anti-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spoofing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technologie monitorování a zmírňování rušení GNSS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TILT senzor náklonu až 60°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Magneticky imunní IMU jednotka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Bez kalibrace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10-15 hodin provozu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Hmotnost pouze 995g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Paměť 20GB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USB-C připojení a nabíjení baterie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Integrované webové uživatelské rozhraní pro snadný přístup a ovládání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35B488-8D94-419E-9C49-D23CF12938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630"/>
            <a:ext cx="3914488" cy="293586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E9967E5-C1EB-49EA-AD05-014C382994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39" t="38300" r="3129" b="12675"/>
          <a:stretch/>
        </p:blipFill>
        <p:spPr>
          <a:xfrm rot="1198698">
            <a:off x="-206015" y="609453"/>
            <a:ext cx="1319124" cy="12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4701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ED013B-7269-48E8-A780-8C5A611B8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884"/>
            <a:ext cx="4056228" cy="4056228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57B3373C-E01A-4D71-B041-122AFB473785}"/>
              </a:ext>
            </a:extLst>
          </p:cNvPr>
          <p:cNvSpPr txBox="1"/>
          <p:nvPr/>
        </p:nvSpPr>
        <p:spPr>
          <a:xfrm>
            <a:off x="3914488" y="1443153"/>
            <a:ext cx="450046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GT 1501/1502/1503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GT 702/703/705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Hmotnost včetně baterie pouhých 5,9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Dosah dálkoměru na hranol až 5000m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Bezhranol až 1000m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Rychlost otáčení až 200°/s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Nové motory se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Silent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Drive Technology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nabízí plynulý a tichý provoz spolu s širokým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rozsahem zrychlení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Záruka 3 roky / 5 let na motory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CE9967E5-C1EB-49EA-AD05-014C382994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39" t="38300" r="3129" b="12675"/>
          <a:stretch/>
        </p:blipFill>
        <p:spPr>
          <a:xfrm rot="1198698">
            <a:off x="-206015" y="609453"/>
            <a:ext cx="1319124" cy="1287393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53C37A62-993E-4F5D-9429-E837476716CD}"/>
              </a:ext>
            </a:extLst>
          </p:cNvPr>
          <p:cNvSpPr txBox="1"/>
          <p:nvPr/>
        </p:nvSpPr>
        <p:spPr>
          <a:xfrm>
            <a:off x="3914489" y="757884"/>
            <a:ext cx="4809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robotická stanice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GT 1500/700</a:t>
            </a:r>
          </a:p>
        </p:txBody>
      </p:sp>
    </p:spTree>
    <p:extLst>
      <p:ext uri="{BB962C8B-B14F-4D97-AF65-F5344CB8AC3E}">
        <p14:creationId xmlns:p14="http://schemas.microsoft.com/office/powerpoint/2010/main" val="39914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4701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53C37A62-993E-4F5D-9429-E837476716CD}"/>
              </a:ext>
            </a:extLst>
          </p:cNvPr>
          <p:cNvSpPr txBox="1"/>
          <p:nvPr/>
        </p:nvSpPr>
        <p:spPr>
          <a:xfrm>
            <a:off x="3914489" y="757884"/>
            <a:ext cx="4809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robotická stanice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GT 1500/700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09E939-AD20-4794-9F78-67070489F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0" y="1802566"/>
            <a:ext cx="8182779" cy="27509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09BAF47-8402-4C7C-8626-A843FE14FC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" y="549617"/>
            <a:ext cx="1512401" cy="15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BE0480E-4D74-4F59-8D8A-2258C6534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59" y="1247879"/>
            <a:ext cx="6363481" cy="264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617AFA7C-7F21-4338-84CB-45B6EE693788}"/>
              </a:ext>
            </a:extLst>
          </p:cNvPr>
          <p:cNvSpPr txBox="1"/>
          <p:nvPr/>
        </p:nvSpPr>
        <p:spPr>
          <a:xfrm>
            <a:off x="1849591" y="1481707"/>
            <a:ext cx="572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cs-CZ" sz="3600" b="1" dirty="0">
                <a:solidFill>
                  <a:srgbClr val="0079C2"/>
                </a:solidFill>
                <a:latin typeface="Calibri" panose="020F0502020204030204" pitchFamily="34" charset="0"/>
              </a:rPr>
              <a:t>DĚKUJI ZA VAŠI POZORNOST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6BF0D0C-653D-43CC-B55D-D6654A61E0D5}"/>
              </a:ext>
            </a:extLst>
          </p:cNvPr>
          <p:cNvGrpSpPr/>
          <p:nvPr/>
        </p:nvGrpSpPr>
        <p:grpSpPr>
          <a:xfrm>
            <a:off x="5521968" y="3071511"/>
            <a:ext cx="3500154" cy="1534886"/>
            <a:chOff x="5604754" y="1245248"/>
            <a:chExt cx="3500154" cy="1534886"/>
          </a:xfrm>
        </p:grpSpPr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3CD66FB8-5CA4-40D8-B03A-9FAE1085CE4F}"/>
                </a:ext>
              </a:extLst>
            </p:cNvPr>
            <p:cNvSpPr txBox="1"/>
            <p:nvPr/>
          </p:nvSpPr>
          <p:spPr>
            <a:xfrm>
              <a:off x="6338888" y="1360642"/>
              <a:ext cx="2766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ct val="80000"/>
              </a:pPr>
              <a:r>
                <a:rPr lang="cs-CZ" sz="2400" dirty="0">
                  <a:solidFill>
                    <a:srgbClr val="0079C1"/>
                  </a:solidFill>
                  <a:latin typeface="Calibri" panose="020F0502020204030204" pitchFamily="34" charset="0"/>
                </a:rPr>
                <a:t>www.TOPGEOSYS.cz</a:t>
              </a:r>
              <a:endParaRPr lang="en-US" sz="2400" dirty="0">
                <a:solidFill>
                  <a:srgbClr val="0079C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AF997A85-A4FE-49A5-9A17-76347D9D2DA2}"/>
                </a:ext>
              </a:extLst>
            </p:cNvPr>
            <p:cNvSpPr txBox="1"/>
            <p:nvPr/>
          </p:nvSpPr>
          <p:spPr>
            <a:xfrm>
              <a:off x="6338888" y="2081216"/>
              <a:ext cx="2766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ct val="80000"/>
              </a:pPr>
              <a:r>
                <a:rPr lang="cs-CZ" sz="2400" dirty="0">
                  <a:solidFill>
                    <a:srgbClr val="0079C1"/>
                  </a:solidFill>
                  <a:latin typeface="Calibri" panose="020F0502020204030204" pitchFamily="34" charset="0"/>
                </a:rPr>
                <a:t>TOPGEOSYS</a:t>
              </a:r>
              <a:endParaRPr lang="en-US" sz="2400" dirty="0">
                <a:solidFill>
                  <a:srgbClr val="0079C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E7421644-276F-49EE-9AC7-B5E08D4BE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666"/>
            <a:stretch/>
          </p:blipFill>
          <p:spPr>
            <a:xfrm>
              <a:off x="5682835" y="1245248"/>
              <a:ext cx="656053" cy="841099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4FBDD954-444A-43F6-8D78-FE16C4A53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3"/>
            <a:stretch/>
          </p:blipFill>
          <p:spPr>
            <a:xfrm>
              <a:off x="5604754" y="1939035"/>
              <a:ext cx="758848" cy="841099"/>
            </a:xfrm>
            <a:prstGeom prst="rect">
              <a:avLst/>
            </a:prstGeom>
          </p:spPr>
        </p:pic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222C2AD4-D2F2-41E5-8207-7C6FC8B647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78" y="2069349"/>
            <a:ext cx="3057006" cy="30570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3499AF-3246-48DC-967E-D88C0E2C60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2" y="3288226"/>
            <a:ext cx="1076961" cy="6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4701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53C37A62-993E-4F5D-9429-E837476716CD}"/>
              </a:ext>
            </a:extLst>
          </p:cNvPr>
          <p:cNvSpPr txBox="1"/>
          <p:nvPr/>
        </p:nvSpPr>
        <p:spPr>
          <a:xfrm>
            <a:off x="420129" y="730648"/>
            <a:ext cx="39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TOPCON </a:t>
            </a:r>
            <a:r>
              <a:rPr lang="cs-CZ" sz="2800" b="1" dirty="0" err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cs-CZ" sz="2800" b="1" dirty="0">
              <a:solidFill>
                <a:srgbClr val="007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E35DB350-89F1-4C16-B24A-B8D34B8123A8}"/>
              </a:ext>
            </a:extLst>
          </p:cNvPr>
          <p:cNvSpPr txBox="1"/>
          <p:nvPr/>
        </p:nvSpPr>
        <p:spPr>
          <a:xfrm>
            <a:off x="6661611" y="2008818"/>
            <a:ext cx="2236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Založeno 1932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5000 zaměstnanců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3500 patentů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77 zemí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3783B54-5187-430F-A4F4-7037DCBB4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610450"/>
            <a:ext cx="6332511" cy="285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4701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53C37A62-993E-4F5D-9429-E837476716CD}"/>
              </a:ext>
            </a:extLst>
          </p:cNvPr>
          <p:cNvSpPr txBox="1"/>
          <p:nvPr/>
        </p:nvSpPr>
        <p:spPr>
          <a:xfrm>
            <a:off x="420129" y="730648"/>
            <a:ext cx="39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TOPCON </a:t>
            </a:r>
            <a:r>
              <a:rPr lang="cs-CZ" sz="2800" b="1" dirty="0" err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cs-CZ" sz="2800" b="1" dirty="0">
              <a:solidFill>
                <a:srgbClr val="007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5D446EE-C9F1-4946-953D-650FDDF506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91" y="1885689"/>
            <a:ext cx="7499218" cy="1817748"/>
          </a:xfrm>
          <a:prstGeom prst="roundRect">
            <a:avLst>
              <a:gd name="adj" fmla="val 5750"/>
            </a:avLst>
          </a:prstGeom>
          <a:ln w="3175">
            <a:noFill/>
          </a:ln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53BFF09D-9E0C-4244-B5E8-5089B52F50F8}"/>
              </a:ext>
            </a:extLst>
          </p:cNvPr>
          <p:cNvSpPr txBox="1"/>
          <p:nvPr/>
        </p:nvSpPr>
        <p:spPr>
          <a:xfrm>
            <a:off x="1290678" y="3902104"/>
            <a:ext cx="127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/>
              </a:rPr>
              <a:t>Lékařství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9886F0B5-6B83-4CE4-8305-BF07D6ECD5C8}"/>
              </a:ext>
            </a:extLst>
          </p:cNvPr>
          <p:cNvSpPr txBox="1"/>
          <p:nvPr/>
        </p:nvSpPr>
        <p:spPr>
          <a:xfrm>
            <a:off x="3764720" y="3902104"/>
            <a:ext cx="161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/>
              </a:rPr>
              <a:t>Zemědělství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71D6EBE2-175F-46D9-9F99-3A46B326BB8C}"/>
              </a:ext>
            </a:extLst>
          </p:cNvPr>
          <p:cNvSpPr txBox="1"/>
          <p:nvPr/>
        </p:nvSpPr>
        <p:spPr>
          <a:xfrm>
            <a:off x="6238763" y="3902104"/>
            <a:ext cx="161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/>
              </a:rPr>
              <a:t>Infrastruktura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666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4701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53C37A62-993E-4F5D-9429-E837476716CD}"/>
              </a:ext>
            </a:extLst>
          </p:cNvPr>
          <p:cNvSpPr txBox="1"/>
          <p:nvPr/>
        </p:nvSpPr>
        <p:spPr>
          <a:xfrm>
            <a:off x="420129" y="730648"/>
            <a:ext cx="439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TOPCON Digital Layout</a:t>
            </a:r>
          </a:p>
        </p:txBody>
      </p:sp>
      <p:pic>
        <p:nvPicPr>
          <p:cNvPr id="8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763241-00BE-4204-9DBB-138E5EEA6B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6" y="1586387"/>
            <a:ext cx="4360711" cy="2725445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A12EB39B-B1A7-492B-924E-E55D788B29DD}"/>
              </a:ext>
            </a:extLst>
          </p:cNvPr>
          <p:cNvSpPr txBox="1"/>
          <p:nvPr/>
        </p:nvSpPr>
        <p:spPr>
          <a:xfrm>
            <a:off x="5207000" y="1222988"/>
            <a:ext cx="3815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Topcon Digital Layout je </a:t>
            </a:r>
            <a:r>
              <a:rPr lang="cs-CZ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terénní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software pro </a:t>
            </a:r>
            <a:r>
              <a:rPr lang="cs-CZ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dodavatele stavebních prací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kteří provádějí měření skutečného stavu,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vytyčení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cs-CZ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každodenní měření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377">
              <a:defRPr/>
            </a:pPr>
            <a:endParaRPr lang="en-US" sz="2400" dirty="0">
              <a:solidFill>
                <a:srgbClr val="000000"/>
              </a:solidFill>
              <a:latin typeface="Arial" panose="020B0604020202020204"/>
            </a:endParaRPr>
          </a:p>
          <a:p>
            <a:pPr defTabSz="914354"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/>
              </a:rPr>
              <a:t>Stavební trh zavádí technologie, které řeší nedostatek pracovních sil a zvyšují produktivitu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. </a:t>
            </a:r>
            <a:r>
              <a:rPr lang="cs-CZ" sz="1600" dirty="0">
                <a:solidFill>
                  <a:srgbClr val="000000"/>
                </a:solidFill>
                <a:latin typeface="Arial" panose="020B0604020202020204"/>
              </a:rPr>
              <a:t>Účelový software pro dodavatele s malými nebo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Arial" panose="020B0604020202020204"/>
              </a:rPr>
              <a:t>žádnými zkušenostmi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s </a:t>
            </a:r>
            <a:r>
              <a:rPr lang="cs-CZ" sz="1600" dirty="0">
                <a:solidFill>
                  <a:srgbClr val="000000"/>
                </a:solidFill>
                <a:latin typeface="Arial" panose="020B0604020202020204"/>
              </a:rPr>
              <a:t>měřením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 je </a:t>
            </a:r>
            <a:r>
              <a:rPr lang="cs-CZ" sz="1600" dirty="0">
                <a:solidFill>
                  <a:srgbClr val="000000"/>
                </a:solidFill>
                <a:latin typeface="Arial" panose="020B0604020202020204"/>
              </a:rPr>
              <a:t>nezbytný pro udržení konkurenceschopnosti na tomto trhu.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85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53C37A62-993E-4F5D-9429-E837476716CD}"/>
              </a:ext>
            </a:extLst>
          </p:cNvPr>
          <p:cNvSpPr txBox="1"/>
          <p:nvPr/>
        </p:nvSpPr>
        <p:spPr>
          <a:xfrm>
            <a:off x="420129" y="730648"/>
            <a:ext cx="423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TOPCON Digital Layout</a:t>
            </a: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ADDB021E-216D-4EDB-B942-822C3319BCF8}"/>
              </a:ext>
            </a:extLst>
          </p:cNvPr>
          <p:cNvGrpSpPr>
            <a:grpSpLocks noChangeAspect="1"/>
          </p:cNvGrpSpPr>
          <p:nvPr/>
        </p:nvGrpSpPr>
        <p:grpSpPr>
          <a:xfrm>
            <a:off x="6257310" y="1900141"/>
            <a:ext cx="2402351" cy="1581435"/>
            <a:chOff x="8101632" y="2757449"/>
            <a:chExt cx="3199159" cy="2105963"/>
          </a:xfrm>
        </p:grpSpPr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id="{00BEB3EB-5D34-4A14-ADB4-F51EC907ECA1}"/>
                </a:ext>
              </a:extLst>
            </p:cNvPr>
            <p:cNvGrpSpPr/>
            <p:nvPr/>
          </p:nvGrpSpPr>
          <p:grpSpPr>
            <a:xfrm>
              <a:off x="8101632" y="2757449"/>
              <a:ext cx="3199159" cy="2105963"/>
              <a:chOff x="2780072" y="1475761"/>
              <a:chExt cx="6885381" cy="4524718"/>
            </a:xfrm>
          </p:grpSpPr>
          <p:grpSp>
            <p:nvGrpSpPr>
              <p:cNvPr id="33" name="Group 10">
                <a:extLst>
                  <a:ext uri="{FF2B5EF4-FFF2-40B4-BE49-F238E27FC236}">
                    <a16:creationId xmlns:a16="http://schemas.microsoft.com/office/drawing/2014/main" id="{B7137685-1D57-4808-A7EC-370926D00268}"/>
                  </a:ext>
                </a:extLst>
              </p:cNvPr>
              <p:cNvGrpSpPr/>
              <p:nvPr/>
            </p:nvGrpSpPr>
            <p:grpSpPr>
              <a:xfrm>
                <a:off x="2780072" y="1475761"/>
                <a:ext cx="6885381" cy="4524718"/>
                <a:chOff x="2780072" y="1475761"/>
                <a:chExt cx="6885381" cy="4524718"/>
              </a:xfrm>
            </p:grpSpPr>
            <p:grpSp>
              <p:nvGrpSpPr>
                <p:cNvPr id="35" name="Group 12">
                  <a:extLst>
                    <a:ext uri="{FF2B5EF4-FFF2-40B4-BE49-F238E27FC236}">
                      <a16:creationId xmlns:a16="http://schemas.microsoft.com/office/drawing/2014/main" id="{F55C957E-AAD7-4805-BA6B-6F77D77B3E33}"/>
                    </a:ext>
                  </a:extLst>
                </p:cNvPr>
                <p:cNvGrpSpPr/>
                <p:nvPr/>
              </p:nvGrpSpPr>
              <p:grpSpPr>
                <a:xfrm>
                  <a:off x="2841520" y="1475761"/>
                  <a:ext cx="6823933" cy="4462928"/>
                  <a:chOff x="2841520" y="1475761"/>
                  <a:chExt cx="6823933" cy="4462928"/>
                </a:xfrm>
              </p:grpSpPr>
              <p:pic>
                <p:nvPicPr>
                  <p:cNvPr id="38" name="Picture 15" descr="A picture containing text, cellphone, black&#10;&#10;Description automatically generated">
                    <a:extLst>
                      <a:ext uri="{FF2B5EF4-FFF2-40B4-BE49-F238E27FC236}">
                        <a16:creationId xmlns:a16="http://schemas.microsoft.com/office/drawing/2014/main" id="{78465FC0-6AA4-4670-A91A-D61C560A44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158" t="1103" r="32246" b="2136"/>
                  <a:stretch/>
                </p:blipFill>
                <p:spPr>
                  <a:xfrm rot="5400000">
                    <a:off x="4022023" y="295258"/>
                    <a:ext cx="4462928" cy="6823933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16">
                    <a:extLst>
                      <a:ext uri="{FF2B5EF4-FFF2-40B4-BE49-F238E27FC236}">
                        <a16:creationId xmlns:a16="http://schemas.microsoft.com/office/drawing/2014/main" id="{C697B85F-43E2-490D-8877-C817ED24D4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696062" y="2197678"/>
                    <a:ext cx="5155845" cy="318456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6" name="Freeform: Shape 13">
                  <a:extLst>
                    <a:ext uri="{FF2B5EF4-FFF2-40B4-BE49-F238E27FC236}">
                      <a16:creationId xmlns:a16="http://schemas.microsoft.com/office/drawing/2014/main" id="{AF179F08-3A82-47D9-A351-43E6D5F26212}"/>
                    </a:ext>
                  </a:extLst>
                </p:cNvPr>
                <p:cNvSpPr/>
                <p:nvPr/>
              </p:nvSpPr>
              <p:spPr>
                <a:xfrm>
                  <a:off x="2780072" y="1542694"/>
                  <a:ext cx="505478" cy="538237"/>
                </a:xfrm>
                <a:custGeom>
                  <a:avLst/>
                  <a:gdLst>
                    <a:gd name="connsiteX0" fmla="*/ 458840 w 462873"/>
                    <a:gd name="connsiteY0" fmla="*/ 79629 h 538237"/>
                    <a:gd name="connsiteX1" fmla="*/ 237614 w 462873"/>
                    <a:gd name="connsiteY1" fmla="*/ 212364 h 538237"/>
                    <a:gd name="connsiteX2" fmla="*/ 97505 w 462873"/>
                    <a:gd name="connsiteY2" fmla="*/ 337725 h 538237"/>
                    <a:gd name="connsiteX3" fmla="*/ 38511 w 462873"/>
                    <a:gd name="connsiteY3" fmla="*/ 529454 h 538237"/>
                    <a:gd name="connsiteX4" fmla="*/ 31137 w 462873"/>
                    <a:gd name="connsiteY4" fmla="*/ 28009 h 538237"/>
                    <a:gd name="connsiteX5" fmla="*/ 458840 w 462873"/>
                    <a:gd name="connsiteY5" fmla="*/ 79629 h 538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873" h="538237">
                      <a:moveTo>
                        <a:pt x="458840" y="79629"/>
                      </a:moveTo>
                      <a:cubicBezTo>
                        <a:pt x="493253" y="110355"/>
                        <a:pt x="297836" y="169348"/>
                        <a:pt x="237614" y="212364"/>
                      </a:cubicBezTo>
                      <a:cubicBezTo>
                        <a:pt x="177392" y="255380"/>
                        <a:pt x="130689" y="284877"/>
                        <a:pt x="97505" y="337725"/>
                      </a:cubicBezTo>
                      <a:cubicBezTo>
                        <a:pt x="64321" y="390573"/>
                        <a:pt x="49572" y="581073"/>
                        <a:pt x="38511" y="529454"/>
                      </a:cubicBezTo>
                      <a:cubicBezTo>
                        <a:pt x="27450" y="477835"/>
                        <a:pt x="-37689" y="102980"/>
                        <a:pt x="31137" y="28009"/>
                      </a:cubicBezTo>
                      <a:cubicBezTo>
                        <a:pt x="99963" y="-46962"/>
                        <a:pt x="424427" y="48903"/>
                        <a:pt x="458840" y="7962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7" name="Freeform: Shape 14">
                  <a:extLst>
                    <a:ext uri="{FF2B5EF4-FFF2-40B4-BE49-F238E27FC236}">
                      <a16:creationId xmlns:a16="http://schemas.microsoft.com/office/drawing/2014/main" id="{F8613262-696C-488F-83D2-0469FB22F1FB}"/>
                    </a:ext>
                  </a:extLst>
                </p:cNvPr>
                <p:cNvSpPr/>
                <p:nvPr/>
              </p:nvSpPr>
              <p:spPr>
                <a:xfrm>
                  <a:off x="2809011" y="5445121"/>
                  <a:ext cx="387349" cy="555358"/>
                </a:xfrm>
                <a:custGeom>
                  <a:avLst/>
                  <a:gdLst>
                    <a:gd name="connsiteX0" fmla="*/ 557 w 387349"/>
                    <a:gd name="connsiteY0" fmla="*/ 11782 h 555358"/>
                    <a:gd name="connsiteX1" fmla="*/ 96421 w 387349"/>
                    <a:gd name="connsiteY1" fmla="*/ 174014 h 555358"/>
                    <a:gd name="connsiteX2" fmla="*/ 140666 w 387349"/>
                    <a:gd name="connsiteY2" fmla="*/ 306750 h 555358"/>
                    <a:gd name="connsiteX3" fmla="*/ 280776 w 387349"/>
                    <a:gd name="connsiteY3" fmla="*/ 395240 h 555358"/>
                    <a:gd name="connsiteX4" fmla="*/ 347144 w 387349"/>
                    <a:gd name="connsiteY4" fmla="*/ 454234 h 555358"/>
                    <a:gd name="connsiteX5" fmla="*/ 369266 w 387349"/>
                    <a:gd name="connsiteY5" fmla="*/ 505853 h 555358"/>
                    <a:gd name="connsiteX6" fmla="*/ 74299 w 387349"/>
                    <a:gd name="connsiteY6" fmla="*/ 520602 h 555358"/>
                    <a:gd name="connsiteX7" fmla="*/ 557 w 387349"/>
                    <a:gd name="connsiteY7" fmla="*/ 11782 h 555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7349" h="555358">
                      <a:moveTo>
                        <a:pt x="557" y="11782"/>
                      </a:moveTo>
                      <a:cubicBezTo>
                        <a:pt x="4244" y="-45983"/>
                        <a:pt x="73070" y="124853"/>
                        <a:pt x="96421" y="174014"/>
                      </a:cubicBezTo>
                      <a:cubicBezTo>
                        <a:pt x="119772" y="223175"/>
                        <a:pt x="109940" y="269879"/>
                        <a:pt x="140666" y="306750"/>
                      </a:cubicBezTo>
                      <a:cubicBezTo>
                        <a:pt x="171392" y="343621"/>
                        <a:pt x="246363" y="370659"/>
                        <a:pt x="280776" y="395240"/>
                      </a:cubicBezTo>
                      <a:cubicBezTo>
                        <a:pt x="315189" y="419821"/>
                        <a:pt x="332396" y="435799"/>
                        <a:pt x="347144" y="454234"/>
                      </a:cubicBezTo>
                      <a:cubicBezTo>
                        <a:pt x="361892" y="472670"/>
                        <a:pt x="414740" y="494792"/>
                        <a:pt x="369266" y="505853"/>
                      </a:cubicBezTo>
                      <a:cubicBezTo>
                        <a:pt x="323792" y="516914"/>
                        <a:pt x="138209" y="601718"/>
                        <a:pt x="74299" y="520602"/>
                      </a:cubicBezTo>
                      <a:cubicBezTo>
                        <a:pt x="10389" y="439486"/>
                        <a:pt x="-3130" y="69547"/>
                        <a:pt x="557" y="117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</p:grpSp>
          <p:sp>
            <p:nvSpPr>
              <p:cNvPr id="34" name="Freeform: Shape 11">
                <a:extLst>
                  <a:ext uri="{FF2B5EF4-FFF2-40B4-BE49-F238E27FC236}">
                    <a16:creationId xmlns:a16="http://schemas.microsoft.com/office/drawing/2014/main" id="{53C9D5CF-9E24-4BD1-94B5-BA7C7784E7A4}"/>
                  </a:ext>
                </a:extLst>
              </p:cNvPr>
              <p:cNvSpPr/>
              <p:nvPr/>
            </p:nvSpPr>
            <p:spPr>
              <a:xfrm>
                <a:off x="2816412" y="1808043"/>
                <a:ext cx="173912" cy="275259"/>
              </a:xfrm>
              <a:custGeom>
                <a:avLst/>
                <a:gdLst>
                  <a:gd name="connsiteX0" fmla="*/ 171823 w 173912"/>
                  <a:gd name="connsiteY0" fmla="*/ 2828 h 275259"/>
                  <a:gd name="connsiteX1" fmla="*/ 106082 w 173912"/>
                  <a:gd name="connsiteY1" fmla="*/ 116381 h 275259"/>
                  <a:gd name="connsiteX2" fmla="*/ 106082 w 173912"/>
                  <a:gd name="connsiteY2" fmla="*/ 158216 h 275259"/>
                  <a:gd name="connsiteX3" fmla="*/ 52294 w 173912"/>
                  <a:gd name="connsiteY3" fmla="*/ 229933 h 275259"/>
                  <a:gd name="connsiteX4" fmla="*/ 28388 w 173912"/>
                  <a:gd name="connsiteY4" fmla="*/ 271769 h 275259"/>
                  <a:gd name="connsiteX5" fmla="*/ 4482 w 173912"/>
                  <a:gd name="connsiteY5" fmla="*/ 247863 h 275259"/>
                  <a:gd name="connsiteX6" fmla="*/ 16435 w 173912"/>
                  <a:gd name="connsiteY6" fmla="*/ 50639 h 275259"/>
                  <a:gd name="connsiteX7" fmla="*/ 171823 w 173912"/>
                  <a:gd name="connsiteY7" fmla="*/ 2828 h 2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912" h="275259">
                    <a:moveTo>
                      <a:pt x="171823" y="2828"/>
                    </a:moveTo>
                    <a:cubicBezTo>
                      <a:pt x="186764" y="13785"/>
                      <a:pt x="117039" y="90483"/>
                      <a:pt x="106082" y="116381"/>
                    </a:cubicBezTo>
                    <a:cubicBezTo>
                      <a:pt x="95125" y="142279"/>
                      <a:pt x="115047" y="139291"/>
                      <a:pt x="106082" y="158216"/>
                    </a:cubicBezTo>
                    <a:cubicBezTo>
                      <a:pt x="97117" y="177141"/>
                      <a:pt x="65243" y="211008"/>
                      <a:pt x="52294" y="229933"/>
                    </a:cubicBezTo>
                    <a:cubicBezTo>
                      <a:pt x="39345" y="248858"/>
                      <a:pt x="28388" y="271769"/>
                      <a:pt x="28388" y="271769"/>
                    </a:cubicBezTo>
                    <a:cubicBezTo>
                      <a:pt x="20419" y="274757"/>
                      <a:pt x="6474" y="284718"/>
                      <a:pt x="4482" y="247863"/>
                    </a:cubicBezTo>
                    <a:cubicBezTo>
                      <a:pt x="2490" y="211008"/>
                      <a:pt x="-9463" y="87494"/>
                      <a:pt x="16435" y="50639"/>
                    </a:cubicBezTo>
                    <a:cubicBezTo>
                      <a:pt x="42333" y="13784"/>
                      <a:pt x="156882" y="-8129"/>
                      <a:pt x="171823" y="28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</p:grpSp>
        <p:pic>
          <p:nvPicPr>
            <p:cNvPr id="32" name="Picture 2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30B581D-63D6-4A64-B0BC-6BCEDFF00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216" y="3082963"/>
              <a:ext cx="2417831" cy="1521966"/>
            </a:xfrm>
            <a:prstGeom prst="rect">
              <a:avLst/>
            </a:prstGeom>
          </p:spPr>
        </p:pic>
      </p:grpSp>
      <p:pic>
        <p:nvPicPr>
          <p:cNvPr id="42" name="Picture 5">
            <a:extLst>
              <a:ext uri="{FF2B5EF4-FFF2-40B4-BE49-F238E27FC236}">
                <a16:creationId xmlns:a16="http://schemas.microsoft.com/office/drawing/2014/main" id="{5337CE53-46A1-486D-80F8-D363773C2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0944" y="3991513"/>
            <a:ext cx="1155084" cy="484995"/>
          </a:xfrm>
          <a:prstGeom prst="rect">
            <a:avLst/>
          </a:prstGeom>
        </p:spPr>
      </p:pic>
      <p:sp>
        <p:nvSpPr>
          <p:cNvPr id="43" name="TextBox 20">
            <a:extLst>
              <a:ext uri="{FF2B5EF4-FFF2-40B4-BE49-F238E27FC236}">
                <a16:creationId xmlns:a16="http://schemas.microsoft.com/office/drawing/2014/main" id="{2C2955E4-5E9C-40FF-BEAB-7F69C629274E}"/>
              </a:ext>
            </a:extLst>
          </p:cNvPr>
          <p:cNvSpPr txBox="1"/>
          <p:nvPr/>
        </p:nvSpPr>
        <p:spPr>
          <a:xfrm>
            <a:off x="7047957" y="3647057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/>
              </a:rPr>
              <a:t>CT8X2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7E6278-1C3E-41BA-B48F-8DD7EA111A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60" y="1841499"/>
            <a:ext cx="2726479" cy="17335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C47DC5-1C81-486A-A51E-12D15AAAB7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5" y="1841499"/>
            <a:ext cx="2958935" cy="1871896"/>
          </a:xfrm>
          <a:prstGeom prst="rect">
            <a:avLst/>
          </a:prstGeom>
        </p:spPr>
      </p:pic>
      <p:pic>
        <p:nvPicPr>
          <p:cNvPr id="45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951A4A-24C4-4AD3-B013-93B6DDF9A3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8" y="2176051"/>
            <a:ext cx="1721031" cy="1075943"/>
          </a:xfrm>
          <a:prstGeom prst="rect">
            <a:avLst/>
          </a:prstGeom>
        </p:spPr>
      </p:pic>
      <p:pic>
        <p:nvPicPr>
          <p:cNvPr id="46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330672-91B8-492B-A9AD-BAFEA46DA6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89" y="2152888"/>
            <a:ext cx="1721031" cy="1075943"/>
          </a:xfrm>
          <a:prstGeom prst="rect">
            <a:avLst/>
          </a:prstGeom>
        </p:spPr>
      </p:pic>
      <p:pic>
        <p:nvPicPr>
          <p:cNvPr id="47" name="Picture 7">
            <a:extLst>
              <a:ext uri="{FF2B5EF4-FFF2-40B4-BE49-F238E27FC236}">
                <a16:creationId xmlns:a16="http://schemas.microsoft.com/office/drawing/2014/main" id="{E3B70ED6-8976-4C9B-9926-F51436EC8F5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9718"/>
          <a:stretch/>
        </p:blipFill>
        <p:spPr>
          <a:xfrm>
            <a:off x="1102779" y="3985611"/>
            <a:ext cx="1135947" cy="413016"/>
          </a:xfrm>
          <a:prstGeom prst="rect">
            <a:avLst/>
          </a:prstGeom>
        </p:spPr>
      </p:pic>
      <p:sp>
        <p:nvSpPr>
          <p:cNvPr id="48" name="TextBox 20">
            <a:extLst>
              <a:ext uri="{FF2B5EF4-FFF2-40B4-BE49-F238E27FC236}">
                <a16:creationId xmlns:a16="http://schemas.microsoft.com/office/drawing/2014/main" id="{9779245C-43E1-4B48-860E-23CAA8876BD7}"/>
              </a:ext>
            </a:extLst>
          </p:cNvPr>
          <p:cNvSpPr txBox="1"/>
          <p:nvPr/>
        </p:nvSpPr>
        <p:spPr>
          <a:xfrm>
            <a:off x="3936075" y="3647057"/>
            <a:ext cx="127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cs-CZ" sz="1600" b="1" dirty="0">
                <a:solidFill>
                  <a:srgbClr val="000000"/>
                </a:solidFill>
                <a:latin typeface="Arial" panose="020B0604020202020204"/>
              </a:rPr>
              <a:t>FC-6000A</a:t>
            </a:r>
            <a:endParaRPr lang="en-US" sz="1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FADE774C-EFC9-4E2F-994B-EF2A760A653E}"/>
              </a:ext>
            </a:extLst>
          </p:cNvPr>
          <p:cNvSpPr txBox="1"/>
          <p:nvPr/>
        </p:nvSpPr>
        <p:spPr>
          <a:xfrm>
            <a:off x="1031186" y="3605541"/>
            <a:ext cx="127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cs-CZ" sz="1600" b="1" dirty="0">
                <a:solidFill>
                  <a:srgbClr val="000000"/>
                </a:solidFill>
                <a:latin typeface="Arial" panose="020B0604020202020204"/>
              </a:rPr>
              <a:t>FC-6400</a:t>
            </a:r>
            <a:endParaRPr lang="en-US" sz="1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50" name="Picture 5">
            <a:extLst>
              <a:ext uri="{FF2B5EF4-FFF2-40B4-BE49-F238E27FC236}">
                <a16:creationId xmlns:a16="http://schemas.microsoft.com/office/drawing/2014/main" id="{59E4F71F-23F0-4A1C-A314-EA9B22E45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4456" y="3985611"/>
            <a:ext cx="1155084" cy="4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4701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Box 20">
            <a:extLst>
              <a:ext uri="{FF2B5EF4-FFF2-40B4-BE49-F238E27FC236}">
                <a16:creationId xmlns:a16="http://schemas.microsoft.com/office/drawing/2014/main" id="{2C2955E4-5E9C-40FF-BEAB-7F69C629274E}"/>
              </a:ext>
            </a:extLst>
          </p:cNvPr>
          <p:cNvSpPr txBox="1"/>
          <p:nvPr/>
        </p:nvSpPr>
        <p:spPr>
          <a:xfrm>
            <a:off x="3170548" y="1727454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cs-CZ" sz="1600" b="1" dirty="0">
                <a:solidFill>
                  <a:srgbClr val="000000"/>
                </a:solidFill>
                <a:latin typeface="Arial" panose="020B0604020202020204"/>
              </a:rPr>
              <a:t>LN-150</a:t>
            </a:r>
            <a:endParaRPr lang="en-US" sz="1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26" name="Picture 3" descr="A grey and yellow machine with buttons&#10;&#10;Description automatically generated">
            <a:extLst>
              <a:ext uri="{FF2B5EF4-FFF2-40B4-BE49-F238E27FC236}">
                <a16:creationId xmlns:a16="http://schemas.microsoft.com/office/drawing/2014/main" id="{D56AED80-70B6-4CDD-9062-0031525A08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46" y="1426225"/>
            <a:ext cx="1328592" cy="2087786"/>
          </a:xfrm>
          <a:prstGeom prst="rect">
            <a:avLst/>
          </a:prstGeom>
        </p:spPr>
      </p:pic>
      <p:pic>
        <p:nvPicPr>
          <p:cNvPr id="27" name="Picture Placeholder 6">
            <a:extLst>
              <a:ext uri="{FF2B5EF4-FFF2-40B4-BE49-F238E27FC236}">
                <a16:creationId xmlns:a16="http://schemas.microsoft.com/office/drawing/2014/main" id="{D0DFF33E-6C3A-4327-85A8-08F8112A69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5455" t="-4445" r="-19426"/>
          <a:stretch/>
        </p:blipFill>
        <p:spPr>
          <a:xfrm>
            <a:off x="5578482" y="1523336"/>
            <a:ext cx="2695808" cy="2087786"/>
          </a:xfrm>
          <a:prstGeom prst="rect">
            <a:avLst/>
          </a:prstGeom>
        </p:spPr>
      </p:pic>
      <p:pic>
        <p:nvPicPr>
          <p:cNvPr id="28" name="Picture 2" descr="LN-150 robotic total station">
            <a:extLst>
              <a:ext uri="{FF2B5EF4-FFF2-40B4-BE49-F238E27FC236}">
                <a16:creationId xmlns:a16="http://schemas.microsoft.com/office/drawing/2014/main" id="{969C642E-D019-4D94-BE95-D632014A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38" y="1588447"/>
            <a:ext cx="1837283" cy="183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E70B58F1-9AE6-4F0F-BBA6-09CA1D35CEF9}"/>
              </a:ext>
            </a:extLst>
          </p:cNvPr>
          <p:cNvSpPr txBox="1"/>
          <p:nvPr/>
        </p:nvSpPr>
        <p:spPr>
          <a:xfrm>
            <a:off x="420129" y="730648"/>
            <a:ext cx="819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TOPCON Digital Layout</a:t>
            </a: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7A00BC0C-FD15-4A7D-A0D6-B68B971ED2B8}"/>
              </a:ext>
            </a:extLst>
          </p:cNvPr>
          <p:cNvSpPr txBox="1"/>
          <p:nvPr/>
        </p:nvSpPr>
        <p:spPr>
          <a:xfrm>
            <a:off x="240079" y="3611122"/>
            <a:ext cx="4066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en-US" sz="1600" b="1" dirty="0">
                <a:solidFill>
                  <a:srgbClr val="007DC5"/>
                </a:solidFill>
                <a:latin typeface="Arial" panose="020B0604020202020204"/>
              </a:rPr>
              <a:t>LN layout navigator</a:t>
            </a:r>
          </a:p>
          <a:p>
            <a:pPr algn="ctr" defTabSz="914354">
              <a:defRPr/>
            </a:pPr>
            <a:r>
              <a:rPr lang="cs-CZ" sz="1600" dirty="0">
                <a:latin typeface="Arial" panose="020B0604020202020204"/>
              </a:rPr>
              <a:t>Kompaktní, samonivelační</a:t>
            </a:r>
            <a:r>
              <a:rPr lang="en-US" sz="1600" dirty="0">
                <a:latin typeface="Arial" panose="020B0604020202020204"/>
              </a:rPr>
              <a:t>, </a:t>
            </a:r>
            <a:r>
              <a:rPr lang="cs-CZ" sz="1600" dirty="0">
                <a:latin typeface="Arial" panose="020B0604020202020204"/>
              </a:rPr>
              <a:t>snadno</a:t>
            </a:r>
            <a:r>
              <a:rPr lang="en-US" sz="1600" dirty="0">
                <a:latin typeface="Arial" panose="020B0604020202020204"/>
              </a:rPr>
              <a:t> </a:t>
            </a:r>
            <a:r>
              <a:rPr lang="cs-CZ" sz="1600" dirty="0">
                <a:latin typeface="Arial" panose="020B0604020202020204"/>
              </a:rPr>
              <a:t>nastavitelný</a:t>
            </a:r>
            <a:r>
              <a:rPr lang="en-US" sz="1600" dirty="0">
                <a:latin typeface="Arial" panose="020B0604020202020204"/>
              </a:rPr>
              <a:t> </a:t>
            </a:r>
            <a:r>
              <a:rPr lang="cs-CZ" sz="1600" dirty="0">
                <a:latin typeface="Arial" panose="020B0604020202020204"/>
              </a:rPr>
              <a:t>přístroj</a:t>
            </a:r>
            <a:r>
              <a:rPr lang="en-US" sz="1600" dirty="0">
                <a:latin typeface="Arial" panose="020B0604020202020204"/>
              </a:rPr>
              <a:t> </a:t>
            </a:r>
            <a:r>
              <a:rPr lang="cs-CZ" sz="1600" dirty="0">
                <a:latin typeface="Arial" panose="020B0604020202020204"/>
              </a:rPr>
              <a:t>navržený</a:t>
            </a:r>
            <a:r>
              <a:rPr lang="en-US" sz="1600" dirty="0">
                <a:latin typeface="Arial" panose="020B0604020202020204"/>
              </a:rPr>
              <a:t> pro </a:t>
            </a:r>
            <a:r>
              <a:rPr lang="cs-CZ" sz="1600" dirty="0">
                <a:latin typeface="Arial" panose="020B0604020202020204"/>
              </a:rPr>
              <a:t>vytyčování</a:t>
            </a:r>
            <a:r>
              <a:rPr lang="en-US" sz="1600" dirty="0">
                <a:latin typeface="Arial" panose="020B0604020202020204"/>
              </a:rPr>
              <a:t> a </a:t>
            </a:r>
            <a:r>
              <a:rPr lang="cs-CZ" sz="1600" dirty="0">
                <a:latin typeface="Arial" panose="020B0604020202020204"/>
              </a:rPr>
              <a:t>měření</a:t>
            </a:r>
            <a:r>
              <a:rPr lang="en-US" sz="1600" dirty="0">
                <a:latin typeface="Arial" panose="020B0604020202020204"/>
              </a:rPr>
              <a:t> na </a:t>
            </a:r>
            <a:r>
              <a:rPr lang="cs-CZ" sz="1600" dirty="0">
                <a:latin typeface="Arial" panose="020B0604020202020204"/>
              </a:rPr>
              <a:t>staveništi</a:t>
            </a:r>
            <a:r>
              <a:rPr lang="en-US" sz="1600" dirty="0">
                <a:latin typeface="Arial" panose="020B0604020202020204"/>
              </a:rPr>
              <a:t>.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D8A982EB-37E5-493B-A9B7-408B1D43BEAA}"/>
              </a:ext>
            </a:extLst>
          </p:cNvPr>
          <p:cNvSpPr txBox="1"/>
          <p:nvPr/>
        </p:nvSpPr>
        <p:spPr>
          <a:xfrm>
            <a:off x="774827" y="1727454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cs-CZ" sz="1600" b="1" dirty="0">
                <a:solidFill>
                  <a:srgbClr val="000000"/>
                </a:solidFill>
                <a:latin typeface="Arial" panose="020B0604020202020204"/>
              </a:rPr>
              <a:t>LN-50</a:t>
            </a:r>
            <a:endParaRPr lang="en-US" sz="1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id="{2A24635A-CAB4-419E-80AF-7EF97A3986DC}"/>
              </a:ext>
            </a:extLst>
          </p:cNvPr>
          <p:cNvSpPr txBox="1"/>
          <p:nvPr/>
        </p:nvSpPr>
        <p:spPr>
          <a:xfrm>
            <a:off x="4354373" y="3611122"/>
            <a:ext cx="47896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en-US" sz="1600" b="1" dirty="0">
                <a:solidFill>
                  <a:srgbClr val="007DC5"/>
                </a:solidFill>
                <a:latin typeface="Arial" panose="020B0604020202020204"/>
              </a:rPr>
              <a:t>GT </a:t>
            </a:r>
            <a:r>
              <a:rPr lang="cs-CZ" sz="1600" b="1" dirty="0">
                <a:solidFill>
                  <a:srgbClr val="007DC5"/>
                </a:solidFill>
                <a:latin typeface="Arial" panose="020B0604020202020204"/>
              </a:rPr>
              <a:t>robotická totální stanice</a:t>
            </a:r>
          </a:p>
          <a:p>
            <a:pPr algn="ctr" defTabSz="914354">
              <a:defRPr/>
            </a:pPr>
            <a:r>
              <a:rPr lang="cs-CZ" sz="1600" dirty="0">
                <a:latin typeface="Arial" panose="020B0604020202020204"/>
              </a:rPr>
              <a:t>Vysokorychlostní, lehký přístroj pro zvýšení mobility na staveništi a zvládnutí aplikací od základních až po pokročilé.</a:t>
            </a:r>
          </a:p>
        </p:txBody>
      </p:sp>
    </p:spTree>
    <p:extLst>
      <p:ext uri="{BB962C8B-B14F-4D97-AF65-F5344CB8AC3E}">
        <p14:creationId xmlns:p14="http://schemas.microsoft.com/office/powerpoint/2010/main" val="4814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4701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E70B58F1-9AE6-4F0F-BBA6-09CA1D35CEF9}"/>
              </a:ext>
            </a:extLst>
          </p:cNvPr>
          <p:cNvSpPr txBox="1"/>
          <p:nvPr/>
        </p:nvSpPr>
        <p:spPr>
          <a:xfrm>
            <a:off x="420129" y="730648"/>
            <a:ext cx="819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LN-50 Layout </a:t>
            </a:r>
            <a:r>
              <a:rPr lang="cs-CZ" sz="2800" b="1" dirty="0" err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Navigator</a:t>
            </a:r>
            <a:endParaRPr lang="cs-CZ" sz="2800" b="1" dirty="0">
              <a:solidFill>
                <a:srgbClr val="007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947A36-5A12-4841-9F44-B777E0DC4CC7}"/>
              </a:ext>
            </a:extLst>
          </p:cNvPr>
          <p:cNvSpPr txBox="1">
            <a:spLocks/>
          </p:cNvSpPr>
          <p:nvPr/>
        </p:nvSpPr>
        <p:spPr>
          <a:xfrm>
            <a:off x="420129" y="1829110"/>
            <a:ext cx="4486275" cy="2200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9C2"/>
              </a:buClr>
            </a:pPr>
            <a:r>
              <a:rPr lang="en-US" sz="1800" dirty="0">
                <a:latin typeface="Arial" panose="020B0604020202020204" pitchFamily="34" charset="0"/>
              </a:rPr>
              <a:t>Malý a </a:t>
            </a:r>
            <a:r>
              <a:rPr lang="cs-CZ" sz="1800" dirty="0">
                <a:latin typeface="Arial" panose="020B0604020202020204" pitchFamily="34" charset="0"/>
              </a:rPr>
              <a:t>samonivelační</a:t>
            </a:r>
          </a:p>
          <a:p>
            <a:pPr>
              <a:buClr>
                <a:srgbClr val="0079C2"/>
              </a:buClr>
            </a:pPr>
            <a:r>
              <a:rPr lang="cs-CZ" sz="1800" dirty="0">
                <a:latin typeface="Arial" panose="020B0604020202020204" pitchFamily="34" charset="0"/>
              </a:rPr>
              <a:t>Vytyčení</a:t>
            </a:r>
            <a:r>
              <a:rPr lang="pt-BR" sz="1800" dirty="0">
                <a:latin typeface="Arial" panose="020B0604020202020204" pitchFamily="34" charset="0"/>
              </a:rPr>
              <a:t> nebo měření až do 50 metrů</a:t>
            </a:r>
            <a:endParaRPr lang="en-US" sz="1800" dirty="0">
              <a:latin typeface="Arial" panose="020B0604020202020204" pitchFamily="34" charset="0"/>
            </a:endParaRPr>
          </a:p>
          <a:p>
            <a:pPr>
              <a:buClr>
                <a:srgbClr val="0079C2"/>
              </a:buClr>
            </a:pPr>
            <a:r>
              <a:rPr lang="cs-CZ" sz="1800" dirty="0">
                <a:latin typeface="Arial" panose="020B0604020202020204" pitchFamily="34" charset="0"/>
              </a:rPr>
              <a:t>Přenosný, lehký, snadno použitelný </a:t>
            </a:r>
          </a:p>
          <a:p>
            <a:pPr>
              <a:buClr>
                <a:srgbClr val="0079C2"/>
              </a:buClr>
            </a:pPr>
            <a:r>
              <a:rPr lang="cs-CZ" sz="1800" dirty="0" err="1">
                <a:latin typeface="Arial" panose="020B0604020202020204" pitchFamily="34" charset="0"/>
              </a:rPr>
              <a:t>Samourovnání</a:t>
            </a:r>
            <a:r>
              <a:rPr lang="cs-CZ" sz="1800" dirty="0">
                <a:latin typeface="Arial" panose="020B0604020202020204" pitchFamily="34" charset="0"/>
              </a:rPr>
              <a:t> jedním tlačítkem</a:t>
            </a:r>
          </a:p>
          <a:p>
            <a:pPr>
              <a:buClr>
                <a:srgbClr val="0079C2"/>
              </a:buClr>
            </a:pPr>
            <a:r>
              <a:rPr lang="cs-CZ" sz="1800" dirty="0">
                <a:latin typeface="Arial" panose="020B0604020202020204" pitchFamily="34" charset="0"/>
              </a:rPr>
              <a:t>One-man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</a:rPr>
              <a:t>operátor</a:t>
            </a:r>
          </a:p>
          <a:p>
            <a:pPr>
              <a:buClr>
                <a:srgbClr val="0079C2"/>
              </a:buClr>
            </a:pPr>
            <a:r>
              <a:rPr lang="cs-CZ" sz="1800" dirty="0">
                <a:latin typeface="Arial" panose="020B0604020202020204" pitchFamily="34" charset="0"/>
              </a:rPr>
              <a:t>Laserová olovnice</a:t>
            </a: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4" name="Picture 1" descr="A close-up of a device&#10;&#10;Description automatically generated">
            <a:extLst>
              <a:ext uri="{FF2B5EF4-FFF2-40B4-BE49-F238E27FC236}">
                <a16:creationId xmlns:a16="http://schemas.microsoft.com/office/drawing/2014/main" id="{E9FF8AB7-797C-4B7E-9EB3-CF4D0FAFE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50" y="1363094"/>
            <a:ext cx="4176409" cy="3132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488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3304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E70B58F1-9AE6-4F0F-BBA6-09CA1D35CEF9}"/>
              </a:ext>
            </a:extLst>
          </p:cNvPr>
          <p:cNvSpPr txBox="1"/>
          <p:nvPr/>
        </p:nvSpPr>
        <p:spPr>
          <a:xfrm>
            <a:off x="420129" y="730648"/>
            <a:ext cx="819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LN-50 sestava</a:t>
            </a:r>
          </a:p>
        </p:txBody>
      </p:sp>
      <p:pic>
        <p:nvPicPr>
          <p:cNvPr id="8" name="Picture 5" descr="A grey and yellow machine&#10;&#10;Description automatically generated">
            <a:extLst>
              <a:ext uri="{FF2B5EF4-FFF2-40B4-BE49-F238E27FC236}">
                <a16:creationId xmlns:a16="http://schemas.microsoft.com/office/drawing/2014/main" id="{02ECA610-9C2E-4398-A0CF-6525598B6B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" y="1318967"/>
            <a:ext cx="759962" cy="11944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5E7BC127-EB95-4775-BD35-7B8E4F9E7E31}"/>
              </a:ext>
            </a:extLst>
          </p:cNvPr>
          <p:cNvSpPr txBox="1"/>
          <p:nvPr/>
        </p:nvSpPr>
        <p:spPr>
          <a:xfrm>
            <a:off x="200501" y="2654863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LN-50</a:t>
            </a:r>
          </a:p>
        </p:txBody>
      </p:sp>
      <p:grpSp>
        <p:nvGrpSpPr>
          <p:cNvPr id="10" name="Group 22">
            <a:extLst>
              <a:ext uri="{FF2B5EF4-FFF2-40B4-BE49-F238E27FC236}">
                <a16:creationId xmlns:a16="http://schemas.microsoft.com/office/drawing/2014/main" id="{7C0C2BE7-8DEA-4BBE-8DE2-1F44C8CA2A59}"/>
              </a:ext>
            </a:extLst>
          </p:cNvPr>
          <p:cNvGrpSpPr/>
          <p:nvPr/>
        </p:nvGrpSpPr>
        <p:grpSpPr>
          <a:xfrm>
            <a:off x="1442468" y="1397302"/>
            <a:ext cx="1148344" cy="1181846"/>
            <a:chOff x="1791831" y="2000742"/>
            <a:chExt cx="4563702" cy="4563702"/>
          </a:xfrm>
        </p:grpSpPr>
        <p:pic>
          <p:nvPicPr>
            <p:cNvPr id="11" name="Picture 8" descr="A yellow plastic case with black text&#10;&#10;Description automatically generated">
              <a:extLst>
                <a:ext uri="{FF2B5EF4-FFF2-40B4-BE49-F238E27FC236}">
                  <a16:creationId xmlns:a16="http://schemas.microsoft.com/office/drawing/2014/main" id="{4A0AADE2-B66C-47F9-BE24-EB7EA77BC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1000"/>
                      </a14:imgEffect>
                      <a14:imgEffect>
                        <a14:brightnessContrast bright="15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831" y="2000742"/>
              <a:ext cx="4563702" cy="4563702"/>
            </a:xfrm>
            <a:prstGeom prst="rect">
              <a:avLst/>
            </a:prstGeom>
          </p:spPr>
        </p:pic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0566167F-B644-42A5-AC95-2BEA86808179}"/>
                </a:ext>
              </a:extLst>
            </p:cNvPr>
            <p:cNvGrpSpPr/>
            <p:nvPr/>
          </p:nvGrpSpPr>
          <p:grpSpPr>
            <a:xfrm>
              <a:off x="4834310" y="4610558"/>
              <a:ext cx="279000" cy="88200"/>
              <a:chOff x="4834310" y="4610558"/>
              <a:chExt cx="279000" cy="8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6" name="Ink 12">
                    <a:extLst>
                      <a:ext uri="{FF2B5EF4-FFF2-40B4-BE49-F238E27FC236}">
                        <a16:creationId xmlns:a16="http://schemas.microsoft.com/office/drawing/2014/main" id="{2B7A9D48-60FD-4668-A283-C8A47EA1C625}"/>
                      </a:ext>
                    </a:extLst>
                  </p14:cNvPr>
                  <p14:cNvContentPartPr/>
                  <p14:nvPr/>
                </p14:nvContentPartPr>
                <p14:xfrm>
                  <a:off x="4863470" y="4610558"/>
                  <a:ext cx="116640" cy="216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2BB007D1-964D-40A2-B3B7-6A1110374A5B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761154" y="4512376"/>
                    <a:ext cx="320248" cy="216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7" name="Ink 13">
                    <a:extLst>
                      <a:ext uri="{FF2B5EF4-FFF2-40B4-BE49-F238E27FC236}">
                        <a16:creationId xmlns:a16="http://schemas.microsoft.com/office/drawing/2014/main" id="{D7479169-F48D-443D-BD71-DE25C7559D06}"/>
                      </a:ext>
                    </a:extLst>
                  </p14:cNvPr>
                  <p14:cNvContentPartPr/>
                  <p14:nvPr/>
                </p14:nvContentPartPr>
                <p14:xfrm>
                  <a:off x="5058230" y="4620278"/>
                  <a:ext cx="360" cy="3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2055CD09-DA8B-E02D-925F-6EFC2593F80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022230" y="458427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8" name="Ink 15">
                    <a:extLst>
                      <a:ext uri="{FF2B5EF4-FFF2-40B4-BE49-F238E27FC236}">
                        <a16:creationId xmlns:a16="http://schemas.microsoft.com/office/drawing/2014/main" id="{EC3BBCE3-5634-463D-B2EF-B07D6741FE74}"/>
                      </a:ext>
                    </a:extLst>
                  </p14:cNvPr>
                  <p14:cNvContentPartPr/>
                  <p14:nvPr/>
                </p14:nvContentPartPr>
                <p14:xfrm>
                  <a:off x="5018990" y="4688318"/>
                  <a:ext cx="94320" cy="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963BF55-4438-FB52-E1B7-D147472A1FD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916468" y="4652318"/>
                    <a:ext cx="298338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9" name="Ink 16">
                    <a:extLst>
                      <a:ext uri="{FF2B5EF4-FFF2-40B4-BE49-F238E27FC236}">
                        <a16:creationId xmlns:a16="http://schemas.microsoft.com/office/drawing/2014/main" id="{AFBCC0C5-D807-44F5-9CA9-FDF1DEDD4231}"/>
                      </a:ext>
                    </a:extLst>
                  </p14:cNvPr>
                  <p14:cNvContentPartPr/>
                  <p14:nvPr/>
                </p14:nvContentPartPr>
                <p14:xfrm>
                  <a:off x="4910270" y="4690478"/>
                  <a:ext cx="11880" cy="82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E5F6145C-21FD-9990-B246-0973627D6E62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811270" y="4598478"/>
                    <a:ext cx="208890" cy="19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0" name="Ink 18">
                    <a:extLst>
                      <a:ext uri="{FF2B5EF4-FFF2-40B4-BE49-F238E27FC236}">
                        <a16:creationId xmlns:a16="http://schemas.microsoft.com/office/drawing/2014/main" id="{9BF34BBB-6016-4BBB-B505-A57308A084A2}"/>
                      </a:ext>
                    </a:extLst>
                  </p14:cNvPr>
                  <p14:cNvContentPartPr/>
                  <p14:nvPr/>
                </p14:nvContentPartPr>
                <p14:xfrm>
                  <a:off x="4844030" y="4610558"/>
                  <a:ext cx="360" cy="478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7395575F-11E8-E91B-E0B9-8355DB03A45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808030" y="4510808"/>
                    <a:ext cx="72000" cy="2463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0BB9EE70-17B8-4A6C-8F6D-478DC69FAB6D}"/>
                      </a:ext>
                    </a:extLst>
                  </p14:cNvPr>
                  <p14:cNvContentPartPr/>
                  <p14:nvPr/>
                </p14:nvContentPartPr>
                <p14:xfrm>
                  <a:off x="4834310" y="4649438"/>
                  <a:ext cx="360" cy="3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979B1E3-9BF7-AC7D-50F5-EAA2AA885C5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798310" y="4613438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2" name="TextBox 23">
            <a:extLst>
              <a:ext uri="{FF2B5EF4-FFF2-40B4-BE49-F238E27FC236}">
                <a16:creationId xmlns:a16="http://schemas.microsoft.com/office/drawing/2014/main" id="{4CFB899F-6F31-49BF-8BDE-6000DC9E8304}"/>
              </a:ext>
            </a:extLst>
          </p:cNvPr>
          <p:cNvSpPr txBox="1"/>
          <p:nvPr/>
        </p:nvSpPr>
        <p:spPr>
          <a:xfrm>
            <a:off x="1604507" y="2652320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cs-CZ" sz="1200" b="1" dirty="0">
                <a:solidFill>
                  <a:srgbClr val="000000"/>
                </a:solidFill>
                <a:latin typeface="Arial" panose="020B0604020202020204"/>
              </a:rPr>
              <a:t>kufr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B74D4CCA-F01B-4353-AE3C-66EBB8EE8002}"/>
              </a:ext>
            </a:extLst>
          </p:cNvPr>
          <p:cNvGrpSpPr>
            <a:grpSpLocks noChangeAspect="1"/>
          </p:cNvGrpSpPr>
          <p:nvPr/>
        </p:nvGrpSpPr>
        <p:grpSpPr>
          <a:xfrm>
            <a:off x="273467" y="3371185"/>
            <a:ext cx="1152052" cy="768598"/>
            <a:chOff x="2780072" y="1475761"/>
            <a:chExt cx="6885381" cy="4524718"/>
          </a:xfrm>
        </p:grpSpPr>
        <p:grpSp>
          <p:nvGrpSpPr>
            <p:cNvPr id="24" name="Group 25">
              <a:extLst>
                <a:ext uri="{FF2B5EF4-FFF2-40B4-BE49-F238E27FC236}">
                  <a16:creationId xmlns:a16="http://schemas.microsoft.com/office/drawing/2014/main" id="{77C02205-A752-4D0E-9336-0767AFE37111}"/>
                </a:ext>
              </a:extLst>
            </p:cNvPr>
            <p:cNvGrpSpPr/>
            <p:nvPr/>
          </p:nvGrpSpPr>
          <p:grpSpPr>
            <a:xfrm>
              <a:off x="2780072" y="1475761"/>
              <a:ext cx="6885381" cy="4524718"/>
              <a:chOff x="2780072" y="1475761"/>
              <a:chExt cx="6885381" cy="4524718"/>
            </a:xfrm>
          </p:grpSpPr>
          <p:grpSp>
            <p:nvGrpSpPr>
              <p:cNvPr id="26" name="Group 27">
                <a:extLst>
                  <a:ext uri="{FF2B5EF4-FFF2-40B4-BE49-F238E27FC236}">
                    <a16:creationId xmlns:a16="http://schemas.microsoft.com/office/drawing/2014/main" id="{E147583A-28E2-4C48-A980-2A67B9106AD1}"/>
                  </a:ext>
                </a:extLst>
              </p:cNvPr>
              <p:cNvGrpSpPr/>
              <p:nvPr/>
            </p:nvGrpSpPr>
            <p:grpSpPr>
              <a:xfrm>
                <a:off x="2841520" y="1475761"/>
                <a:ext cx="6823933" cy="4462928"/>
                <a:chOff x="2841520" y="1475761"/>
                <a:chExt cx="6823933" cy="4462928"/>
              </a:xfrm>
            </p:grpSpPr>
            <p:pic>
              <p:nvPicPr>
                <p:cNvPr id="30" name="Picture 30" descr="A picture containing text, cellphone, black&#10;&#10;Description automatically generated">
                  <a:extLst>
                    <a:ext uri="{FF2B5EF4-FFF2-40B4-BE49-F238E27FC236}">
                      <a16:creationId xmlns:a16="http://schemas.microsoft.com/office/drawing/2014/main" id="{E4BBBF59-CB61-4F67-AB8E-E8A8D9B79B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158" t="1103" r="32246" b="2136"/>
                <a:stretch/>
              </p:blipFill>
              <p:spPr>
                <a:xfrm rot="5400000">
                  <a:off x="4022023" y="295258"/>
                  <a:ext cx="4462928" cy="6823933"/>
                </a:xfrm>
                <a:prstGeom prst="rect">
                  <a:avLst/>
                </a:prstGeom>
              </p:spPr>
            </p:pic>
            <p:pic>
              <p:nvPicPr>
                <p:cNvPr id="31" name="Picture 31">
                  <a:extLst>
                    <a:ext uri="{FF2B5EF4-FFF2-40B4-BE49-F238E27FC236}">
                      <a16:creationId xmlns:a16="http://schemas.microsoft.com/office/drawing/2014/main" id="{D7A1F7B5-5916-48BA-A5F8-1A2E02BFC9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96062" y="2197678"/>
                  <a:ext cx="5155845" cy="3184563"/>
                </a:xfrm>
                <a:prstGeom prst="rect">
                  <a:avLst/>
                </a:prstGeom>
              </p:spPr>
            </p:pic>
          </p:grpSp>
          <p:sp>
            <p:nvSpPr>
              <p:cNvPr id="27" name="Freeform: Shape 28">
                <a:extLst>
                  <a:ext uri="{FF2B5EF4-FFF2-40B4-BE49-F238E27FC236}">
                    <a16:creationId xmlns:a16="http://schemas.microsoft.com/office/drawing/2014/main" id="{100682B1-9C88-4AEB-8C2C-6F864C63F5CE}"/>
                  </a:ext>
                </a:extLst>
              </p:cNvPr>
              <p:cNvSpPr/>
              <p:nvPr/>
            </p:nvSpPr>
            <p:spPr>
              <a:xfrm>
                <a:off x="2780072" y="1542694"/>
                <a:ext cx="505478" cy="538237"/>
              </a:xfrm>
              <a:custGeom>
                <a:avLst/>
                <a:gdLst>
                  <a:gd name="connsiteX0" fmla="*/ 458840 w 462873"/>
                  <a:gd name="connsiteY0" fmla="*/ 79629 h 538237"/>
                  <a:gd name="connsiteX1" fmla="*/ 237614 w 462873"/>
                  <a:gd name="connsiteY1" fmla="*/ 212364 h 538237"/>
                  <a:gd name="connsiteX2" fmla="*/ 97505 w 462873"/>
                  <a:gd name="connsiteY2" fmla="*/ 337725 h 538237"/>
                  <a:gd name="connsiteX3" fmla="*/ 38511 w 462873"/>
                  <a:gd name="connsiteY3" fmla="*/ 529454 h 538237"/>
                  <a:gd name="connsiteX4" fmla="*/ 31137 w 462873"/>
                  <a:gd name="connsiteY4" fmla="*/ 28009 h 538237"/>
                  <a:gd name="connsiteX5" fmla="*/ 458840 w 462873"/>
                  <a:gd name="connsiteY5" fmla="*/ 79629 h 53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873" h="538237">
                    <a:moveTo>
                      <a:pt x="458840" y="79629"/>
                    </a:moveTo>
                    <a:cubicBezTo>
                      <a:pt x="493253" y="110355"/>
                      <a:pt x="297836" y="169348"/>
                      <a:pt x="237614" y="212364"/>
                    </a:cubicBezTo>
                    <a:cubicBezTo>
                      <a:pt x="177392" y="255380"/>
                      <a:pt x="130689" y="284877"/>
                      <a:pt x="97505" y="337725"/>
                    </a:cubicBezTo>
                    <a:cubicBezTo>
                      <a:pt x="64321" y="390573"/>
                      <a:pt x="49572" y="581073"/>
                      <a:pt x="38511" y="529454"/>
                    </a:cubicBezTo>
                    <a:cubicBezTo>
                      <a:pt x="27450" y="477835"/>
                      <a:pt x="-37689" y="102980"/>
                      <a:pt x="31137" y="28009"/>
                    </a:cubicBezTo>
                    <a:cubicBezTo>
                      <a:pt x="99963" y="-46962"/>
                      <a:pt x="424427" y="48903"/>
                      <a:pt x="458840" y="796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9">
                <a:extLst>
                  <a:ext uri="{FF2B5EF4-FFF2-40B4-BE49-F238E27FC236}">
                    <a16:creationId xmlns:a16="http://schemas.microsoft.com/office/drawing/2014/main" id="{02019A6A-C049-4351-9CE1-8DBFA21A5E16}"/>
                  </a:ext>
                </a:extLst>
              </p:cNvPr>
              <p:cNvSpPr/>
              <p:nvPr/>
            </p:nvSpPr>
            <p:spPr>
              <a:xfrm>
                <a:off x="2809011" y="5445121"/>
                <a:ext cx="387349" cy="555358"/>
              </a:xfrm>
              <a:custGeom>
                <a:avLst/>
                <a:gdLst>
                  <a:gd name="connsiteX0" fmla="*/ 557 w 387349"/>
                  <a:gd name="connsiteY0" fmla="*/ 11782 h 555358"/>
                  <a:gd name="connsiteX1" fmla="*/ 96421 w 387349"/>
                  <a:gd name="connsiteY1" fmla="*/ 174014 h 555358"/>
                  <a:gd name="connsiteX2" fmla="*/ 140666 w 387349"/>
                  <a:gd name="connsiteY2" fmla="*/ 306750 h 555358"/>
                  <a:gd name="connsiteX3" fmla="*/ 280776 w 387349"/>
                  <a:gd name="connsiteY3" fmla="*/ 395240 h 555358"/>
                  <a:gd name="connsiteX4" fmla="*/ 347144 w 387349"/>
                  <a:gd name="connsiteY4" fmla="*/ 454234 h 555358"/>
                  <a:gd name="connsiteX5" fmla="*/ 369266 w 387349"/>
                  <a:gd name="connsiteY5" fmla="*/ 505853 h 555358"/>
                  <a:gd name="connsiteX6" fmla="*/ 74299 w 387349"/>
                  <a:gd name="connsiteY6" fmla="*/ 520602 h 555358"/>
                  <a:gd name="connsiteX7" fmla="*/ 557 w 387349"/>
                  <a:gd name="connsiteY7" fmla="*/ 11782 h 55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7349" h="555358">
                    <a:moveTo>
                      <a:pt x="557" y="11782"/>
                    </a:moveTo>
                    <a:cubicBezTo>
                      <a:pt x="4244" y="-45983"/>
                      <a:pt x="73070" y="124853"/>
                      <a:pt x="96421" y="174014"/>
                    </a:cubicBezTo>
                    <a:cubicBezTo>
                      <a:pt x="119772" y="223175"/>
                      <a:pt x="109940" y="269879"/>
                      <a:pt x="140666" y="306750"/>
                    </a:cubicBezTo>
                    <a:cubicBezTo>
                      <a:pt x="171392" y="343621"/>
                      <a:pt x="246363" y="370659"/>
                      <a:pt x="280776" y="395240"/>
                    </a:cubicBezTo>
                    <a:cubicBezTo>
                      <a:pt x="315189" y="419821"/>
                      <a:pt x="332396" y="435799"/>
                      <a:pt x="347144" y="454234"/>
                    </a:cubicBezTo>
                    <a:cubicBezTo>
                      <a:pt x="361892" y="472670"/>
                      <a:pt x="414740" y="494792"/>
                      <a:pt x="369266" y="505853"/>
                    </a:cubicBezTo>
                    <a:cubicBezTo>
                      <a:pt x="323792" y="516914"/>
                      <a:pt x="138209" y="601718"/>
                      <a:pt x="74299" y="520602"/>
                    </a:cubicBezTo>
                    <a:cubicBezTo>
                      <a:pt x="10389" y="439486"/>
                      <a:pt x="-3130" y="69547"/>
                      <a:pt x="557" y="117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Freeform: Shape 26">
              <a:extLst>
                <a:ext uri="{FF2B5EF4-FFF2-40B4-BE49-F238E27FC236}">
                  <a16:creationId xmlns:a16="http://schemas.microsoft.com/office/drawing/2014/main" id="{9FBE8DB0-2B69-4F19-B591-51938AFB5103}"/>
                </a:ext>
              </a:extLst>
            </p:cNvPr>
            <p:cNvSpPr/>
            <p:nvPr/>
          </p:nvSpPr>
          <p:spPr>
            <a:xfrm>
              <a:off x="2816412" y="1808043"/>
              <a:ext cx="173912" cy="275259"/>
            </a:xfrm>
            <a:custGeom>
              <a:avLst/>
              <a:gdLst>
                <a:gd name="connsiteX0" fmla="*/ 171823 w 173912"/>
                <a:gd name="connsiteY0" fmla="*/ 2828 h 275259"/>
                <a:gd name="connsiteX1" fmla="*/ 106082 w 173912"/>
                <a:gd name="connsiteY1" fmla="*/ 116381 h 275259"/>
                <a:gd name="connsiteX2" fmla="*/ 106082 w 173912"/>
                <a:gd name="connsiteY2" fmla="*/ 158216 h 275259"/>
                <a:gd name="connsiteX3" fmla="*/ 52294 w 173912"/>
                <a:gd name="connsiteY3" fmla="*/ 229933 h 275259"/>
                <a:gd name="connsiteX4" fmla="*/ 28388 w 173912"/>
                <a:gd name="connsiteY4" fmla="*/ 271769 h 275259"/>
                <a:gd name="connsiteX5" fmla="*/ 4482 w 173912"/>
                <a:gd name="connsiteY5" fmla="*/ 247863 h 275259"/>
                <a:gd name="connsiteX6" fmla="*/ 16435 w 173912"/>
                <a:gd name="connsiteY6" fmla="*/ 50639 h 275259"/>
                <a:gd name="connsiteX7" fmla="*/ 171823 w 173912"/>
                <a:gd name="connsiteY7" fmla="*/ 2828 h 2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912" h="275259">
                  <a:moveTo>
                    <a:pt x="171823" y="2828"/>
                  </a:moveTo>
                  <a:cubicBezTo>
                    <a:pt x="186764" y="13785"/>
                    <a:pt x="117039" y="90483"/>
                    <a:pt x="106082" y="116381"/>
                  </a:cubicBezTo>
                  <a:cubicBezTo>
                    <a:pt x="95125" y="142279"/>
                    <a:pt x="115047" y="139291"/>
                    <a:pt x="106082" y="158216"/>
                  </a:cubicBezTo>
                  <a:cubicBezTo>
                    <a:pt x="97117" y="177141"/>
                    <a:pt x="65243" y="211008"/>
                    <a:pt x="52294" y="229933"/>
                  </a:cubicBezTo>
                  <a:cubicBezTo>
                    <a:pt x="39345" y="248858"/>
                    <a:pt x="28388" y="271769"/>
                    <a:pt x="28388" y="271769"/>
                  </a:cubicBezTo>
                  <a:cubicBezTo>
                    <a:pt x="20419" y="274757"/>
                    <a:pt x="6474" y="284718"/>
                    <a:pt x="4482" y="247863"/>
                  </a:cubicBezTo>
                  <a:cubicBezTo>
                    <a:pt x="2490" y="211008"/>
                    <a:pt x="-9463" y="87494"/>
                    <a:pt x="16435" y="50639"/>
                  </a:cubicBezTo>
                  <a:cubicBezTo>
                    <a:pt x="42333" y="13784"/>
                    <a:pt x="156882" y="-8129"/>
                    <a:pt x="171823" y="282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" name="TextBox 32">
            <a:extLst>
              <a:ext uri="{FF2B5EF4-FFF2-40B4-BE49-F238E27FC236}">
                <a16:creationId xmlns:a16="http://schemas.microsoft.com/office/drawing/2014/main" id="{69036A87-E0B0-46BF-98A9-157A82066D66}"/>
              </a:ext>
            </a:extLst>
          </p:cNvPr>
          <p:cNvSpPr txBox="1"/>
          <p:nvPr/>
        </p:nvSpPr>
        <p:spPr>
          <a:xfrm>
            <a:off x="324466" y="4544639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CT8X2</a:t>
            </a:r>
          </a:p>
        </p:txBody>
      </p:sp>
      <p:pic>
        <p:nvPicPr>
          <p:cNvPr id="33" name="Picture 33" descr="A black and silver light&#10;&#10;Description automatically generated with medium confidence">
            <a:extLst>
              <a:ext uri="{FF2B5EF4-FFF2-40B4-BE49-F238E27FC236}">
                <a16:creationId xmlns:a16="http://schemas.microsoft.com/office/drawing/2014/main" id="{AF139A97-9558-4FC2-96F7-B84D7F03F20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87" y="1679437"/>
            <a:ext cx="758309" cy="758309"/>
          </a:xfrm>
          <a:prstGeom prst="rect">
            <a:avLst/>
          </a:prstGeom>
        </p:spPr>
      </p:pic>
      <p:sp>
        <p:nvSpPr>
          <p:cNvPr id="34" name="TextBox 34">
            <a:extLst>
              <a:ext uri="{FF2B5EF4-FFF2-40B4-BE49-F238E27FC236}">
                <a16:creationId xmlns:a16="http://schemas.microsoft.com/office/drawing/2014/main" id="{CD7F6FF9-6FA1-481F-84FC-8698AE3DE425}"/>
              </a:ext>
            </a:extLst>
          </p:cNvPr>
          <p:cNvSpPr txBox="1"/>
          <p:nvPr/>
        </p:nvSpPr>
        <p:spPr>
          <a:xfrm>
            <a:off x="5896230" y="2651825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360 hranol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5" name="Picture 35" descr="A close-up of a black pole&#10;&#10;Description automatically generated">
            <a:extLst>
              <a:ext uri="{FF2B5EF4-FFF2-40B4-BE49-F238E27FC236}">
                <a16:creationId xmlns:a16="http://schemas.microsoft.com/office/drawing/2014/main" id="{05D7B272-B31E-49FB-8DBE-7BC31215CFC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100000"/>
                    </a14:imgEffect>
                    <a14:imgEffect>
                      <a14:brightnessContrast bright="6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69" y="3186531"/>
            <a:ext cx="1285505" cy="1285505"/>
          </a:xfrm>
          <a:prstGeom prst="rect">
            <a:avLst/>
          </a:prstGeom>
        </p:spPr>
      </p:pic>
      <p:sp>
        <p:nvSpPr>
          <p:cNvPr id="36" name="TextBox 36">
            <a:extLst>
              <a:ext uri="{FF2B5EF4-FFF2-40B4-BE49-F238E27FC236}">
                <a16:creationId xmlns:a16="http://schemas.microsoft.com/office/drawing/2014/main" id="{D454D19D-8152-4361-B5CB-0BD7A601959C}"/>
              </a:ext>
            </a:extLst>
          </p:cNvPr>
          <p:cNvSpPr txBox="1"/>
          <p:nvPr/>
        </p:nvSpPr>
        <p:spPr>
          <a:xfrm>
            <a:off x="4613086" y="4544638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 výtyčka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AE7DB87D-1E67-48CD-AAD2-5C274D3C6D6A}"/>
              </a:ext>
            </a:extLst>
          </p:cNvPr>
          <p:cNvSpPr txBox="1"/>
          <p:nvPr/>
        </p:nvSpPr>
        <p:spPr>
          <a:xfrm>
            <a:off x="6131187" y="4544638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Bipod</a:t>
            </a:r>
          </a:p>
        </p:txBody>
      </p:sp>
      <p:pic>
        <p:nvPicPr>
          <p:cNvPr id="38" name="Picture 39" descr="A black and yellow metal object&#10;&#10;Description automatically generated with medium confidence">
            <a:extLst>
              <a:ext uri="{FF2B5EF4-FFF2-40B4-BE49-F238E27FC236}">
                <a16:creationId xmlns:a16="http://schemas.microsoft.com/office/drawing/2014/main" id="{EC572897-36B9-41C3-9B41-FDBB1B0118D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62" y="3451007"/>
            <a:ext cx="963349" cy="963349"/>
          </a:xfrm>
          <a:prstGeom prst="rect">
            <a:avLst/>
          </a:prstGeom>
        </p:spPr>
      </p:pic>
      <p:pic>
        <p:nvPicPr>
          <p:cNvPr id="39" name="Picture 40" descr="A black plastic holder with a small wheel&#10;&#10;Description automatically generated with medium confidence">
            <a:extLst>
              <a:ext uri="{FF2B5EF4-FFF2-40B4-BE49-F238E27FC236}">
                <a16:creationId xmlns:a16="http://schemas.microsoft.com/office/drawing/2014/main" id="{EF584C3C-1545-431D-AF04-9117DE60596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40" y="3256458"/>
            <a:ext cx="1015664" cy="1015664"/>
          </a:xfrm>
          <a:prstGeom prst="rect">
            <a:avLst/>
          </a:prstGeom>
        </p:spPr>
      </p:pic>
      <p:sp>
        <p:nvSpPr>
          <p:cNvPr id="40" name="TextBox 43">
            <a:extLst>
              <a:ext uri="{FF2B5EF4-FFF2-40B4-BE49-F238E27FC236}">
                <a16:creationId xmlns:a16="http://schemas.microsoft.com/office/drawing/2014/main" id="{34686150-2F52-406C-A7BF-DFFE38E01E86}"/>
              </a:ext>
            </a:extLst>
          </p:cNvPr>
          <p:cNvSpPr txBox="1"/>
          <p:nvPr/>
        </p:nvSpPr>
        <p:spPr>
          <a:xfrm>
            <a:off x="3023575" y="4544638"/>
            <a:ext cx="1319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držák CT8X2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1" name="Picture 44" descr="A yellow tripod with black legs&#10;&#10;Description automatically generated">
            <a:extLst>
              <a:ext uri="{FF2B5EF4-FFF2-40B4-BE49-F238E27FC236}">
                <a16:creationId xmlns:a16="http://schemas.microsoft.com/office/drawing/2014/main" id="{D4949167-6098-461D-B20B-25FB2160D32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99" y="3307684"/>
            <a:ext cx="1339860" cy="1248455"/>
          </a:xfrm>
          <a:prstGeom prst="rect">
            <a:avLst/>
          </a:prstGeom>
        </p:spPr>
      </p:pic>
      <p:sp>
        <p:nvSpPr>
          <p:cNvPr id="42" name="TextBox 45">
            <a:extLst>
              <a:ext uri="{FF2B5EF4-FFF2-40B4-BE49-F238E27FC236}">
                <a16:creationId xmlns:a16="http://schemas.microsoft.com/office/drawing/2014/main" id="{C4430475-A4B0-422A-BC90-ED1AE9481325}"/>
              </a:ext>
            </a:extLst>
          </p:cNvPr>
          <p:cNvSpPr txBox="1"/>
          <p:nvPr/>
        </p:nvSpPr>
        <p:spPr>
          <a:xfrm>
            <a:off x="7708520" y="456244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 stativ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3" name="Picture 46" descr="A metal object with rings&#10;&#10;Description automatically generated">
            <a:extLst>
              <a:ext uri="{FF2B5EF4-FFF2-40B4-BE49-F238E27FC236}">
                <a16:creationId xmlns:a16="http://schemas.microsoft.com/office/drawing/2014/main" id="{3E09727A-ACBC-44D9-AD27-86007FCFE08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70" y="1350258"/>
            <a:ext cx="1495079" cy="1495079"/>
          </a:xfrm>
          <a:prstGeom prst="rect">
            <a:avLst/>
          </a:prstGeom>
        </p:spPr>
      </p:pic>
      <p:sp>
        <p:nvSpPr>
          <p:cNvPr id="44" name="TextBox 47">
            <a:extLst>
              <a:ext uri="{FF2B5EF4-FFF2-40B4-BE49-F238E27FC236}">
                <a16:creationId xmlns:a16="http://schemas.microsoft.com/office/drawing/2014/main" id="{0E12B4AD-C48F-4098-BFEA-024EB39A577B}"/>
              </a:ext>
            </a:extLst>
          </p:cNvPr>
          <p:cNvSpPr txBox="1"/>
          <p:nvPr/>
        </p:nvSpPr>
        <p:spPr>
          <a:xfrm>
            <a:off x="7094863" y="2652320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stabilizace stativu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5" name="Picture 49" descr="A grey rectangular objec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957D5A3-503C-4B66-BCD7-3277CA9B0F67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16879" r="10653" b="20122"/>
          <a:stretch/>
        </p:blipFill>
        <p:spPr>
          <a:xfrm>
            <a:off x="4593067" y="1598691"/>
            <a:ext cx="1148344" cy="989205"/>
          </a:xfrm>
          <a:prstGeom prst="rect">
            <a:avLst/>
          </a:prstGeom>
        </p:spPr>
      </p:pic>
      <p:pic>
        <p:nvPicPr>
          <p:cNvPr id="46" name="Picture 53" descr="A grey battery pack on a white background&#10;&#10;Description automatically generated">
            <a:extLst>
              <a:ext uri="{FF2B5EF4-FFF2-40B4-BE49-F238E27FC236}">
                <a16:creationId xmlns:a16="http://schemas.microsoft.com/office/drawing/2014/main" id="{0E76D611-7C58-4C8F-8AF9-29F1C920AAE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42" y="1768598"/>
            <a:ext cx="419414" cy="419414"/>
          </a:xfrm>
          <a:prstGeom prst="rect">
            <a:avLst/>
          </a:prstGeom>
        </p:spPr>
      </p:pic>
      <p:pic>
        <p:nvPicPr>
          <p:cNvPr id="47" name="Picture 52" descr="A grey battery pack on a white background&#10;&#10;Description automatically generated">
            <a:extLst>
              <a:ext uri="{FF2B5EF4-FFF2-40B4-BE49-F238E27FC236}">
                <a16:creationId xmlns:a16="http://schemas.microsoft.com/office/drawing/2014/main" id="{E266D350-6626-4D58-971F-51DE22262FE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86" y="1989624"/>
            <a:ext cx="460674" cy="460674"/>
          </a:xfrm>
          <a:prstGeom prst="rect">
            <a:avLst/>
          </a:prstGeom>
        </p:spPr>
      </p:pic>
      <p:sp>
        <p:nvSpPr>
          <p:cNvPr id="48" name="TextBox 54">
            <a:extLst>
              <a:ext uri="{FF2B5EF4-FFF2-40B4-BE49-F238E27FC236}">
                <a16:creationId xmlns:a16="http://schemas.microsoft.com/office/drawing/2014/main" id="{A361AA00-10D9-4C24-A242-135FA9A54F40}"/>
              </a:ext>
            </a:extLst>
          </p:cNvPr>
          <p:cNvSpPr txBox="1"/>
          <p:nvPr/>
        </p:nvSpPr>
        <p:spPr>
          <a:xfrm>
            <a:off x="2768312" y="2652320"/>
            <a:ext cx="1446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BDC7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baterie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Box 55">
            <a:extLst>
              <a:ext uri="{FF2B5EF4-FFF2-40B4-BE49-F238E27FC236}">
                <a16:creationId xmlns:a16="http://schemas.microsoft.com/office/drawing/2014/main" id="{0C592B66-F306-45A5-BF72-7D8DC49E8325}"/>
              </a:ext>
            </a:extLst>
          </p:cNvPr>
          <p:cNvSpPr txBox="1"/>
          <p:nvPr/>
        </p:nvSpPr>
        <p:spPr>
          <a:xfrm>
            <a:off x="4533054" y="2652320"/>
            <a:ext cx="1098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nabíječka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32DC65CC-B48D-4D81-9CA7-87D76A83A0E3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3496" r="2655"/>
          <a:stretch/>
        </p:blipFill>
        <p:spPr>
          <a:xfrm>
            <a:off x="1957891" y="3499172"/>
            <a:ext cx="797759" cy="588495"/>
          </a:xfrm>
          <a:prstGeom prst="rect">
            <a:avLst/>
          </a:prstGeom>
        </p:spPr>
      </p:pic>
      <p:sp>
        <p:nvSpPr>
          <p:cNvPr id="51" name="TextBox 3">
            <a:extLst>
              <a:ext uri="{FF2B5EF4-FFF2-40B4-BE49-F238E27FC236}">
                <a16:creationId xmlns:a16="http://schemas.microsoft.com/office/drawing/2014/main" id="{4FE3E9B2-E0E7-4A5A-97E6-8B48E9FEF129}"/>
              </a:ext>
            </a:extLst>
          </p:cNvPr>
          <p:cNvSpPr txBox="1"/>
          <p:nvPr/>
        </p:nvSpPr>
        <p:spPr>
          <a:xfrm>
            <a:off x="1617404" y="4546026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Digital Layout, 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12m</a:t>
            </a:r>
            <a:r>
              <a:rPr kumimoji="0" lang="cs-CZ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ěs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/>
              </a:rPr>
              <a:t>íců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6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/>
          <p:cNvSpPr txBox="1"/>
          <p:nvPr/>
        </p:nvSpPr>
        <p:spPr>
          <a:xfrm>
            <a:off x="328837" y="698928"/>
            <a:ext cx="781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Betonové konstrukce: osazování kotevních šroubů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2" y="99553"/>
            <a:ext cx="1233360" cy="3232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3" y="-21526"/>
            <a:ext cx="247859" cy="593432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BFF2C13D-DD65-4B53-B390-0854BEE318A8}"/>
              </a:ext>
            </a:extLst>
          </p:cNvPr>
          <p:cNvSpPr/>
          <p:nvPr/>
        </p:nvSpPr>
        <p:spPr>
          <a:xfrm rot="10800000">
            <a:off x="7526564" y="2470118"/>
            <a:ext cx="1495453" cy="324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B0573585-FDC7-4B2E-8EB6-4027006B8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7" y="1407018"/>
            <a:ext cx="2609514" cy="1459407"/>
          </a:xfrm>
          <a:prstGeom prst="rect">
            <a:avLst/>
          </a:prstGeom>
        </p:spPr>
      </p:pic>
      <p:sp>
        <p:nvSpPr>
          <p:cNvPr id="10" name="TextBox 26">
            <a:extLst>
              <a:ext uri="{FF2B5EF4-FFF2-40B4-BE49-F238E27FC236}">
                <a16:creationId xmlns:a16="http://schemas.microsoft.com/office/drawing/2014/main" id="{E8D664F6-BC6C-4350-80D6-8382CD97B1A0}"/>
              </a:ext>
            </a:extLst>
          </p:cNvPr>
          <p:cNvSpPr txBox="1"/>
          <p:nvPr/>
        </p:nvSpPr>
        <p:spPr>
          <a:xfrm>
            <a:off x="614904" y="2812640"/>
            <a:ext cx="190931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Pl</a:t>
            </a:r>
            <a:r>
              <a:rPr kumimoji="0" lang="cs-CZ" sz="13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á</a:t>
            </a:r>
            <a:r>
              <a: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547DD75C-D5B0-4C7D-A5B6-911BA4E71CF0}"/>
              </a:ext>
            </a:extLst>
          </p:cNvPr>
          <p:cNvSpPr txBox="1"/>
          <p:nvPr/>
        </p:nvSpPr>
        <p:spPr>
          <a:xfrm>
            <a:off x="3382987" y="2826104"/>
            <a:ext cx="23648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Kotevní šrouby</a:t>
            </a:r>
          </a:p>
        </p:txBody>
      </p:sp>
      <p:pic>
        <p:nvPicPr>
          <p:cNvPr id="12" name="Picture 24">
            <a:extLst>
              <a:ext uri="{FF2B5EF4-FFF2-40B4-BE49-F238E27FC236}">
                <a16:creationId xmlns:a16="http://schemas.microsoft.com/office/drawing/2014/main" id="{CC52788E-8514-4DC7-83C8-D7311D019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0" y="1384219"/>
            <a:ext cx="2540674" cy="1453641"/>
          </a:xfrm>
          <a:prstGeom prst="rect">
            <a:avLst/>
          </a:prstGeom>
        </p:spPr>
      </p:pic>
      <p:sp>
        <p:nvSpPr>
          <p:cNvPr id="14" name="TextBox 32">
            <a:extLst>
              <a:ext uri="{FF2B5EF4-FFF2-40B4-BE49-F238E27FC236}">
                <a16:creationId xmlns:a16="http://schemas.microsoft.com/office/drawing/2014/main" id="{0577AF91-0EC8-43F7-923B-D8F7C5B4E189}"/>
              </a:ext>
            </a:extLst>
          </p:cNvPr>
          <p:cNvSpPr txBox="1"/>
          <p:nvPr/>
        </p:nvSpPr>
        <p:spPr>
          <a:xfrm>
            <a:off x="6048728" y="2855035"/>
            <a:ext cx="271086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Tradiční umísťování kotev</a:t>
            </a: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AFDB9E48-E384-40EF-ABAA-C495C51DBA9A}"/>
              </a:ext>
            </a:extLst>
          </p:cNvPr>
          <p:cNvSpPr txBox="1"/>
          <p:nvPr/>
        </p:nvSpPr>
        <p:spPr>
          <a:xfrm>
            <a:off x="3545129" y="4741339"/>
            <a:ext cx="204611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Lití betonu </a:t>
            </a:r>
          </a:p>
        </p:txBody>
      </p:sp>
      <p:pic>
        <p:nvPicPr>
          <p:cNvPr id="17" name="Picture 38">
            <a:extLst>
              <a:ext uri="{FF2B5EF4-FFF2-40B4-BE49-F238E27FC236}">
                <a16:creationId xmlns:a16="http://schemas.microsoft.com/office/drawing/2014/main" id="{E092FAD9-2288-41E1-AD37-53335A35C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0" y="3261559"/>
            <a:ext cx="2540674" cy="1448595"/>
          </a:xfrm>
          <a:prstGeom prst="rect">
            <a:avLst/>
          </a:prstGeom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F352652E-F006-4C2E-BC7F-057CAB4062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26" y="3292092"/>
            <a:ext cx="2579027" cy="1449843"/>
          </a:xfrm>
          <a:prstGeom prst="rect">
            <a:avLst/>
          </a:prstGeom>
        </p:spPr>
      </p:pic>
      <p:sp>
        <p:nvSpPr>
          <p:cNvPr id="20" name="TextBox 34">
            <a:extLst>
              <a:ext uri="{FF2B5EF4-FFF2-40B4-BE49-F238E27FC236}">
                <a16:creationId xmlns:a16="http://schemas.microsoft.com/office/drawing/2014/main" id="{A70769EA-9D6E-4A52-9E8E-18A9452033F4}"/>
              </a:ext>
            </a:extLst>
          </p:cNvPr>
          <p:cNvSpPr txBox="1"/>
          <p:nvPr/>
        </p:nvSpPr>
        <p:spPr>
          <a:xfrm>
            <a:off x="6381102" y="4760316"/>
            <a:ext cx="204611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Hotový výrobek</a:t>
            </a:r>
          </a:p>
        </p:txBody>
      </p:sp>
      <p:pic>
        <p:nvPicPr>
          <p:cNvPr id="21" name="Picture 23">
            <a:extLst>
              <a:ext uri="{FF2B5EF4-FFF2-40B4-BE49-F238E27FC236}">
                <a16:creationId xmlns:a16="http://schemas.microsoft.com/office/drawing/2014/main" id="{1F9B8F16-6497-4D75-8416-771BE64008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" y="3281932"/>
            <a:ext cx="2419366" cy="1459407"/>
          </a:xfrm>
          <a:prstGeom prst="rect">
            <a:avLst/>
          </a:prstGeom>
        </p:spPr>
      </p:pic>
      <p:sp>
        <p:nvSpPr>
          <p:cNvPr id="22" name="TextBox 27">
            <a:extLst>
              <a:ext uri="{FF2B5EF4-FFF2-40B4-BE49-F238E27FC236}">
                <a16:creationId xmlns:a16="http://schemas.microsoft.com/office/drawing/2014/main" id="{7832337B-49D8-4144-A5FA-6CD380321843}"/>
              </a:ext>
            </a:extLst>
          </p:cNvPr>
          <p:cNvSpPr txBox="1"/>
          <p:nvPr/>
        </p:nvSpPr>
        <p:spPr>
          <a:xfrm>
            <a:off x="774007" y="4760316"/>
            <a:ext cx="190931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1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Umístění kotev</a:t>
            </a:r>
          </a:p>
        </p:txBody>
      </p:sp>
      <p:pic>
        <p:nvPicPr>
          <p:cNvPr id="23" name="Picture 30">
            <a:extLst>
              <a:ext uri="{FF2B5EF4-FFF2-40B4-BE49-F238E27FC236}">
                <a16:creationId xmlns:a16="http://schemas.microsoft.com/office/drawing/2014/main" id="{EB40F323-2B4E-49CB-AABD-9592BCDCFC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09" y="1380772"/>
            <a:ext cx="2601960" cy="145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pcon PPT Standard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T-IX Launch 5-25-16" id="{504E42E0-2AB8-4029-BA84-A311C1543659}" vid="{8B47857D-2CF4-4BB3-8EB4-B991C461C82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-IX Launch 5-25-16" id="{504E42E0-2AB8-4029-BA84-A311C1543659}" vid="{8AEBF4D0-10B1-4D10-BF84-ACA1E2A386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GT-IX Launch 5-26-16</Template>
  <TotalTime>8916</TotalTime>
  <Words>518</Words>
  <Application>Microsoft Office PowerPoint</Application>
  <PresentationFormat>Předvádění na obrazovce (16:9)</PresentationFormat>
  <Paragraphs>116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Office Theme</vt:lpstr>
      <vt:lpstr>Custom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Topcon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Topcon GT, Hiper HR, Magnet 4.0 &amp; Sokkia IX Robot Product Launch Schedule  as of 6/2/16</dc:title>
  <dc:creator>Topcon Marketing</dc:creator>
  <cp:keywords>Topcon Elite Survey Suite</cp:keywords>
  <cp:lastModifiedBy>Vít Lízal</cp:lastModifiedBy>
  <cp:revision>384</cp:revision>
  <cp:lastPrinted>2017-01-31T13:28:38Z</cp:lastPrinted>
  <dcterms:created xsi:type="dcterms:W3CDTF">2016-06-02T15:39:40Z</dcterms:created>
  <dcterms:modified xsi:type="dcterms:W3CDTF">2025-03-25T21:28:48Z</dcterms:modified>
</cp:coreProperties>
</file>