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78" r:id="rId3"/>
    <p:sldId id="351" r:id="rId4"/>
    <p:sldId id="352" r:id="rId5"/>
    <p:sldId id="353" r:id="rId6"/>
    <p:sldId id="354" r:id="rId7"/>
    <p:sldId id="359" r:id="rId8"/>
    <p:sldId id="355" r:id="rId9"/>
    <p:sldId id="356" r:id="rId10"/>
    <p:sldId id="358" r:id="rId11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 userDrawn="1">
          <p15:clr>
            <a:srgbClr val="A4A3A4"/>
          </p15:clr>
        </p15:guide>
        <p15:guide id="2" pos="374" userDrawn="1">
          <p15:clr>
            <a:srgbClr val="A4A3A4"/>
          </p15:clr>
        </p15:guide>
        <p15:guide id="3" pos="6361" userDrawn="1">
          <p15:clr>
            <a:srgbClr val="A4A3A4"/>
          </p15:clr>
        </p15:guide>
        <p15:guide id="4" orient="horz" pos="4422" userDrawn="1">
          <p15:clr>
            <a:srgbClr val="A4A3A4"/>
          </p15:clr>
        </p15:guide>
        <p15:guide id="5" orient="horz" pos="1247" userDrawn="1">
          <p15:clr>
            <a:srgbClr val="A4A3A4"/>
          </p15:clr>
        </p15:guide>
        <p15:guide id="6" orient="horz" pos="41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B"/>
    <a:srgbClr val="353434"/>
    <a:srgbClr val="CC071E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16" autoAdjust="0"/>
  </p:normalViewPr>
  <p:slideViewPr>
    <p:cSldViewPr showGuides="1">
      <p:cViewPr varScale="1">
        <p:scale>
          <a:sx n="61" d="100"/>
          <a:sy n="61" d="100"/>
        </p:scale>
        <p:origin x="1950" y="60"/>
      </p:cViewPr>
      <p:guideLst>
        <p:guide orient="horz" pos="340"/>
        <p:guide pos="374"/>
        <p:guide pos="6361"/>
        <p:guide orient="horz" pos="4422"/>
        <p:guide orient="horz" pos="1247"/>
        <p:guide orient="horz" pos="41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09CAE-649D-4CC5-991E-921D47C3612D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B623C-0E05-4590-87A4-0D471B74A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11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B623C-0E05-4590-87A4-0D471B74AF5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45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B623C-0E05-4590-87A4-0D471B74AF5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40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B623C-0E05-4590-87A4-0D471B74AF5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27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B623C-0E05-4590-87A4-0D471B74AF5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08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B623C-0E05-4590-87A4-0D471B74AF5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71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B623C-0E05-4590-87A4-0D471B74AF5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97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B623C-0E05-4590-87A4-0D471B74AF5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71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B623C-0E05-4590-87A4-0D471B74AF5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88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B623C-0E05-4590-87A4-0D471B74AF5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38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B623C-0E05-4590-87A4-0D471B74AF5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01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8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57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66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1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10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22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63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15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69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87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3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12D2-A501-46DD-97F4-633C3BE73E1C}" type="datetimeFigureOut">
              <a:rPr lang="cs-CZ" smtClean="0"/>
              <a:t>27.03.2025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0CDFC-E796-476B-AF87-E2437DC93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60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F10617-4326-4CC8-8E73-FE7E5AE3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39750"/>
            <a:ext cx="1438659" cy="7345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C39437-909D-4935-8451-485C9FEAE58E}"/>
              </a:ext>
            </a:extLst>
          </p:cNvPr>
          <p:cNvSpPr/>
          <p:nvPr/>
        </p:nvSpPr>
        <p:spPr>
          <a:xfrm>
            <a:off x="498486" y="6916385"/>
            <a:ext cx="53435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TKP </a:t>
            </a:r>
            <a:r>
              <a:rPr lang="cs-CZ" sz="1500" dirty="0" err="1">
                <a:solidFill>
                  <a:srgbClr val="CC071E"/>
                </a:solidFill>
                <a:latin typeface="Eurostile" panose="00000500000000000000" pitchFamily="50" charset="-18"/>
              </a:rPr>
              <a:t>geo</a:t>
            </a:r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 s.r.o.</a:t>
            </a:r>
          </a:p>
          <a:p>
            <a:r>
              <a:rPr lang="cs-CZ" sz="1200" dirty="0">
                <a:solidFill>
                  <a:srgbClr val="3C3C3C"/>
                </a:solidFill>
                <a:latin typeface="Eurostile" panose="00000500000000000000" pitchFamily="50" charset="-18"/>
              </a:rPr>
              <a:t>Plánská 1854/6, 370 07 České Budějovice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AD97E7-C597-4C20-9CE1-995B76553895}"/>
              </a:ext>
            </a:extLst>
          </p:cNvPr>
          <p:cNvCxnSpPr>
            <a:cxnSpLocks/>
          </p:cNvCxnSpPr>
          <p:nvPr/>
        </p:nvCxnSpPr>
        <p:spPr>
          <a:xfrm>
            <a:off x="1697798" y="7092205"/>
            <a:ext cx="8400290" cy="0"/>
          </a:xfrm>
          <a:prstGeom prst="line">
            <a:avLst/>
          </a:prstGeom>
          <a:ln w="127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52A87C21-B7BC-44A5-8C18-5395F8561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9750"/>
            <a:ext cx="6984776" cy="1184229"/>
          </a:xfrm>
        </p:spPr>
        <p:txBody>
          <a:bodyPr>
            <a:noAutofit/>
          </a:bodyPr>
          <a:lstStyle/>
          <a:p>
            <a:pPr algn="r"/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  <a:t>GEODÉZIE VE STAVEBNICTVÍ A PRŮMYSLU</a:t>
            </a:r>
            <a:r>
              <a:rPr lang="cs-CZ" sz="2400" cap="all" dirty="0">
                <a:solidFill>
                  <a:srgbClr val="323132"/>
                </a:solidFill>
                <a:latin typeface="EurostileHea" panose="00000900000000000000" pitchFamily="50" charset="-18"/>
              </a:rPr>
              <a:t> 2025</a:t>
            </a:r>
            <a:br>
              <a:rPr lang="cs-CZ" sz="2400" cap="all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br>
              <a:rPr lang="cs-CZ" sz="1000" cap="all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2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Zkušenosti s výkonem funkce AZI objednatele </a:t>
            </a:r>
            <a:br>
              <a:rPr lang="cs-CZ" sz="22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 stavbách realizovaných </a:t>
            </a:r>
            <a:r>
              <a:rPr lang="cs-CZ" sz="2200" dirty="0"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endParaRPr lang="cs-CZ" sz="2200" cap="all" dirty="0">
              <a:solidFill>
                <a:srgbClr val="323132"/>
              </a:solidFill>
              <a:latin typeface="EurostileHea" panose="00000900000000000000" pitchFamily="50" charset="-18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49F5BDA-DA15-4D81-B17C-0E1B4A7266FF}"/>
              </a:ext>
            </a:extLst>
          </p:cNvPr>
          <p:cNvSpPr txBox="1">
            <a:spLocks/>
          </p:cNvSpPr>
          <p:nvPr/>
        </p:nvSpPr>
        <p:spPr>
          <a:xfrm>
            <a:off x="3205253" y="6084095"/>
            <a:ext cx="6984776" cy="576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400" b="1" dirty="0">
                <a:solidFill>
                  <a:srgbClr val="323132"/>
                </a:solidFill>
                <a:latin typeface="Eurostile" panose="00000500000000000000" pitchFamily="50" charset="-18"/>
              </a:rPr>
              <a:t>Ivan Tureček</a:t>
            </a:r>
          </a:p>
          <a:p>
            <a:pPr algn="r"/>
            <a:r>
              <a:rPr lang="cs-CZ" sz="1200" dirty="0">
                <a:solidFill>
                  <a:srgbClr val="323132"/>
                </a:solidFill>
                <a:latin typeface="Eurostile" panose="00000500000000000000" pitchFamily="50" charset="-18"/>
              </a:rPr>
              <a:t>Hlavní geodet stavby PPP D4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8777DEF-4734-4EDB-9AD5-23036BB1B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0" y="1979613"/>
            <a:ext cx="9497688" cy="32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F10617-4326-4CC8-8E73-FE7E5AE3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39750"/>
            <a:ext cx="1438659" cy="7345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C39437-909D-4935-8451-485C9FEAE58E}"/>
              </a:ext>
            </a:extLst>
          </p:cNvPr>
          <p:cNvSpPr/>
          <p:nvPr/>
        </p:nvSpPr>
        <p:spPr>
          <a:xfrm>
            <a:off x="498486" y="6916385"/>
            <a:ext cx="53435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TKP </a:t>
            </a:r>
            <a:r>
              <a:rPr lang="cs-CZ" sz="1500" dirty="0" err="1">
                <a:solidFill>
                  <a:srgbClr val="CC071E"/>
                </a:solidFill>
                <a:latin typeface="Eurostile" panose="00000500000000000000" pitchFamily="50" charset="-18"/>
              </a:rPr>
              <a:t>geo</a:t>
            </a:r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 s.r.o.</a:t>
            </a:r>
          </a:p>
          <a:p>
            <a:r>
              <a:rPr lang="cs-CZ" sz="1200" dirty="0">
                <a:solidFill>
                  <a:srgbClr val="3C3C3C"/>
                </a:solidFill>
                <a:latin typeface="Eurostile" panose="00000500000000000000" pitchFamily="50" charset="-18"/>
              </a:rPr>
              <a:t>Plánská 1854/6, 370 07 České Budějovice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AD97E7-C597-4C20-9CE1-995B76553895}"/>
              </a:ext>
            </a:extLst>
          </p:cNvPr>
          <p:cNvCxnSpPr>
            <a:cxnSpLocks/>
          </p:cNvCxnSpPr>
          <p:nvPr/>
        </p:nvCxnSpPr>
        <p:spPr>
          <a:xfrm>
            <a:off x="1697798" y="7092205"/>
            <a:ext cx="8400290" cy="0"/>
          </a:xfrm>
          <a:prstGeom prst="line">
            <a:avLst/>
          </a:prstGeom>
          <a:ln w="127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731B7F08-7937-4802-B983-6734D8AB43F9}"/>
              </a:ext>
            </a:extLst>
          </p:cNvPr>
          <p:cNvSpPr/>
          <p:nvPr/>
        </p:nvSpPr>
        <p:spPr>
          <a:xfrm>
            <a:off x="511200" y="1868400"/>
            <a:ext cx="1430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CC071E"/>
                </a:solidFill>
                <a:latin typeface="EurostileHea" panose="00000900000000000000" pitchFamily="50" charset="-18"/>
              </a:rPr>
              <a:t>DISKUZE</a:t>
            </a:r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250C0DBE-62AB-4247-9C94-692269CEEB8C}"/>
              </a:ext>
            </a:extLst>
          </p:cNvPr>
          <p:cNvSpPr/>
          <p:nvPr/>
        </p:nvSpPr>
        <p:spPr>
          <a:xfrm>
            <a:off x="511200" y="2329200"/>
            <a:ext cx="94432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>
              <a:latin typeface="EurostileHea" panose="00000900000000000000" pitchFamily="50" charset="-18"/>
            </a:endParaRPr>
          </a:p>
          <a:p>
            <a:r>
              <a:rPr lang="cs-CZ" sz="2000" dirty="0">
                <a:latin typeface="EurostileHea" panose="00000900000000000000" pitchFamily="50" charset="-18"/>
              </a:rPr>
              <a:t>Otázky a odpovědi k tématu </a:t>
            </a:r>
            <a:r>
              <a:rPr lang="cs-CZ" sz="2000" dirty="0">
                <a:latin typeface="EurostileHea" panose="00000900000000000000" pitchFamily="50" charset="-18"/>
                <a:sym typeface="Wingdings" panose="05000000000000000000" pitchFamily="2" charset="2"/>
              </a:rPr>
              <a:t></a:t>
            </a:r>
            <a:endParaRPr lang="cs-CZ" sz="2000" dirty="0">
              <a:latin typeface="EurostileHea" panose="00000900000000000000" pitchFamily="50" charset="-18"/>
            </a:endParaRPr>
          </a:p>
        </p:txBody>
      </p:sp>
      <p:sp>
        <p:nvSpPr>
          <p:cNvPr id="92" name="Nadpis 1">
            <a:extLst>
              <a:ext uri="{FF2B5EF4-FFF2-40B4-BE49-F238E27FC236}">
                <a16:creationId xmlns:a16="http://schemas.microsoft.com/office/drawing/2014/main" id="{81CEA546-79C0-492D-B5B9-3D01F87AB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9750"/>
            <a:ext cx="6984776" cy="733569"/>
          </a:xfrm>
        </p:spPr>
        <p:txBody>
          <a:bodyPr>
            <a:noAutofit/>
          </a:bodyPr>
          <a:lstStyle/>
          <a:p>
            <a:pPr algn="r"/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Zkušenosti s výkonem funkce AZI objednatele </a:t>
            </a:r>
            <a:b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 stavbách realizovaných </a:t>
            </a:r>
            <a:r>
              <a:rPr lang="cs-CZ" sz="2400" dirty="0"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endParaRPr lang="cs-CZ" sz="2400" dirty="0">
              <a:solidFill>
                <a:srgbClr val="323132"/>
              </a:solidFill>
              <a:latin typeface="EurostileHea" panose="00000900000000000000" pitchFamily="50" charset="-18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F55CF6-BB61-4411-ABAE-65A8745489A7}"/>
              </a:ext>
            </a:extLst>
          </p:cNvPr>
          <p:cNvSpPr/>
          <p:nvPr/>
        </p:nvSpPr>
        <p:spPr>
          <a:xfrm>
            <a:off x="6708778" y="5149860"/>
            <a:ext cx="310162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>
              <a:latin typeface="EurostileHea" panose="00000900000000000000" pitchFamily="50" charset="-18"/>
            </a:endParaRPr>
          </a:p>
          <a:p>
            <a:r>
              <a:rPr lang="cs-CZ" sz="2000" dirty="0">
                <a:latin typeface="EurostileHea" panose="00000900000000000000" pitchFamily="50" charset="-18"/>
              </a:rPr>
              <a:t>Děkuji za pozornost</a:t>
            </a:r>
          </a:p>
          <a:p>
            <a:endParaRPr lang="cs-CZ" sz="700" dirty="0">
              <a:latin typeface="EurostileHea" panose="00000900000000000000" pitchFamily="50" charset="-18"/>
            </a:endParaRPr>
          </a:p>
          <a:p>
            <a:r>
              <a:rPr lang="cs-CZ" sz="2000" dirty="0">
                <a:latin typeface="EurostileHea" panose="00000900000000000000" pitchFamily="50" charset="-18"/>
              </a:rPr>
              <a:t>Ivan Tureček</a:t>
            </a:r>
          </a:p>
          <a:p>
            <a:r>
              <a:rPr lang="cs-CZ" dirty="0">
                <a:latin typeface="EurostileHea" panose="00000900000000000000" pitchFamily="50" charset="-18"/>
              </a:rPr>
              <a:t>ivan.turecek@tkpgeo.cz</a:t>
            </a:r>
          </a:p>
        </p:txBody>
      </p:sp>
    </p:spTree>
    <p:extLst>
      <p:ext uri="{BB962C8B-B14F-4D97-AF65-F5344CB8AC3E}">
        <p14:creationId xmlns:p14="http://schemas.microsoft.com/office/powerpoint/2010/main" val="13810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F10617-4326-4CC8-8E73-FE7E5AE3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39750"/>
            <a:ext cx="1438659" cy="7345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C39437-909D-4935-8451-485C9FEAE58E}"/>
              </a:ext>
            </a:extLst>
          </p:cNvPr>
          <p:cNvSpPr/>
          <p:nvPr/>
        </p:nvSpPr>
        <p:spPr>
          <a:xfrm>
            <a:off x="498486" y="6916385"/>
            <a:ext cx="53435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TKP </a:t>
            </a:r>
            <a:r>
              <a:rPr lang="cs-CZ" sz="1500" dirty="0" err="1">
                <a:solidFill>
                  <a:srgbClr val="CC071E"/>
                </a:solidFill>
                <a:latin typeface="Eurostile" panose="00000500000000000000" pitchFamily="50" charset="-18"/>
              </a:rPr>
              <a:t>geo</a:t>
            </a:r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 s.r.o.</a:t>
            </a:r>
          </a:p>
          <a:p>
            <a:r>
              <a:rPr lang="cs-CZ" sz="1200" dirty="0">
                <a:solidFill>
                  <a:srgbClr val="3C3C3C"/>
                </a:solidFill>
                <a:latin typeface="Eurostile" panose="00000500000000000000" pitchFamily="50" charset="-18"/>
              </a:rPr>
              <a:t>Plánská 1854/6, 370 07 České Budějovice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AD97E7-C597-4C20-9CE1-995B76553895}"/>
              </a:ext>
            </a:extLst>
          </p:cNvPr>
          <p:cNvCxnSpPr>
            <a:cxnSpLocks/>
          </p:cNvCxnSpPr>
          <p:nvPr/>
        </p:nvCxnSpPr>
        <p:spPr>
          <a:xfrm>
            <a:off x="1697798" y="7092205"/>
            <a:ext cx="8400290" cy="0"/>
          </a:xfrm>
          <a:prstGeom prst="line">
            <a:avLst/>
          </a:prstGeom>
          <a:ln w="127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731B7F08-7937-4802-B983-6734D8AB43F9}"/>
              </a:ext>
            </a:extLst>
          </p:cNvPr>
          <p:cNvSpPr/>
          <p:nvPr/>
        </p:nvSpPr>
        <p:spPr>
          <a:xfrm>
            <a:off x="511200" y="1868400"/>
            <a:ext cx="1194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CC071E"/>
                </a:solidFill>
                <a:latin typeface="EurostileHea" panose="00000900000000000000" pitchFamily="50" charset="-18"/>
              </a:rPr>
              <a:t>OBSAH</a:t>
            </a:r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250C0DBE-62AB-4247-9C94-692269CEEB8C}"/>
              </a:ext>
            </a:extLst>
          </p:cNvPr>
          <p:cNvSpPr/>
          <p:nvPr/>
        </p:nvSpPr>
        <p:spPr>
          <a:xfrm>
            <a:off x="511200" y="2329200"/>
            <a:ext cx="9443218" cy="327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Obecně o PPP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Obecně o PPP D4 – Skalka - Krašovice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PPP D4 – Závazné předpisy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PPP D4 – Geodetický manuál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PPP D4 – Team HGS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PPP D4 – Odlišnosti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Ponaučení</a:t>
            </a:r>
          </a:p>
        </p:txBody>
      </p:sp>
      <p:sp>
        <p:nvSpPr>
          <p:cNvPr id="92" name="Nadpis 1">
            <a:extLst>
              <a:ext uri="{FF2B5EF4-FFF2-40B4-BE49-F238E27FC236}">
                <a16:creationId xmlns:a16="http://schemas.microsoft.com/office/drawing/2014/main" id="{81CEA546-79C0-492D-B5B9-3D01F87AB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9750"/>
            <a:ext cx="6984776" cy="733569"/>
          </a:xfrm>
        </p:spPr>
        <p:txBody>
          <a:bodyPr>
            <a:noAutofit/>
          </a:bodyPr>
          <a:lstStyle/>
          <a:p>
            <a:pPr algn="r"/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Zkušenosti s výkonem funkce AZI objednatele </a:t>
            </a:r>
            <a:b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 stavbách realizovaných </a:t>
            </a:r>
            <a:r>
              <a:rPr lang="cs-CZ" sz="2400" dirty="0"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endParaRPr lang="cs-CZ" sz="2400" dirty="0">
              <a:solidFill>
                <a:srgbClr val="323132"/>
              </a:solidFill>
              <a:latin typeface="EurostileHea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2035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F10617-4326-4CC8-8E73-FE7E5AE3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39750"/>
            <a:ext cx="1438659" cy="7345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C39437-909D-4935-8451-485C9FEAE58E}"/>
              </a:ext>
            </a:extLst>
          </p:cNvPr>
          <p:cNvSpPr/>
          <p:nvPr/>
        </p:nvSpPr>
        <p:spPr>
          <a:xfrm>
            <a:off x="498486" y="6916385"/>
            <a:ext cx="53435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TKP </a:t>
            </a:r>
            <a:r>
              <a:rPr lang="cs-CZ" sz="1500" dirty="0" err="1">
                <a:solidFill>
                  <a:srgbClr val="CC071E"/>
                </a:solidFill>
                <a:latin typeface="Eurostile" panose="00000500000000000000" pitchFamily="50" charset="-18"/>
              </a:rPr>
              <a:t>geo</a:t>
            </a:r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 s.r.o.</a:t>
            </a:r>
          </a:p>
          <a:p>
            <a:r>
              <a:rPr lang="cs-CZ" sz="1200" dirty="0">
                <a:solidFill>
                  <a:srgbClr val="3C3C3C"/>
                </a:solidFill>
                <a:latin typeface="Eurostile" panose="00000500000000000000" pitchFamily="50" charset="-18"/>
              </a:rPr>
              <a:t>Plánská 1854/6, 370 07 České Budějovice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AD97E7-C597-4C20-9CE1-995B76553895}"/>
              </a:ext>
            </a:extLst>
          </p:cNvPr>
          <p:cNvCxnSpPr>
            <a:cxnSpLocks/>
          </p:cNvCxnSpPr>
          <p:nvPr/>
        </p:nvCxnSpPr>
        <p:spPr>
          <a:xfrm>
            <a:off x="1697798" y="7092205"/>
            <a:ext cx="8400290" cy="0"/>
          </a:xfrm>
          <a:prstGeom prst="line">
            <a:avLst/>
          </a:prstGeom>
          <a:ln w="127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731B7F08-7937-4802-B983-6734D8AB43F9}"/>
              </a:ext>
            </a:extLst>
          </p:cNvPr>
          <p:cNvSpPr/>
          <p:nvPr/>
        </p:nvSpPr>
        <p:spPr>
          <a:xfrm>
            <a:off x="511200" y="1868400"/>
            <a:ext cx="2300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CC071E"/>
                </a:solidFill>
                <a:latin typeface="EurostileHea" panose="00000900000000000000" pitchFamily="50" charset="-18"/>
              </a:rPr>
              <a:t>OBECNĚ O PPP</a:t>
            </a:r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250C0DBE-62AB-4247-9C94-692269CEEB8C}"/>
              </a:ext>
            </a:extLst>
          </p:cNvPr>
          <p:cNvSpPr/>
          <p:nvPr/>
        </p:nvSpPr>
        <p:spPr>
          <a:xfrm>
            <a:off x="511200" y="2329200"/>
            <a:ext cx="9443218" cy="419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PPP – Public </a:t>
            </a:r>
            <a:r>
              <a:rPr lang="cs-CZ" sz="2000" dirty="0" err="1">
                <a:latin typeface="Eurostile" panose="00000500000000000000" pitchFamily="50" charset="-18"/>
              </a:rPr>
              <a:t>Private</a:t>
            </a:r>
            <a:r>
              <a:rPr lang="cs-CZ" sz="2000" dirty="0">
                <a:latin typeface="Eurostile" panose="00000500000000000000" pitchFamily="50" charset="-18"/>
              </a:rPr>
              <a:t> </a:t>
            </a:r>
            <a:r>
              <a:rPr lang="cs-CZ" sz="2000" dirty="0" err="1">
                <a:latin typeface="Eurostile" panose="00000500000000000000" pitchFamily="50" charset="-18"/>
              </a:rPr>
              <a:t>Partnership</a:t>
            </a:r>
            <a:r>
              <a:rPr lang="cs-CZ" sz="2000" dirty="0">
                <a:latin typeface="Eurostile" panose="00000500000000000000" pitchFamily="50" charset="-18"/>
              </a:rPr>
              <a:t> – Partnerství veřejného a soukromého sektoru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PPP – nástroj pro zajištění veřejných služeb s pomocí soukromého sektoru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Účel PPP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Zajištění kvalitních veřejných služeb při efektivnější alokaci veřejných prostředků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Posílení investic soukromého sektoru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Posílení možnosti čerpání fondů Evropské unie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Druhy PPP / Způsoby financování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Od „Provoz a údržba“ po „Koncese“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Různí zadavatelé – MD, MF, …</a:t>
            </a:r>
          </a:p>
        </p:txBody>
      </p:sp>
      <p:sp>
        <p:nvSpPr>
          <p:cNvPr id="92" name="Nadpis 1">
            <a:extLst>
              <a:ext uri="{FF2B5EF4-FFF2-40B4-BE49-F238E27FC236}">
                <a16:creationId xmlns:a16="http://schemas.microsoft.com/office/drawing/2014/main" id="{81CEA546-79C0-492D-B5B9-3D01F87AB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9750"/>
            <a:ext cx="6984776" cy="733569"/>
          </a:xfrm>
        </p:spPr>
        <p:txBody>
          <a:bodyPr>
            <a:noAutofit/>
          </a:bodyPr>
          <a:lstStyle/>
          <a:p>
            <a:pPr algn="r"/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Zkušenosti s výkonem funkce AZI objednatele </a:t>
            </a:r>
            <a:b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 stavbách realizovaných </a:t>
            </a:r>
            <a:r>
              <a:rPr lang="cs-CZ" sz="2400" dirty="0"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endParaRPr lang="cs-CZ" sz="2400" dirty="0">
              <a:solidFill>
                <a:srgbClr val="323132"/>
              </a:solidFill>
              <a:latin typeface="EurostileHea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3620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F10617-4326-4CC8-8E73-FE7E5AE3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39750"/>
            <a:ext cx="1438659" cy="7345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C39437-909D-4935-8451-485C9FEAE58E}"/>
              </a:ext>
            </a:extLst>
          </p:cNvPr>
          <p:cNvSpPr/>
          <p:nvPr/>
        </p:nvSpPr>
        <p:spPr>
          <a:xfrm>
            <a:off x="498486" y="6916385"/>
            <a:ext cx="53435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TKP </a:t>
            </a:r>
            <a:r>
              <a:rPr lang="cs-CZ" sz="1500" dirty="0" err="1">
                <a:solidFill>
                  <a:srgbClr val="CC071E"/>
                </a:solidFill>
                <a:latin typeface="Eurostile" panose="00000500000000000000" pitchFamily="50" charset="-18"/>
              </a:rPr>
              <a:t>geo</a:t>
            </a:r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 s.r.o.</a:t>
            </a:r>
          </a:p>
          <a:p>
            <a:r>
              <a:rPr lang="cs-CZ" sz="1200" dirty="0">
                <a:solidFill>
                  <a:srgbClr val="3C3C3C"/>
                </a:solidFill>
                <a:latin typeface="Eurostile" panose="00000500000000000000" pitchFamily="50" charset="-18"/>
              </a:rPr>
              <a:t>Plánská 1854/6, 370 07 České Budějovice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AD97E7-C597-4C20-9CE1-995B76553895}"/>
              </a:ext>
            </a:extLst>
          </p:cNvPr>
          <p:cNvCxnSpPr>
            <a:cxnSpLocks/>
          </p:cNvCxnSpPr>
          <p:nvPr/>
        </p:nvCxnSpPr>
        <p:spPr>
          <a:xfrm>
            <a:off x="1697798" y="7092205"/>
            <a:ext cx="8400290" cy="0"/>
          </a:xfrm>
          <a:prstGeom prst="line">
            <a:avLst/>
          </a:prstGeom>
          <a:ln w="127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731B7F08-7937-4802-B983-6734D8AB43F9}"/>
              </a:ext>
            </a:extLst>
          </p:cNvPr>
          <p:cNvSpPr/>
          <p:nvPr/>
        </p:nvSpPr>
        <p:spPr>
          <a:xfrm>
            <a:off x="511200" y="1868400"/>
            <a:ext cx="5710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CC071E"/>
                </a:solidFill>
                <a:latin typeface="EurostileHea" panose="00000900000000000000" pitchFamily="50" charset="-18"/>
              </a:rPr>
              <a:t>OBECNĚ O PPP D4 – Skalka - Krašovice</a:t>
            </a:r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250C0DBE-62AB-4247-9C94-692269CEEB8C}"/>
              </a:ext>
            </a:extLst>
          </p:cNvPr>
          <p:cNvSpPr/>
          <p:nvPr/>
        </p:nvSpPr>
        <p:spPr>
          <a:xfrm>
            <a:off x="511200" y="2329200"/>
            <a:ext cx="9443218" cy="327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Druh PPP – Koncese – Koncesionářská smlouva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Výběrové řízení zahájeno 9.5.2018, Smlouva 15.2.2021, Zprovoznění 17.12.2024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Zadavatel – ČR - Ministerstvo dopravy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Koncesionář - </a:t>
            </a:r>
            <a:r>
              <a:rPr lang="it-IT" sz="2000" dirty="0">
                <a:latin typeface="Eurostile" panose="00000500000000000000" pitchFamily="50" charset="-18"/>
              </a:rPr>
              <a:t>DIVia D4 s.r.o.</a:t>
            </a:r>
            <a:endParaRPr lang="cs-CZ" sz="2000" dirty="0">
              <a:latin typeface="Eurostile" panose="00000500000000000000" pitchFamily="50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Nezávislý dozor - </a:t>
            </a:r>
            <a:r>
              <a:rPr lang="en-US" sz="2000" dirty="0" err="1">
                <a:latin typeface="Eurostile" panose="00000500000000000000" pitchFamily="50" charset="-18"/>
              </a:rPr>
              <a:t>Setec</a:t>
            </a:r>
            <a:r>
              <a:rPr lang="en-US" sz="2000" dirty="0">
                <a:latin typeface="Eurostile" panose="00000500000000000000" pitchFamily="50" charset="-18"/>
              </a:rPr>
              <a:t> International a SGS Czech Republic</a:t>
            </a:r>
            <a:endParaRPr lang="cs-CZ" sz="2000" dirty="0">
              <a:latin typeface="Eurostile" panose="00000500000000000000" pitchFamily="50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Stavební zhotovitel - </a:t>
            </a:r>
            <a:r>
              <a:rPr lang="it-IT" sz="2000" dirty="0">
                <a:latin typeface="Eurostile" panose="00000500000000000000" pitchFamily="50" charset="-18"/>
              </a:rPr>
              <a:t>DIVia stavební s.r.o.</a:t>
            </a:r>
            <a:endParaRPr lang="cs-CZ" sz="2000" dirty="0">
              <a:latin typeface="Eurostile" panose="00000500000000000000" pitchFamily="50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Hlavní geodet stavby – TKP </a:t>
            </a:r>
            <a:r>
              <a:rPr lang="cs-CZ" sz="2000" dirty="0" err="1">
                <a:latin typeface="Eurostile" panose="00000500000000000000" pitchFamily="50" charset="-18"/>
              </a:rPr>
              <a:t>geo</a:t>
            </a:r>
            <a:r>
              <a:rPr lang="cs-CZ" sz="2000" dirty="0">
                <a:latin typeface="Eurostile" panose="00000500000000000000" pitchFamily="50" charset="-18"/>
              </a:rPr>
              <a:t> s.r.o.</a:t>
            </a:r>
          </a:p>
        </p:txBody>
      </p:sp>
      <p:sp>
        <p:nvSpPr>
          <p:cNvPr id="92" name="Nadpis 1">
            <a:extLst>
              <a:ext uri="{FF2B5EF4-FFF2-40B4-BE49-F238E27FC236}">
                <a16:creationId xmlns:a16="http://schemas.microsoft.com/office/drawing/2014/main" id="{81CEA546-79C0-492D-B5B9-3D01F87AB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9750"/>
            <a:ext cx="6984776" cy="733569"/>
          </a:xfrm>
        </p:spPr>
        <p:txBody>
          <a:bodyPr>
            <a:noAutofit/>
          </a:bodyPr>
          <a:lstStyle/>
          <a:p>
            <a:pPr algn="r"/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Zkušenosti s výkonem funkce AZI objednatele </a:t>
            </a:r>
            <a:b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 stavbách realizovaných </a:t>
            </a:r>
            <a:r>
              <a:rPr lang="cs-CZ" sz="2400" dirty="0"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endParaRPr lang="cs-CZ" sz="2400" dirty="0">
              <a:solidFill>
                <a:srgbClr val="323132"/>
              </a:solidFill>
              <a:latin typeface="EurostileHea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5614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F10617-4326-4CC8-8E73-FE7E5AE3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39750"/>
            <a:ext cx="1438659" cy="7345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C39437-909D-4935-8451-485C9FEAE58E}"/>
              </a:ext>
            </a:extLst>
          </p:cNvPr>
          <p:cNvSpPr/>
          <p:nvPr/>
        </p:nvSpPr>
        <p:spPr>
          <a:xfrm>
            <a:off x="498486" y="6916385"/>
            <a:ext cx="53435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TKP </a:t>
            </a:r>
            <a:r>
              <a:rPr lang="cs-CZ" sz="1500" dirty="0" err="1">
                <a:solidFill>
                  <a:srgbClr val="CC071E"/>
                </a:solidFill>
                <a:latin typeface="Eurostile" panose="00000500000000000000" pitchFamily="50" charset="-18"/>
              </a:rPr>
              <a:t>geo</a:t>
            </a:r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 s.r.o.</a:t>
            </a:r>
          </a:p>
          <a:p>
            <a:r>
              <a:rPr lang="cs-CZ" sz="1200" dirty="0">
                <a:solidFill>
                  <a:srgbClr val="3C3C3C"/>
                </a:solidFill>
                <a:latin typeface="Eurostile" panose="00000500000000000000" pitchFamily="50" charset="-18"/>
              </a:rPr>
              <a:t>Plánská 1854/6, 370 07 České Budějovice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AD97E7-C597-4C20-9CE1-995B76553895}"/>
              </a:ext>
            </a:extLst>
          </p:cNvPr>
          <p:cNvCxnSpPr>
            <a:cxnSpLocks/>
          </p:cNvCxnSpPr>
          <p:nvPr/>
        </p:nvCxnSpPr>
        <p:spPr>
          <a:xfrm>
            <a:off x="1697798" y="7092205"/>
            <a:ext cx="8400290" cy="0"/>
          </a:xfrm>
          <a:prstGeom prst="line">
            <a:avLst/>
          </a:prstGeom>
          <a:ln w="127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731B7F08-7937-4802-B983-6734D8AB43F9}"/>
              </a:ext>
            </a:extLst>
          </p:cNvPr>
          <p:cNvSpPr/>
          <p:nvPr/>
        </p:nvSpPr>
        <p:spPr>
          <a:xfrm>
            <a:off x="511200" y="1868400"/>
            <a:ext cx="443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CC071E"/>
                </a:solidFill>
                <a:latin typeface="EurostileHea" panose="00000900000000000000" pitchFamily="50" charset="-18"/>
              </a:rPr>
              <a:t>PPP D4 – ZÁVAZNÉ PŘEDPISY</a:t>
            </a:r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250C0DBE-62AB-4247-9C94-692269CEEB8C}"/>
              </a:ext>
            </a:extLst>
          </p:cNvPr>
          <p:cNvSpPr/>
          <p:nvPr/>
        </p:nvSpPr>
        <p:spPr>
          <a:xfrm>
            <a:off x="511200" y="2329200"/>
            <a:ext cx="9443218" cy="373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Koncesionářská smlouva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105 stran – geodet/zeměměřič </a:t>
            </a:r>
            <a:r>
              <a:rPr lang="cs-CZ" sz="2000" dirty="0">
                <a:highlight>
                  <a:srgbClr val="00FF00"/>
                </a:highlight>
                <a:latin typeface="Eurostile" panose="00000500000000000000" pitchFamily="50" charset="-18"/>
              </a:rPr>
              <a:t>*?*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18 rozsáhlých příloh definujících požadavky (BIM, CDE, HMG …)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Smlouva o nezávislém dozoru (MD, Koncesionář, ND)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Smlouva o převodu práv Stavebníka (MD, ŘSD, Koncesionář)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Geodetický manuál stavby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39 stran – aktuálně revize č.7</a:t>
            </a:r>
            <a:endParaRPr lang="cs-CZ" sz="2000" dirty="0">
              <a:highlight>
                <a:srgbClr val="00FF00"/>
              </a:highlight>
              <a:latin typeface="Eurostile" panose="00000500000000000000" pitchFamily="50" charset="-18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7 doplňujících příloh</a:t>
            </a:r>
          </a:p>
        </p:txBody>
      </p:sp>
      <p:sp>
        <p:nvSpPr>
          <p:cNvPr id="92" name="Nadpis 1">
            <a:extLst>
              <a:ext uri="{FF2B5EF4-FFF2-40B4-BE49-F238E27FC236}">
                <a16:creationId xmlns:a16="http://schemas.microsoft.com/office/drawing/2014/main" id="{81CEA546-79C0-492D-B5B9-3D01F87AB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9750"/>
            <a:ext cx="6984776" cy="733569"/>
          </a:xfrm>
        </p:spPr>
        <p:txBody>
          <a:bodyPr>
            <a:noAutofit/>
          </a:bodyPr>
          <a:lstStyle/>
          <a:p>
            <a:pPr algn="r"/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Zkušenosti s výkonem funkce AZI objednatele </a:t>
            </a:r>
            <a:b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 stavbách realizovaných </a:t>
            </a:r>
            <a:r>
              <a:rPr lang="cs-CZ" sz="2400" dirty="0"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endParaRPr lang="cs-CZ" sz="2400" dirty="0">
              <a:solidFill>
                <a:srgbClr val="323132"/>
              </a:solidFill>
              <a:latin typeface="EurostileHea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7261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F10617-4326-4CC8-8E73-FE7E5AE3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39750"/>
            <a:ext cx="1438659" cy="7345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C39437-909D-4935-8451-485C9FEAE58E}"/>
              </a:ext>
            </a:extLst>
          </p:cNvPr>
          <p:cNvSpPr/>
          <p:nvPr/>
        </p:nvSpPr>
        <p:spPr>
          <a:xfrm>
            <a:off x="498486" y="6916385"/>
            <a:ext cx="53435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TKP </a:t>
            </a:r>
            <a:r>
              <a:rPr lang="cs-CZ" sz="1500" dirty="0" err="1">
                <a:solidFill>
                  <a:srgbClr val="CC071E"/>
                </a:solidFill>
                <a:latin typeface="Eurostile" panose="00000500000000000000" pitchFamily="50" charset="-18"/>
              </a:rPr>
              <a:t>geo</a:t>
            </a:r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 s.r.o.</a:t>
            </a:r>
          </a:p>
          <a:p>
            <a:r>
              <a:rPr lang="cs-CZ" sz="1200" dirty="0">
                <a:solidFill>
                  <a:srgbClr val="3C3C3C"/>
                </a:solidFill>
                <a:latin typeface="Eurostile" panose="00000500000000000000" pitchFamily="50" charset="-18"/>
              </a:rPr>
              <a:t>Plánská 1854/6, 370 07 České Budějovice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AD97E7-C597-4C20-9CE1-995B76553895}"/>
              </a:ext>
            </a:extLst>
          </p:cNvPr>
          <p:cNvCxnSpPr>
            <a:cxnSpLocks/>
          </p:cNvCxnSpPr>
          <p:nvPr/>
        </p:nvCxnSpPr>
        <p:spPr>
          <a:xfrm>
            <a:off x="1697798" y="7092205"/>
            <a:ext cx="8400290" cy="0"/>
          </a:xfrm>
          <a:prstGeom prst="line">
            <a:avLst/>
          </a:prstGeom>
          <a:ln w="127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731B7F08-7937-4802-B983-6734D8AB43F9}"/>
              </a:ext>
            </a:extLst>
          </p:cNvPr>
          <p:cNvSpPr/>
          <p:nvPr/>
        </p:nvSpPr>
        <p:spPr>
          <a:xfrm>
            <a:off x="511200" y="1868400"/>
            <a:ext cx="475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CC071E"/>
                </a:solidFill>
                <a:latin typeface="EurostileHea" panose="00000900000000000000" pitchFamily="50" charset="-18"/>
              </a:rPr>
              <a:t>PPP D4 – GEODETICKÝ MANUÁL</a:t>
            </a:r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250C0DBE-62AB-4247-9C94-692269CEEB8C}"/>
              </a:ext>
            </a:extLst>
          </p:cNvPr>
          <p:cNvSpPr/>
          <p:nvPr/>
        </p:nvSpPr>
        <p:spPr>
          <a:xfrm>
            <a:off x="511200" y="2329200"/>
            <a:ext cx="9443218" cy="419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Geodetický manuál řeší především: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Základní organizaci zeměměřických činností (ZČ) na stavbě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Definice pojmů – Hlavní geodet stavby (HGS) a Geodet zhotovitel (GZ)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Detailní vymezení práv a povinností geodetického personálu na stavbě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Popis požadovaných ZČ a jejich výstupů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Požadavky na technické vybavení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Požadavky na dokumentaci – papírová / digitální /CDE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Závazné technické předpisy (oborové)</a:t>
            </a:r>
          </a:p>
          <a:p>
            <a:pPr>
              <a:lnSpc>
                <a:spcPct val="150000"/>
              </a:lnSpc>
            </a:pPr>
            <a:endParaRPr lang="cs-CZ" sz="2000" dirty="0">
              <a:latin typeface="Eurostile" panose="00000500000000000000" pitchFamily="50" charset="-18"/>
            </a:endParaRPr>
          </a:p>
        </p:txBody>
      </p:sp>
      <p:sp>
        <p:nvSpPr>
          <p:cNvPr id="92" name="Nadpis 1">
            <a:extLst>
              <a:ext uri="{FF2B5EF4-FFF2-40B4-BE49-F238E27FC236}">
                <a16:creationId xmlns:a16="http://schemas.microsoft.com/office/drawing/2014/main" id="{81CEA546-79C0-492D-B5B9-3D01F87AB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9750"/>
            <a:ext cx="6984776" cy="733569"/>
          </a:xfrm>
        </p:spPr>
        <p:txBody>
          <a:bodyPr>
            <a:noAutofit/>
          </a:bodyPr>
          <a:lstStyle/>
          <a:p>
            <a:pPr algn="r"/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Zkušenosti s výkonem funkce AZI objednatele </a:t>
            </a:r>
            <a:b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 stavbách realizovaných </a:t>
            </a:r>
            <a:r>
              <a:rPr lang="cs-CZ" sz="2400" dirty="0"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endParaRPr lang="cs-CZ" sz="2400" dirty="0">
              <a:solidFill>
                <a:srgbClr val="323132"/>
              </a:solidFill>
              <a:latin typeface="EurostileHea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0465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F10617-4326-4CC8-8E73-FE7E5AE3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39750"/>
            <a:ext cx="1438659" cy="7345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C39437-909D-4935-8451-485C9FEAE58E}"/>
              </a:ext>
            </a:extLst>
          </p:cNvPr>
          <p:cNvSpPr/>
          <p:nvPr/>
        </p:nvSpPr>
        <p:spPr>
          <a:xfrm>
            <a:off x="498486" y="6916385"/>
            <a:ext cx="53435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TKP </a:t>
            </a:r>
            <a:r>
              <a:rPr lang="cs-CZ" sz="1500" dirty="0" err="1">
                <a:solidFill>
                  <a:srgbClr val="CC071E"/>
                </a:solidFill>
                <a:latin typeface="Eurostile" panose="00000500000000000000" pitchFamily="50" charset="-18"/>
              </a:rPr>
              <a:t>geo</a:t>
            </a:r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 s.r.o.</a:t>
            </a:r>
          </a:p>
          <a:p>
            <a:r>
              <a:rPr lang="cs-CZ" sz="1200" dirty="0">
                <a:solidFill>
                  <a:srgbClr val="3C3C3C"/>
                </a:solidFill>
                <a:latin typeface="Eurostile" panose="00000500000000000000" pitchFamily="50" charset="-18"/>
              </a:rPr>
              <a:t>Plánská 1854/6, 370 07 České Budějovice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AD97E7-C597-4C20-9CE1-995B76553895}"/>
              </a:ext>
            </a:extLst>
          </p:cNvPr>
          <p:cNvCxnSpPr>
            <a:cxnSpLocks/>
          </p:cNvCxnSpPr>
          <p:nvPr/>
        </p:nvCxnSpPr>
        <p:spPr>
          <a:xfrm>
            <a:off x="1697798" y="7092205"/>
            <a:ext cx="8400290" cy="0"/>
          </a:xfrm>
          <a:prstGeom prst="line">
            <a:avLst/>
          </a:prstGeom>
          <a:ln w="127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731B7F08-7937-4802-B983-6734D8AB43F9}"/>
              </a:ext>
            </a:extLst>
          </p:cNvPr>
          <p:cNvSpPr/>
          <p:nvPr/>
        </p:nvSpPr>
        <p:spPr>
          <a:xfrm>
            <a:off x="511200" y="1868400"/>
            <a:ext cx="3101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CC071E"/>
                </a:solidFill>
                <a:latin typeface="EurostileHea" panose="00000900000000000000" pitchFamily="50" charset="-18"/>
              </a:rPr>
              <a:t>PPP D4 – TEAM HGS</a:t>
            </a:r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250C0DBE-62AB-4247-9C94-692269CEEB8C}"/>
              </a:ext>
            </a:extLst>
          </p:cNvPr>
          <p:cNvSpPr/>
          <p:nvPr/>
        </p:nvSpPr>
        <p:spPr>
          <a:xfrm>
            <a:off x="511200" y="2329200"/>
            <a:ext cx="9443218" cy="327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Geodetické nasazení HGS na stavbě: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32 km nových + 16 km rekonstruovaných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Rozdělení na sektory – Sever / Jih a úseky – 01 - 09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HGS – 2 osoby na plný úvazek – koordinace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HGS Team -  6 – 12 osob – kontrolní činnost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HGS sektoru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Specialista na mosty, silnice, katastr, IG sítě</a:t>
            </a:r>
          </a:p>
        </p:txBody>
      </p:sp>
      <p:sp>
        <p:nvSpPr>
          <p:cNvPr id="92" name="Nadpis 1">
            <a:extLst>
              <a:ext uri="{FF2B5EF4-FFF2-40B4-BE49-F238E27FC236}">
                <a16:creationId xmlns:a16="http://schemas.microsoft.com/office/drawing/2014/main" id="{81CEA546-79C0-492D-B5B9-3D01F87AB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9750"/>
            <a:ext cx="6984776" cy="733569"/>
          </a:xfrm>
        </p:spPr>
        <p:txBody>
          <a:bodyPr>
            <a:noAutofit/>
          </a:bodyPr>
          <a:lstStyle/>
          <a:p>
            <a:pPr algn="r"/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Zkušenosti s výkonem funkce AZI objednatele </a:t>
            </a:r>
            <a:b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 stavbách realizovaných </a:t>
            </a:r>
            <a:r>
              <a:rPr lang="cs-CZ" sz="2400" dirty="0"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endParaRPr lang="cs-CZ" sz="2400" dirty="0">
              <a:solidFill>
                <a:srgbClr val="323132"/>
              </a:solidFill>
              <a:latin typeface="EurostileHea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6637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F10617-4326-4CC8-8E73-FE7E5AE3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39750"/>
            <a:ext cx="1438659" cy="7345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C39437-909D-4935-8451-485C9FEAE58E}"/>
              </a:ext>
            </a:extLst>
          </p:cNvPr>
          <p:cNvSpPr/>
          <p:nvPr/>
        </p:nvSpPr>
        <p:spPr>
          <a:xfrm>
            <a:off x="498486" y="6916385"/>
            <a:ext cx="53435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TKP </a:t>
            </a:r>
            <a:r>
              <a:rPr lang="cs-CZ" sz="1500" dirty="0" err="1">
                <a:solidFill>
                  <a:srgbClr val="CC071E"/>
                </a:solidFill>
                <a:latin typeface="Eurostile" panose="00000500000000000000" pitchFamily="50" charset="-18"/>
              </a:rPr>
              <a:t>geo</a:t>
            </a:r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 s.r.o.</a:t>
            </a:r>
          </a:p>
          <a:p>
            <a:r>
              <a:rPr lang="cs-CZ" sz="1200" dirty="0">
                <a:solidFill>
                  <a:srgbClr val="3C3C3C"/>
                </a:solidFill>
                <a:latin typeface="Eurostile" panose="00000500000000000000" pitchFamily="50" charset="-18"/>
              </a:rPr>
              <a:t>Plánská 1854/6, 370 07 České Budějovice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AD97E7-C597-4C20-9CE1-995B76553895}"/>
              </a:ext>
            </a:extLst>
          </p:cNvPr>
          <p:cNvCxnSpPr>
            <a:cxnSpLocks/>
          </p:cNvCxnSpPr>
          <p:nvPr/>
        </p:nvCxnSpPr>
        <p:spPr>
          <a:xfrm>
            <a:off x="1697798" y="7092205"/>
            <a:ext cx="8400290" cy="0"/>
          </a:xfrm>
          <a:prstGeom prst="line">
            <a:avLst/>
          </a:prstGeom>
          <a:ln w="127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731B7F08-7937-4802-B983-6734D8AB43F9}"/>
              </a:ext>
            </a:extLst>
          </p:cNvPr>
          <p:cNvSpPr/>
          <p:nvPr/>
        </p:nvSpPr>
        <p:spPr>
          <a:xfrm>
            <a:off x="511200" y="1868400"/>
            <a:ext cx="3317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CC071E"/>
                </a:solidFill>
                <a:latin typeface="EurostileHea" panose="00000900000000000000" pitchFamily="50" charset="-18"/>
              </a:rPr>
              <a:t>PPP D4 – ODLIŠNOSTI</a:t>
            </a:r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250C0DBE-62AB-4247-9C94-692269CEEB8C}"/>
              </a:ext>
            </a:extLst>
          </p:cNvPr>
          <p:cNvSpPr/>
          <p:nvPr/>
        </p:nvSpPr>
        <p:spPr>
          <a:xfrm>
            <a:off x="511200" y="2329200"/>
            <a:ext cx="9443218" cy="2808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Koncesionářská smlouva vs. „Smlouva ŘSD“ = jiná očekávání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Stavebníkem je Koncesionář = odpovědný za pozemky, kolaudaci apod.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Jiná organizační struktura:  Koncesionář – Stavebník – Nezávislý dozor – MD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Změny v projektové dokumentaci během výstavby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Eurostile" panose="00000500000000000000" pitchFamily="50" charset="-18"/>
              </a:rPr>
              <a:t>TePř</a:t>
            </a:r>
            <a:r>
              <a:rPr lang="cs-CZ" sz="2000" dirty="0">
                <a:latin typeface="Eurostile" panose="00000500000000000000" pitchFamily="50" charset="-18"/>
              </a:rPr>
              <a:t> vs ITP (Inspekční a Testovací Plán)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Tlak Koncesionáře na výkon a kvalitu – vysoké pokuty za neplnění/omezení služby</a:t>
            </a:r>
          </a:p>
        </p:txBody>
      </p:sp>
      <p:sp>
        <p:nvSpPr>
          <p:cNvPr id="92" name="Nadpis 1">
            <a:extLst>
              <a:ext uri="{FF2B5EF4-FFF2-40B4-BE49-F238E27FC236}">
                <a16:creationId xmlns:a16="http://schemas.microsoft.com/office/drawing/2014/main" id="{81CEA546-79C0-492D-B5B9-3D01F87AB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9750"/>
            <a:ext cx="6984776" cy="733569"/>
          </a:xfrm>
        </p:spPr>
        <p:txBody>
          <a:bodyPr>
            <a:noAutofit/>
          </a:bodyPr>
          <a:lstStyle/>
          <a:p>
            <a:pPr algn="r"/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Zkušenosti s výkonem funkce AZI objednatele </a:t>
            </a:r>
            <a:b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 stavbách realizovaných </a:t>
            </a:r>
            <a:r>
              <a:rPr lang="cs-CZ" sz="2400" dirty="0"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endParaRPr lang="cs-CZ" sz="2400" dirty="0">
              <a:solidFill>
                <a:srgbClr val="323132"/>
              </a:solidFill>
              <a:latin typeface="EurostileHea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1193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F10617-4326-4CC8-8E73-FE7E5AE3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39750"/>
            <a:ext cx="1438659" cy="7345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C39437-909D-4935-8451-485C9FEAE58E}"/>
              </a:ext>
            </a:extLst>
          </p:cNvPr>
          <p:cNvSpPr/>
          <p:nvPr/>
        </p:nvSpPr>
        <p:spPr>
          <a:xfrm>
            <a:off x="498486" y="6916385"/>
            <a:ext cx="534352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TKP </a:t>
            </a:r>
            <a:r>
              <a:rPr lang="cs-CZ" sz="1500" dirty="0" err="1">
                <a:solidFill>
                  <a:srgbClr val="CC071E"/>
                </a:solidFill>
                <a:latin typeface="Eurostile" panose="00000500000000000000" pitchFamily="50" charset="-18"/>
              </a:rPr>
              <a:t>geo</a:t>
            </a:r>
            <a:r>
              <a:rPr lang="cs-CZ" sz="1500" dirty="0">
                <a:solidFill>
                  <a:srgbClr val="CC071E"/>
                </a:solidFill>
                <a:latin typeface="Eurostile" panose="00000500000000000000" pitchFamily="50" charset="-18"/>
              </a:rPr>
              <a:t> s.r.o.</a:t>
            </a:r>
          </a:p>
          <a:p>
            <a:r>
              <a:rPr lang="cs-CZ" sz="1200" dirty="0">
                <a:solidFill>
                  <a:srgbClr val="3C3C3C"/>
                </a:solidFill>
                <a:latin typeface="Eurostile" panose="00000500000000000000" pitchFamily="50" charset="-18"/>
              </a:rPr>
              <a:t>Plánská 1854/6, 370 07 České Budějovice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BAD97E7-C597-4C20-9CE1-995B76553895}"/>
              </a:ext>
            </a:extLst>
          </p:cNvPr>
          <p:cNvCxnSpPr>
            <a:cxnSpLocks/>
          </p:cNvCxnSpPr>
          <p:nvPr/>
        </p:nvCxnSpPr>
        <p:spPr>
          <a:xfrm>
            <a:off x="1697798" y="7092205"/>
            <a:ext cx="8400290" cy="0"/>
          </a:xfrm>
          <a:prstGeom prst="line">
            <a:avLst/>
          </a:prstGeom>
          <a:ln w="127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731B7F08-7937-4802-B983-6734D8AB43F9}"/>
              </a:ext>
            </a:extLst>
          </p:cNvPr>
          <p:cNvSpPr/>
          <p:nvPr/>
        </p:nvSpPr>
        <p:spPr>
          <a:xfrm>
            <a:off x="511200" y="1868400"/>
            <a:ext cx="3313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CC071E"/>
                </a:solidFill>
                <a:latin typeface="EurostileHea" panose="00000900000000000000" pitchFamily="50" charset="-18"/>
              </a:rPr>
              <a:t>PPP D4 – PONAUČENÍ</a:t>
            </a:r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250C0DBE-62AB-4247-9C94-692269CEEB8C}"/>
              </a:ext>
            </a:extLst>
          </p:cNvPr>
          <p:cNvSpPr/>
          <p:nvPr/>
        </p:nvSpPr>
        <p:spPr>
          <a:xfrm>
            <a:off x="511200" y="2329200"/>
            <a:ext cx="9443218" cy="419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Před podáním nabídky – detailní seznámení s Koncesionářskou smlouvou a požadavky stavebníka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Zahájení práce HGS s velkým předstihem před zahájením stavby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Podklady a následné připomínkování realizační dokumentace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Geodetický manuál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Personální zajištění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nutná vysoká odbornost a zkušenost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Eurostile" panose="00000500000000000000" pitchFamily="50" charset="-18"/>
              </a:rPr>
              <a:t>různé nasazení v čase projektu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Eurostile" panose="00000500000000000000" pitchFamily="50" charset="-18"/>
              </a:rPr>
              <a:t>Zvyklosti neplatí</a:t>
            </a:r>
          </a:p>
        </p:txBody>
      </p:sp>
      <p:sp>
        <p:nvSpPr>
          <p:cNvPr id="92" name="Nadpis 1">
            <a:extLst>
              <a:ext uri="{FF2B5EF4-FFF2-40B4-BE49-F238E27FC236}">
                <a16:creationId xmlns:a16="http://schemas.microsoft.com/office/drawing/2014/main" id="{81CEA546-79C0-492D-B5B9-3D01F87AB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9750"/>
            <a:ext cx="6984776" cy="733569"/>
          </a:xfrm>
        </p:spPr>
        <p:txBody>
          <a:bodyPr>
            <a:noAutofit/>
          </a:bodyPr>
          <a:lstStyle/>
          <a:p>
            <a:pPr algn="r"/>
            <a:br>
              <a:rPr lang="cs-CZ" sz="2400" dirty="0">
                <a:solidFill>
                  <a:srgbClr val="323132"/>
                </a:solidFill>
                <a:latin typeface="EurostileHea" panose="00000900000000000000" pitchFamily="50" charset="-18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Zkušenosti s výkonem funkce AZI objednatele </a:t>
            </a:r>
            <a:b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 stavbách realizovaných </a:t>
            </a:r>
            <a:r>
              <a:rPr lang="cs-CZ" sz="2400" dirty="0">
                <a:latin typeface="EurostileHea" panose="000009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endParaRPr lang="cs-CZ" sz="2400" dirty="0">
              <a:solidFill>
                <a:srgbClr val="323132"/>
              </a:solidFill>
              <a:latin typeface="EurostileHea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13953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5754CC3B-A835-4EEB-9425-F02FC959FA2F}" vid="{6BD1468C-8927-4E46-9467-68F6B12CF4F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TKPgeo_template</Template>
  <TotalTime>5651</TotalTime>
  <Words>805</Words>
  <Application>Microsoft Office PowerPoint</Application>
  <PresentationFormat>Vlastní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Eurostile</vt:lpstr>
      <vt:lpstr>EurostileHea</vt:lpstr>
      <vt:lpstr>Wingdings</vt:lpstr>
      <vt:lpstr>Motiv Office</vt:lpstr>
      <vt:lpstr>  GEODÉZIE VE STAVEBNICTVÍ A PRŮMYSLU 2025  Zkušenosti s výkonem funkce AZI objednatele  na stavbách realizovaných PPP</vt:lpstr>
      <vt:lpstr> Zkušenosti s výkonem funkce AZI objednatele  na stavbách realizovaných PPP</vt:lpstr>
      <vt:lpstr> Zkušenosti s výkonem funkce AZI objednatele  na stavbách realizovaných PPP</vt:lpstr>
      <vt:lpstr> Zkušenosti s výkonem funkce AZI objednatele  na stavbách realizovaných PPP</vt:lpstr>
      <vt:lpstr> Zkušenosti s výkonem funkce AZI objednatele  na stavbách realizovaných PPP</vt:lpstr>
      <vt:lpstr> Zkušenosti s výkonem funkce AZI objednatele  na stavbách realizovaných PPP</vt:lpstr>
      <vt:lpstr> Zkušenosti s výkonem funkce AZI objednatele  na stavbách realizovaných PPP</vt:lpstr>
      <vt:lpstr> Zkušenosti s výkonem funkce AZI objednatele  na stavbách realizovaných PPP</vt:lpstr>
      <vt:lpstr> Zkušenosti s výkonem funkce AZI objednatele  na stavbách realizovaných PPP</vt:lpstr>
      <vt:lpstr> Zkušenosti s výkonem funkce AZI objednatele  na stavbách realizovaných PPP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 PREZENTACE</dc:title>
  <dc:creator>Eliska Smelcova</dc:creator>
  <cp:lastModifiedBy>TUREČEK Ivan</cp:lastModifiedBy>
  <cp:revision>174</cp:revision>
  <cp:lastPrinted>2018-04-27T06:12:36Z</cp:lastPrinted>
  <dcterms:created xsi:type="dcterms:W3CDTF">2018-04-13T07:08:30Z</dcterms:created>
  <dcterms:modified xsi:type="dcterms:W3CDTF">2025-03-27T08:34:28Z</dcterms:modified>
</cp:coreProperties>
</file>