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1" r:id="rId4"/>
    <p:sldId id="260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69" r:id="rId16"/>
    <p:sldId id="271" r:id="rId17"/>
    <p:sldId id="275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0D0"/>
    <a:srgbClr val="57C8FB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1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7F99FA59-A4D1-73A2-87B5-4C1749C5C3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515A4EED-1C1F-0886-87C7-286E5FFA34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69660-D2EC-45B6-91F3-FBC7F789942B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CEB429BA-371F-1CD7-A98D-7292C490A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B4203FD-060E-1310-2D8A-8314A9230D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5171F-8710-40FD-9B75-577057894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94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406CB-23C9-447F-A436-7E70229DA71E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95852-0162-47C0-96D2-13B88DFF6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60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2A0B56-DDDE-C194-DF14-8DAD53973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883" y="1196840"/>
            <a:ext cx="6589485" cy="2218192"/>
          </a:xfrm>
        </p:spPr>
        <p:txBody>
          <a:bodyPr anchor="b"/>
          <a:lstStyle>
            <a:lvl1pPr algn="l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97913CE-8217-F172-CEE9-9A6AE4643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883" y="3735135"/>
            <a:ext cx="6589485" cy="1655762"/>
          </a:xfrm>
        </p:spPr>
        <p:txBody>
          <a:bodyPr/>
          <a:lstStyle>
            <a:lvl1pPr marL="0" indent="0" algn="l">
              <a:buNone/>
              <a:defRPr lang="cs-CZ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AF954F4C-478D-6CA1-10CB-5ADCB9958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6280" y="108591"/>
            <a:ext cx="3700401" cy="661288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A7AB6EB7-C8D6-EDB7-6DD0-EB10F32774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8906" y="6292800"/>
            <a:ext cx="1942008" cy="21577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B4DE5981-C6C0-6F80-BB2E-4401B75311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54679" y="6166440"/>
            <a:ext cx="1046431" cy="4685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099B8DA-23FC-596B-103C-E194A292B4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5319" y="108591"/>
            <a:ext cx="641564" cy="6415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B25AE4B-29CF-EE80-1A76-668DC23019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5319" y="6079910"/>
            <a:ext cx="641564" cy="6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2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0217F0-B4C6-2C0F-81A7-F85155EB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689CB79-55C2-0E9E-ACC3-2EC12B9B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FD43F50-C321-5687-606D-9218F963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594-DE43-4935-824A-639D776CDC9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727975D-208F-378B-19D5-81E959D4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D81B28F-6BC1-4709-649E-84B96727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6AA-84C6-4055-90D5-D16D4827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54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03816ACF-B89B-295E-C410-9A7B58DB9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6A67633-0DA3-01FA-24C5-FD45E19F5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3888325-2051-B8BD-FFD3-F5220028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594-DE43-4935-824A-639D776CDC9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DCC2FE3-B20C-CBC3-BF2F-1082AF13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878FF71-E8AB-D5A0-467F-534D0509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6AA-84C6-4055-90D5-D16D4827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18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C2B379-C4E8-59A2-8997-901E3B32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83" y="747584"/>
            <a:ext cx="9782216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A6511BD-0235-958F-4392-CDAB937AF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82" y="2303238"/>
            <a:ext cx="9782217" cy="354401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07A6CFE-8E72-E2B6-4A2C-8B76CA86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62091" y="6217843"/>
            <a:ext cx="103568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814594-DE43-4935-824A-639D776CDC94}" type="datetimeFigureOut">
              <a:rPr lang="cs-CZ" smtClean="0"/>
              <a:pPr/>
              <a:t>26.03.2025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4B5EF02-8323-8669-8380-6E16B305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709" y="6217842"/>
            <a:ext cx="1959587" cy="365125"/>
          </a:xfrm>
        </p:spPr>
        <p:txBody>
          <a:bodyPr/>
          <a:lstStyle>
            <a:lvl1pPr>
              <a:defRPr lang="cs-CZ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F03E820-0417-BBC8-3AA6-BB6626DF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2320" y="6217843"/>
            <a:ext cx="763736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5B86AA-84C6-4055-90D5-D16D48275B2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xmlns="" id="{A88AFFC0-E518-311F-59D2-35AF523E33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19" y="108591"/>
            <a:ext cx="641564" cy="641564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A63FBADC-0EED-CD7E-FC10-11ED48DCC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19" y="6079910"/>
            <a:ext cx="641564" cy="641564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8EEB51AE-AD79-1E08-29E4-E08115615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472" y="108591"/>
            <a:ext cx="641564" cy="641564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xmlns="" id="{3546C4D0-CC5B-ED89-8025-DFABC28F1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472" y="6079624"/>
            <a:ext cx="641564" cy="641564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xmlns="" id="{AAC34ADC-0038-8B50-F4CD-44BE62F40B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823" y="341253"/>
            <a:ext cx="5052177" cy="1762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A2741E6-F4C2-60B1-2D2C-D0B4E015EF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8906" y="6292800"/>
            <a:ext cx="1942008" cy="21577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22254F9B-40FC-503F-0BE0-9B89DC0CD3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54679" y="6166440"/>
            <a:ext cx="1046431" cy="4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DE8DEF-2CAA-8F8B-C3DD-75F3C168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lang="cs-CZ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621E685-544C-A582-2128-465080650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694522A-A3A4-7F4E-F790-82231754F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19" y="108591"/>
            <a:ext cx="641564" cy="64156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E3511125-ABEE-0B7E-FEB6-62C9BE250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19" y="6079910"/>
            <a:ext cx="641564" cy="6415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B135453E-8BF6-F145-5747-399BF0847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472" y="108591"/>
            <a:ext cx="641564" cy="64156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CD69C8C-F751-4320-DCE1-F17363E40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472" y="6079624"/>
            <a:ext cx="641564" cy="64156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E7EB74F-99BF-64C3-457D-52AF804AB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823" y="341253"/>
            <a:ext cx="5052177" cy="176240"/>
          </a:xfrm>
          <a:prstGeom prst="rect">
            <a:avLst/>
          </a:prstGeom>
        </p:spPr>
      </p:pic>
      <p:sp>
        <p:nvSpPr>
          <p:cNvPr id="15" name="Zástupný symbol pro datum 3">
            <a:extLst>
              <a:ext uri="{FF2B5EF4-FFF2-40B4-BE49-F238E27FC236}">
                <a16:creationId xmlns:a16="http://schemas.microsoft.com/office/drawing/2014/main" xmlns="" id="{F4C7969D-7FC9-254A-9792-F34625EF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62091" y="6217843"/>
            <a:ext cx="103568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814594-DE43-4935-824A-639D776CDC94}" type="datetimeFigureOut">
              <a:rPr lang="cs-CZ" smtClean="0"/>
              <a:pPr/>
              <a:t>26.03.2025</a:t>
            </a:fld>
            <a:endParaRPr lang="cs-CZ" dirty="0"/>
          </a:p>
        </p:txBody>
      </p:sp>
      <p:sp>
        <p:nvSpPr>
          <p:cNvPr id="16" name="Zástupný symbol pro zápatí 4">
            <a:extLst>
              <a:ext uri="{FF2B5EF4-FFF2-40B4-BE49-F238E27FC236}">
                <a16:creationId xmlns:a16="http://schemas.microsoft.com/office/drawing/2014/main" xmlns="" id="{B4A3C9DF-3DA9-39A7-33F7-72BCC49A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709" y="6217842"/>
            <a:ext cx="1959587" cy="365125"/>
          </a:xfrm>
        </p:spPr>
        <p:txBody>
          <a:bodyPr/>
          <a:lstStyle>
            <a:lvl1pPr>
              <a:defRPr lang="cs-CZ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xmlns="" id="{90E8FAE9-4CFC-8865-8C70-09D3970B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2320" y="6217843"/>
            <a:ext cx="763736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5B86AA-84C6-4055-90D5-D16D48275B2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B685CC5-9774-9EBA-5379-49CD7E12AE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8906" y="6292800"/>
            <a:ext cx="1942008" cy="2157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76FC4E6-0132-09F1-B8B4-8C136037AA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54679" y="6166440"/>
            <a:ext cx="1046431" cy="4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D94ACFE-6FAD-0B0E-E9FB-C84033C5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155"/>
            <a:ext cx="10515600" cy="9405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8C5CBD3-C580-9779-9362-719105A1F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539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07E86B6-5096-6AC9-9F40-BCAEB767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539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BF93A10-166C-3F4C-A886-B2452C9988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19" y="108591"/>
            <a:ext cx="641564" cy="6415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F0D8E80-1F8B-6617-ECCC-56724372B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19" y="6079910"/>
            <a:ext cx="641564" cy="64156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50F47D8-A0BA-880E-49CB-4CD57CD3A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472" y="108591"/>
            <a:ext cx="641564" cy="64156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244B4C4-2FBD-7A54-30C0-D625E43314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472" y="6079624"/>
            <a:ext cx="641564" cy="64156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2D4AFDEA-0837-103B-C54C-5ECBF54F81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823" y="341253"/>
            <a:ext cx="5052177" cy="176240"/>
          </a:xfrm>
          <a:prstGeom prst="rect">
            <a:avLst/>
          </a:prstGeom>
        </p:spPr>
      </p:pic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xmlns="" id="{D3F6CF58-FC04-EC99-D894-13B86E22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2320" y="6217843"/>
            <a:ext cx="763736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5B86AA-84C6-4055-90D5-D16D48275B2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Zástupný symbol pro datum 3">
            <a:extLst>
              <a:ext uri="{FF2B5EF4-FFF2-40B4-BE49-F238E27FC236}">
                <a16:creationId xmlns:a16="http://schemas.microsoft.com/office/drawing/2014/main" xmlns="" id="{E1F54D1E-0112-2B5A-F50A-6F763C41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62091" y="6217843"/>
            <a:ext cx="103568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814594-DE43-4935-824A-639D776CDC94}" type="datetimeFigureOut">
              <a:rPr lang="cs-CZ" smtClean="0"/>
              <a:pPr/>
              <a:t>26.03.2025</a:t>
            </a:fld>
            <a:endParaRPr lang="cs-CZ" dirty="0"/>
          </a:p>
        </p:txBody>
      </p:sp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xmlns="" id="{23FA70CC-3713-8CCE-28EC-1E4E0179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709" y="6217842"/>
            <a:ext cx="1959587" cy="365125"/>
          </a:xfrm>
        </p:spPr>
        <p:txBody>
          <a:bodyPr/>
          <a:lstStyle>
            <a:lvl1pPr>
              <a:defRPr lang="cs-CZ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37F7994-5F9E-C2D9-F2CE-A1ADAB82D3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8906" y="6292800"/>
            <a:ext cx="1942008" cy="2157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8E16918-8490-F7C3-5B39-6CA59D3DD7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54679" y="6166440"/>
            <a:ext cx="1046431" cy="4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7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F5CB3C-98A6-1F36-408D-28A70E72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5712"/>
            <a:ext cx="10515600" cy="10349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DE82B91-4E90-321C-ACC5-D60AAB4C9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E73748EE-579D-9AB3-3DFF-52A661AEE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745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5D0A3EAB-3668-85D6-2B89-04AFDF60E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B30F5919-49A3-2062-5EC2-C36921145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745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9BBF6E9-3692-CF93-B7B7-C9B20CFE4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19" y="108591"/>
            <a:ext cx="641564" cy="64156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F0244C95-C51D-1DBA-C851-DAAC6BAF8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19" y="6079910"/>
            <a:ext cx="641564" cy="64156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C0B9A527-A45F-D495-E056-80572FBD6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472" y="108591"/>
            <a:ext cx="641564" cy="64156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506EFCB7-3D38-4EFD-72CD-767033E0B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472" y="6079624"/>
            <a:ext cx="641564" cy="64156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7E73BFA5-B78B-8F98-7ECD-2E908A59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823" y="341253"/>
            <a:ext cx="5052177" cy="176240"/>
          </a:xfrm>
          <a:prstGeom prst="rect">
            <a:avLst/>
          </a:prstGeom>
        </p:spPr>
      </p:pic>
      <p:sp>
        <p:nvSpPr>
          <p:cNvPr id="16" name="Zástupný symbol pro datum 3">
            <a:extLst>
              <a:ext uri="{FF2B5EF4-FFF2-40B4-BE49-F238E27FC236}">
                <a16:creationId xmlns:a16="http://schemas.microsoft.com/office/drawing/2014/main" xmlns="" id="{2480D291-2EA5-6E91-FC0F-0940DD1EE7D5}"/>
              </a:ext>
            </a:extLst>
          </p:cNvPr>
          <p:cNvSpPr txBox="1">
            <a:spLocks/>
          </p:cNvSpPr>
          <p:nvPr userDrawn="1"/>
        </p:nvSpPr>
        <p:spPr>
          <a:xfrm>
            <a:off x="8562091" y="6217843"/>
            <a:ext cx="1035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xmlns="" id="{8EFAC6D0-4AC3-1D1E-83AF-AE6679A3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2320" y="6217843"/>
            <a:ext cx="763736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5B86AA-84C6-4055-90D5-D16D48275B2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Zástupný symbol pro datum 3">
            <a:extLst>
              <a:ext uri="{FF2B5EF4-FFF2-40B4-BE49-F238E27FC236}">
                <a16:creationId xmlns:a16="http://schemas.microsoft.com/office/drawing/2014/main" xmlns="" id="{97255CFC-03D3-1C5F-44EF-42FBBA98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62091" y="6217843"/>
            <a:ext cx="103568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814594-DE43-4935-824A-639D776CDC94}" type="datetimeFigureOut">
              <a:rPr lang="cs-CZ" smtClean="0"/>
              <a:pPr/>
              <a:t>26.03.2025</a:t>
            </a:fld>
            <a:endParaRPr lang="cs-CZ" dirty="0"/>
          </a:p>
        </p:txBody>
      </p:sp>
      <p:sp>
        <p:nvSpPr>
          <p:cNvPr id="19" name="Zástupný symbol pro zápatí 4">
            <a:extLst>
              <a:ext uri="{FF2B5EF4-FFF2-40B4-BE49-F238E27FC236}">
                <a16:creationId xmlns:a16="http://schemas.microsoft.com/office/drawing/2014/main" xmlns="" id="{8BF1F85D-B41B-7ADC-69FF-217A104D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709" y="6217842"/>
            <a:ext cx="1959587" cy="365125"/>
          </a:xfrm>
        </p:spPr>
        <p:txBody>
          <a:bodyPr/>
          <a:lstStyle>
            <a:lvl1pPr>
              <a:defRPr lang="cs-CZ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16376CD-2606-BCA2-A1F7-F7E237C35C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8906" y="6292800"/>
            <a:ext cx="1942008" cy="21577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1251D9C-B8F1-F0DD-113E-6B7902CCE1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54679" y="6166440"/>
            <a:ext cx="1046431" cy="4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4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589CA0-AF91-76EC-D363-8E496C6A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6E8E642-788A-AE59-4536-9AC7207A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594-DE43-4935-824A-639D776CDC9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BD8E0A4-CDB9-441E-18E9-D85ABC72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F47933E-FC57-5D12-A73A-C7EB014C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6AA-84C6-4055-90D5-D16D4827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95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914AE539-1121-ECFF-02C9-4A72A87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4594-DE43-4935-824A-639D776CDC9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6C1D6E2-810C-5C3C-1CAF-A51E2C2F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7C73261-A732-4E26-8DCC-603519F8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6AA-84C6-4055-90D5-D16D4827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38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745FFE-A51F-25C4-5EC9-6D7AD064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750154"/>
            <a:ext cx="3935413" cy="130724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8E6A4D8-4CE5-7607-5A3E-09C82DE62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5351355-EE3A-9502-1699-84B7A4984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8F0E15D-0A80-8E41-69D3-7215996AC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19" y="108591"/>
            <a:ext cx="641564" cy="64156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5E95D96-922F-36D6-0B2A-0FD81C137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19" y="6079910"/>
            <a:ext cx="641564" cy="64156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48758868-65DF-8651-FE05-40228E2B3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472" y="108591"/>
            <a:ext cx="641564" cy="64156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ECE61BCF-C024-34DC-FF37-D287FF17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472" y="6079624"/>
            <a:ext cx="641564" cy="64156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0E02D64F-5EF0-3E27-6846-8A3D931277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824" y="341253"/>
            <a:ext cx="3728202" cy="176240"/>
          </a:xfrm>
          <a:prstGeom prst="rect">
            <a:avLst/>
          </a:prstGeom>
        </p:spPr>
      </p:pic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xmlns="" id="{B0C7926F-05E5-BD7B-3F01-11315587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62091" y="6217843"/>
            <a:ext cx="103568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814594-DE43-4935-824A-639D776CDC94}" type="datetimeFigureOut">
              <a:rPr lang="cs-CZ" smtClean="0"/>
              <a:pPr/>
              <a:t>26.03.2025</a:t>
            </a:fld>
            <a:endParaRPr lang="cs-CZ" dirty="0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xmlns="" id="{70B0E52E-3667-2151-7FCC-BFE4D60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709" y="6217842"/>
            <a:ext cx="1959587" cy="365125"/>
          </a:xfrm>
        </p:spPr>
        <p:txBody>
          <a:bodyPr/>
          <a:lstStyle>
            <a:lvl1pPr>
              <a:defRPr lang="cs-CZ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xmlns="" id="{CF7E44EA-70DC-0C22-9528-A12A38E7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2320" y="6217843"/>
            <a:ext cx="763736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5B86AA-84C6-4055-90D5-D16D48275B2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1492CA4-6391-3A8A-932E-7F87E60732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8906" y="6292800"/>
            <a:ext cx="1942008" cy="2157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F64186A-C8DA-E421-D3CF-AC6049FBFF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54679" y="6166440"/>
            <a:ext cx="1046431" cy="4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9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4E51DC-E670-6688-336D-3AB0B502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750154"/>
            <a:ext cx="3935413" cy="130724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2F93B2F4-8BB3-411F-8B20-FCC75D0E6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9938971-B77A-832C-3152-EDD13E254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B8941C0-BD91-DF3C-57CD-0B273A5C1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19" y="108591"/>
            <a:ext cx="641564" cy="6415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EDB1227-575F-5455-2355-AB70D2261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319" y="6079910"/>
            <a:ext cx="641564" cy="64156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176D74B-D24A-DCB2-1F3A-A122356FC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472" y="108591"/>
            <a:ext cx="641564" cy="64156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F7A5B043-2752-6D1E-24E1-AF8F0C98D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472" y="6079624"/>
            <a:ext cx="641564" cy="64156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868BA857-257B-C5A1-3460-2C26766463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824" y="341253"/>
            <a:ext cx="3728201" cy="176240"/>
          </a:xfrm>
          <a:prstGeom prst="rect">
            <a:avLst/>
          </a:prstGeom>
        </p:spPr>
      </p:pic>
      <p:sp>
        <p:nvSpPr>
          <p:cNvPr id="13" name="Zástupný symbol pro datum 3">
            <a:extLst>
              <a:ext uri="{FF2B5EF4-FFF2-40B4-BE49-F238E27FC236}">
                <a16:creationId xmlns:a16="http://schemas.microsoft.com/office/drawing/2014/main" xmlns="" id="{B89E9061-AF58-5A2F-2BBD-12819A56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62091" y="6217843"/>
            <a:ext cx="103568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814594-DE43-4935-824A-639D776CDC94}" type="datetimeFigureOut">
              <a:rPr lang="cs-CZ" smtClean="0"/>
              <a:pPr/>
              <a:t>26.03.2025</a:t>
            </a:fld>
            <a:endParaRPr lang="cs-CZ" dirty="0"/>
          </a:p>
        </p:txBody>
      </p:sp>
      <p:sp>
        <p:nvSpPr>
          <p:cNvPr id="14" name="Zástupný symbol pro zápatí 4">
            <a:extLst>
              <a:ext uri="{FF2B5EF4-FFF2-40B4-BE49-F238E27FC236}">
                <a16:creationId xmlns:a16="http://schemas.microsoft.com/office/drawing/2014/main" xmlns="" id="{EFE84286-38FE-0461-3AF2-DC4773FC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1709" y="6217842"/>
            <a:ext cx="1959587" cy="365125"/>
          </a:xfrm>
        </p:spPr>
        <p:txBody>
          <a:bodyPr/>
          <a:lstStyle>
            <a:lvl1pPr>
              <a:defRPr lang="cs-CZ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15" name="Zástupný symbol pro číslo snímku 5">
            <a:extLst>
              <a:ext uri="{FF2B5EF4-FFF2-40B4-BE49-F238E27FC236}">
                <a16:creationId xmlns:a16="http://schemas.microsoft.com/office/drawing/2014/main" xmlns="" id="{19C8689C-63C7-6982-6E25-5309AF10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2320" y="6217843"/>
            <a:ext cx="763736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5B86AA-84C6-4055-90D5-D16D48275B2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4E0B736-7981-BDB6-A20E-DF9E664BBD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8906" y="6292800"/>
            <a:ext cx="1942008" cy="2157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58A3772-82EF-2C16-B70E-F77A440129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54679" y="6166440"/>
            <a:ext cx="1046431" cy="4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4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54F4FE5-7A67-20F3-9922-35676A5BF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/>
              <a:t>Kliknutíam</a:t>
            </a:r>
            <a:r>
              <a:rPr lang="cs-CZ" dirty="0"/>
              <a:t>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A482DC1-45E9-3500-387E-41F84F7C9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04AFEE5-A3EB-79F1-C96D-2C3348C02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4594-DE43-4935-824A-639D776CDC94}" type="datetimeFigureOut">
              <a:rPr lang="cs-CZ" smtClean="0"/>
              <a:t>26.03.2025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DF9D5C2-C9D4-7BE1-7947-B9190F3CD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C14843F-BC4C-44CF-6819-60315ACB7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86AA-84C6-4055-90D5-D16D4827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58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70B1FE-833F-7D30-D65C-1F0571180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883" y="883332"/>
            <a:ext cx="7511094" cy="3645126"/>
          </a:xfrm>
        </p:spPr>
        <p:txBody>
          <a:bodyPr>
            <a:normAutofit fontScale="90000"/>
          </a:bodyPr>
          <a:lstStyle/>
          <a:p>
            <a:r>
              <a:rPr lang="cs-CZ" cap="all" dirty="0"/>
              <a:t>MĚŘENÍ NA STAVBĚ V KONTEXTU ČERVENÉ KNIHY FIDIC, </a:t>
            </a:r>
            <a:r>
              <a:rPr lang="cs-CZ" cap="all" dirty="0" smtClean="0"/>
              <a:t/>
            </a:r>
            <a:br>
              <a:rPr lang="cs-CZ" cap="all" dirty="0" smtClean="0"/>
            </a:br>
            <a:r>
              <a:rPr lang="cs-CZ" cap="all" dirty="0" smtClean="0"/>
              <a:t>ROLE </a:t>
            </a:r>
            <a:r>
              <a:rPr lang="cs-CZ" cap="all" dirty="0"/>
              <a:t>GEODETA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7BF3D7E-4C0F-4FB5-C855-0EB82E3EB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883" y="5077097"/>
            <a:ext cx="8233906" cy="101019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Ing. Michal Pavlík, GEFOS a.s.</a:t>
            </a:r>
          </a:p>
          <a:p>
            <a:r>
              <a:rPr lang="cs-CZ" dirty="0" smtClean="0"/>
              <a:t>Geodézie ve stavebnictví a průmyslu, Brno, 26.-27.3.2025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6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SFDI – aktualizace </a:t>
            </a:r>
            <a:r>
              <a:rPr lang="cs-CZ" sz="2000" dirty="0" smtClean="0"/>
              <a:t>(2025)</a:t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882" y="1989056"/>
            <a:ext cx="9782217" cy="38581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Vykládá pojmy</a:t>
            </a:r>
          </a:p>
          <a:p>
            <a:r>
              <a:rPr lang="cs-CZ" dirty="0"/>
              <a:t>Obsah položek vychází </a:t>
            </a:r>
            <a:r>
              <a:rPr lang="cs-CZ" dirty="0" smtClean="0"/>
              <a:t>přímo z </a:t>
            </a:r>
            <a:r>
              <a:rPr lang="cs-CZ" dirty="0"/>
              <a:t>OTSKP (Oborový třídník stavebních konstrukcí a prací)</a:t>
            </a:r>
          </a:p>
          <a:p>
            <a:r>
              <a:rPr lang="cs-CZ" dirty="0" smtClean="0"/>
              <a:t>Informuje o legislativních souvislostech</a:t>
            </a:r>
          </a:p>
          <a:p>
            <a:r>
              <a:rPr lang="cs-CZ" dirty="0" smtClean="0"/>
              <a:t>Stanovuje limitní rozdíly (pro požadované vs. zaměřené množství) a postupy ověření</a:t>
            </a:r>
          </a:p>
          <a:p>
            <a:r>
              <a:rPr lang="cs-CZ" dirty="0" smtClean="0"/>
              <a:t>Definuje základní postupy měření, čerpání a fakturace</a:t>
            </a:r>
          </a:p>
          <a:p>
            <a:r>
              <a:rPr lang="cs-CZ" dirty="0" smtClean="0"/>
              <a:t>Umožňuje tzv. </a:t>
            </a:r>
            <a:r>
              <a:rPr lang="cs-CZ" dirty="0" err="1" smtClean="0"/>
              <a:t>deagregaci</a:t>
            </a:r>
            <a:r>
              <a:rPr lang="cs-CZ" dirty="0" smtClean="0"/>
              <a:t> položek – tzn. rozklad pro fakturaci</a:t>
            </a:r>
          </a:p>
        </p:txBody>
      </p:sp>
    </p:spTree>
    <p:extLst>
      <p:ext uri="{BB962C8B-B14F-4D97-AF65-F5344CB8AC3E}">
        <p14:creationId xmlns:p14="http://schemas.microsoft.com/office/powerpoint/2010/main" val="15124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SFDI – </a:t>
            </a:r>
            <a:r>
              <a:rPr lang="cs-CZ" dirty="0"/>
              <a:t>aktualizace </a:t>
            </a:r>
            <a:r>
              <a:rPr lang="cs-CZ" sz="2000" dirty="0"/>
              <a:t>(2025)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Připouští nové metody měření – </a:t>
            </a:r>
            <a:r>
              <a:rPr lang="cs-CZ" dirty="0" err="1" smtClean="0"/>
              <a:t>drony</a:t>
            </a:r>
            <a:r>
              <a:rPr lang="cs-CZ" dirty="0" smtClean="0"/>
              <a:t>, 3D skenery</a:t>
            </a:r>
          </a:p>
          <a:p>
            <a:r>
              <a:rPr lang="cs-CZ" dirty="0" smtClean="0"/>
              <a:t>Rozšiřuje intervaly pro limitní hodnoty</a:t>
            </a:r>
          </a:p>
          <a:p>
            <a:r>
              <a:rPr lang="cs-CZ" dirty="0" smtClean="0"/>
              <a:t>Nově kategorizuje přímo položky OTSKP</a:t>
            </a:r>
          </a:p>
          <a:p>
            <a:r>
              <a:rPr lang="cs-CZ" dirty="0">
                <a:solidFill>
                  <a:srgbClr val="FF0000"/>
                </a:solidFill>
              </a:rPr>
              <a:t>Apeluje na primární využití kvalitativních geodetických měření i pro potřeby kvantitativních měření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938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Metodika SFDI – aktualizace </a:t>
            </a:r>
            <a:r>
              <a:rPr lang="cs-CZ" sz="2000" dirty="0" smtClean="0"/>
              <a:t>(2025)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96882" y="1784764"/>
            <a:ext cx="9782217" cy="35440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NOVÁ DATABÁZE POLOŽEK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Samostatná funkční příloha Metodiky</a:t>
            </a:r>
          </a:p>
          <a:p>
            <a:r>
              <a:rPr lang="cs-CZ" dirty="0" smtClean="0"/>
              <a:t>Sestavena přímo na jednotlivých položkách OTSKP</a:t>
            </a:r>
          </a:p>
          <a:p>
            <a:r>
              <a:rPr lang="cs-CZ" dirty="0" smtClean="0"/>
              <a:t>Vybrán jednoduchý formát MS Excel (dostupný a rozšířený softwarový nástroj u uživatelů, jednoduché funkcionality, jako je filtrování apod.); </a:t>
            </a:r>
          </a:p>
          <a:p>
            <a:pPr marL="0" indent="0">
              <a:buNone/>
            </a:pPr>
            <a:r>
              <a:rPr lang="cs-CZ" i="1" dirty="0" smtClean="0"/>
              <a:t>	rozšířený formát, který umožní případný přesun do 	jiných </a:t>
            </a:r>
            <a:r>
              <a:rPr lang="cs-CZ" i="1" dirty="0" err="1" smtClean="0"/>
              <a:t>dtb</a:t>
            </a:r>
            <a:r>
              <a:rPr lang="cs-CZ" i="1" dirty="0" smtClean="0"/>
              <a:t> prostředí</a:t>
            </a:r>
          </a:p>
        </p:txBody>
      </p:sp>
    </p:spTree>
    <p:extLst>
      <p:ext uri="{BB962C8B-B14F-4D97-AF65-F5344CB8AC3E}">
        <p14:creationId xmlns:p14="http://schemas.microsoft.com/office/powerpoint/2010/main" val="13889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8" y="1517715"/>
            <a:ext cx="10228083" cy="5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Metodika SFDI – aktualizace </a:t>
            </a:r>
            <a:r>
              <a:rPr lang="cs-CZ" sz="2000" dirty="0" smtClean="0"/>
              <a:t>(2025)</a:t>
            </a:r>
            <a:br>
              <a:rPr lang="cs-CZ" sz="2000" dirty="0" smtClean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167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Metodika SFDI – aktualizace </a:t>
            </a:r>
            <a:r>
              <a:rPr lang="cs-CZ" sz="2000" dirty="0" smtClean="0"/>
              <a:t>(2025)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t="2667" r="3604" b="27238"/>
          <a:stretch/>
        </p:blipFill>
        <p:spPr>
          <a:xfrm>
            <a:off x="980388" y="1410365"/>
            <a:ext cx="10218655" cy="536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9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SFDI – aktualizace </a:t>
            </a:r>
            <a:r>
              <a:rPr lang="cs-CZ" sz="2000" dirty="0" smtClean="0"/>
              <a:t>(2025)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PROBLÉMY, NEJEDNOZNAČNOST</a:t>
            </a:r>
          </a:p>
          <a:p>
            <a:pPr lvl="1"/>
            <a:r>
              <a:rPr lang="cs-CZ" dirty="0" smtClean="0"/>
              <a:t>Explicitní vyčíslení chybových modelů pro plochy a kubatury v univerzální podobě – geometrické uspořádání je pokaždé jiné, přitom výrazně ovlivňuje chybový model</a:t>
            </a:r>
          </a:p>
          <a:p>
            <a:pPr lvl="1"/>
            <a:r>
              <a:rPr lang="cs-CZ" dirty="0" smtClean="0"/>
              <a:t>Rozpory vůči rezortní legislativě – autorizace výstupů podle </a:t>
            </a:r>
            <a:r>
              <a:rPr lang="cs-CZ" dirty="0" err="1" smtClean="0"/>
              <a:t>Zák.č</a:t>
            </a:r>
            <a:r>
              <a:rPr lang="cs-CZ" dirty="0" smtClean="0"/>
              <a:t>. 200/1994 Sb. </a:t>
            </a:r>
          </a:p>
          <a:p>
            <a:pPr marL="457200" lvl="1" indent="0">
              <a:buNone/>
            </a:pPr>
            <a:r>
              <a:rPr lang="cs-CZ" i="1" dirty="0"/>
              <a:t>	</a:t>
            </a:r>
            <a:r>
              <a:rPr lang="cs-CZ" i="1" dirty="0" smtClean="0"/>
              <a:t>(terminologie: výklad pojmů „kontrolní/ověřovací měření“)</a:t>
            </a:r>
          </a:p>
          <a:p>
            <a:pPr lvl="1"/>
            <a:r>
              <a:rPr lang="cs-CZ" dirty="0" smtClean="0"/>
              <a:t>Provázanost s BIM modely</a:t>
            </a:r>
          </a:p>
        </p:txBody>
      </p:sp>
    </p:spTree>
    <p:extLst>
      <p:ext uri="{BB962C8B-B14F-4D97-AF65-F5344CB8AC3E}">
        <p14:creationId xmlns:p14="http://schemas.microsoft.com/office/powerpoint/2010/main" val="27407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FIDIC – role geodeta</a:t>
            </a:r>
            <a:br>
              <a:rPr lang="cs-CZ" dirty="0" smtClean="0"/>
            </a:br>
            <a:r>
              <a:rPr lang="cs-CZ" sz="2400" dirty="0" smtClean="0"/>
              <a:t>(Měření pro účely Článku 12 Červené knihy FIDIC)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 zhotovitele komunikuje AZI-Z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Odborné posouzení použitých metod měření</a:t>
            </a:r>
          </a:p>
          <a:p>
            <a:pPr lvl="1"/>
            <a:r>
              <a:rPr lang="cs-CZ" dirty="0" smtClean="0"/>
              <a:t>Koordinace geodetických prací v průběhu výstavby (vazba na dokončenost SO nebo jejich částí, tedy připravenost k měření)</a:t>
            </a:r>
          </a:p>
          <a:p>
            <a:pPr lvl="1"/>
            <a:r>
              <a:rPr lang="cs-CZ" dirty="0" smtClean="0"/>
              <a:t>Autorizace výstupní dokumentace</a:t>
            </a:r>
          </a:p>
          <a:p>
            <a:pPr lvl="1"/>
            <a:r>
              <a:rPr lang="cs-CZ" dirty="0" smtClean="0"/>
              <a:t>Zápisy do ESD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650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FIDIC – role geodeta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883" y="1916739"/>
            <a:ext cx="9782217" cy="35440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Provedené měření kvantity u položek rozpočtu prokazuje zhotovitel: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u položek označených </a:t>
            </a:r>
            <a:r>
              <a:rPr lang="cs-CZ" dirty="0" smtClean="0"/>
              <a:t>jako </a:t>
            </a:r>
            <a:r>
              <a:rPr lang="cs-CZ" dirty="0"/>
              <a:t>Kategorie G geodetickým protokolem ověřeným AZI, který je vyhotoven v souladu s </a:t>
            </a:r>
            <a:r>
              <a:rPr lang="cs-CZ" dirty="0" smtClean="0"/>
              <a:t>Metodikou</a:t>
            </a:r>
            <a:endParaRPr lang="cs-CZ" dirty="0"/>
          </a:p>
          <a:p>
            <a:pPr lvl="0"/>
            <a:r>
              <a:rPr lang="cs-CZ" dirty="0"/>
              <a:t>u ostatních položek zápisem stavbyvedoucího do SD</a:t>
            </a:r>
          </a:p>
          <a:p>
            <a:pPr lvl="0"/>
            <a:r>
              <a:rPr lang="cs-CZ" dirty="0"/>
              <a:t>v případě, že pro měření je využito kvalitativních měření, musí být u měření položky odkaz na příslušný geodetický protokol z kvalitativního měření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576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FIDIC – role geodeta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882" y="1602557"/>
            <a:ext cx="10421015" cy="4025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Příklady na </a:t>
            </a:r>
            <a:r>
              <a:rPr lang="cs-CZ" b="1" dirty="0"/>
              <a:t>primární využití kvalitativních geodetických měření i pro potřeby kvantitativních </a:t>
            </a:r>
            <a:r>
              <a:rPr lang="cs-CZ" b="1" dirty="0" smtClean="0"/>
              <a:t>měření:</a:t>
            </a:r>
          </a:p>
          <a:p>
            <a:pPr marL="0" indent="0"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i="1" dirty="0" smtClean="0"/>
              <a:t>V</a:t>
            </a:r>
            <a:r>
              <a:rPr lang="cs-CZ" i="1" dirty="0"/>
              <a:t> rámci kvalitativních kontrol byla zaměřena niveleta koruny násypu, měřením se pouze doplní půdorysná plocha a množství se vypočte z kombinovaných </a:t>
            </a:r>
            <a:r>
              <a:rPr lang="cs-CZ" i="1" dirty="0" smtClean="0"/>
              <a:t>dat</a:t>
            </a:r>
          </a:p>
          <a:p>
            <a:pPr>
              <a:buFontTx/>
              <a:buChar char="-"/>
            </a:pPr>
            <a:r>
              <a:rPr lang="cs-CZ" i="1" dirty="0"/>
              <a:t>V rámci </a:t>
            </a:r>
            <a:r>
              <a:rPr lang="cs-CZ" i="1" dirty="0" smtClean="0"/>
              <a:t>GDSPS byly </a:t>
            </a:r>
            <a:r>
              <a:rPr lang="cs-CZ" i="1" dirty="0"/>
              <a:t>zaměřeny hrany obrubníků (vymezující plošný rozsah pokládky vozovkového souvrství), kontrolním měřením je měřena niveleta souvrství, výpočet množství se provede pouze z těchto kvalitativních dat a </a:t>
            </a:r>
            <a:r>
              <a:rPr lang="cs-CZ" i="1" dirty="0" smtClean="0"/>
              <a:t>kvantitativní měření </a:t>
            </a:r>
            <a:r>
              <a:rPr lang="cs-CZ" i="1" dirty="0"/>
              <a:t>se neprovádí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267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FIDIC – role geodeta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882" y="1611984"/>
            <a:ext cx="10562417" cy="4395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Příklady na </a:t>
            </a:r>
            <a:r>
              <a:rPr lang="cs-CZ" b="1" dirty="0"/>
              <a:t>primární využití kvalitativních geodetických měření i pro potřeby kvantitativních </a:t>
            </a:r>
            <a:r>
              <a:rPr lang="cs-CZ" b="1" dirty="0" smtClean="0"/>
              <a:t>měření:</a:t>
            </a:r>
          </a:p>
          <a:p>
            <a:pPr marL="0" indent="0"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i="1" dirty="0"/>
              <a:t>V rámci průběžných kvalitativních kontrol byla zaměřena niveleta koruny </a:t>
            </a:r>
            <a:r>
              <a:rPr lang="cs-CZ" i="1" dirty="0" smtClean="0"/>
              <a:t>náspu</a:t>
            </a:r>
            <a:r>
              <a:rPr lang="cs-CZ" i="1" dirty="0"/>
              <a:t>, přičemž </a:t>
            </a:r>
            <a:r>
              <a:rPr lang="cs-CZ" i="1" dirty="0" smtClean="0"/>
              <a:t>násep </a:t>
            </a:r>
            <a:r>
              <a:rPr lang="cs-CZ" i="1" dirty="0"/>
              <a:t>má z technologických důvodů přídavky – rozšířenou patu kvůli procesu hutnění. Pro potřebu </a:t>
            </a:r>
            <a:r>
              <a:rPr lang="cs-CZ" b="1" i="1" dirty="0"/>
              <a:t>průběžné fakturace</a:t>
            </a:r>
            <a:r>
              <a:rPr lang="cs-CZ" i="1" dirty="0"/>
              <a:t> se výpočet provede kombinovaně – budou použity výšky z kontrolního měření a plocha se použije z projektovaného digitálního modelu (tzv. „ořez“ stávajícího tělesa náspu</a:t>
            </a:r>
            <a:r>
              <a:rPr lang="cs-CZ" i="1" dirty="0" smtClean="0"/>
              <a:t>)</a:t>
            </a:r>
          </a:p>
          <a:p>
            <a:pPr>
              <a:buFontTx/>
              <a:buChar char="-"/>
            </a:pPr>
            <a:r>
              <a:rPr lang="cs-CZ" i="1" dirty="0"/>
              <a:t>V rámci kontrolních měření byla zaměřena osa koleje. Měření se neprovádí. Délka jednotlivých kolejnic se může provést pouze výpočtem.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755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EC2B88-F1B3-8F03-E5CE-D154DBDF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FIDIC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4A3555A-4719-37BA-BC9A-7CA47E49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82" y="1881051"/>
            <a:ext cx="9782217" cy="3966197"/>
          </a:xfrm>
        </p:spPr>
        <p:txBody>
          <a:bodyPr/>
          <a:lstStyle/>
          <a:p>
            <a:r>
              <a:rPr lang="cs-CZ" b="1" dirty="0" err="1"/>
              <a:t>F</a:t>
            </a:r>
            <a:r>
              <a:rPr lang="cs-CZ" dirty="0" err="1"/>
              <a:t>édération</a:t>
            </a:r>
            <a:r>
              <a:rPr lang="cs-CZ" dirty="0"/>
              <a:t> </a:t>
            </a:r>
            <a:r>
              <a:rPr lang="cs-CZ" b="1" dirty="0" err="1"/>
              <a:t>I</a:t>
            </a:r>
            <a:r>
              <a:rPr lang="cs-CZ" dirty="0" err="1"/>
              <a:t>nternationale</a:t>
            </a:r>
            <a:r>
              <a:rPr lang="cs-CZ" dirty="0"/>
              <a:t> </a:t>
            </a:r>
            <a:r>
              <a:rPr lang="cs-CZ" b="1" dirty="0"/>
              <a:t>d</a:t>
            </a:r>
            <a:r>
              <a:rPr lang="cs-CZ" dirty="0"/>
              <a:t>es </a:t>
            </a:r>
            <a:r>
              <a:rPr lang="cs-CZ" b="1" dirty="0" err="1" smtClean="0"/>
              <a:t>I</a:t>
            </a:r>
            <a:r>
              <a:rPr lang="cs-CZ" dirty="0" err="1" smtClean="0"/>
              <a:t>ngénieurs-</a:t>
            </a:r>
            <a:r>
              <a:rPr lang="cs-CZ" b="1" dirty="0" err="1" smtClean="0"/>
              <a:t>C</a:t>
            </a:r>
            <a:r>
              <a:rPr lang="cs-CZ" dirty="0" err="1" smtClean="0"/>
              <a:t>onseils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mezinárodně </a:t>
            </a:r>
            <a:r>
              <a:rPr lang="cs-CZ" dirty="0" smtClean="0"/>
              <a:t>uznávaná </a:t>
            </a:r>
            <a:r>
              <a:rPr lang="cs-CZ" dirty="0"/>
              <a:t>normalizační </a:t>
            </a:r>
            <a:r>
              <a:rPr lang="cs-CZ" dirty="0" smtClean="0"/>
              <a:t>organizace sdružující </a:t>
            </a:r>
            <a:r>
              <a:rPr lang="cs-CZ" dirty="0"/>
              <a:t>konzultační inženýry z národních asociací v oblasti stavebnictví 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ejznámější </a:t>
            </a:r>
            <a:r>
              <a:rPr lang="cs-CZ" dirty="0"/>
              <a:t>rolí této federace je vytvoření </a:t>
            </a:r>
            <a:r>
              <a:rPr lang="cs-CZ" b="1" dirty="0"/>
              <a:t>smluvních vzorů a šablon</a:t>
            </a:r>
            <a:r>
              <a:rPr lang="cs-CZ" dirty="0"/>
              <a:t>, podle kterých je postupováno u stavebních projektů ve všech fázích, od jejich přípravy až po jejich realizaci</a:t>
            </a:r>
          </a:p>
        </p:txBody>
      </p:sp>
    </p:spTree>
    <p:extLst>
      <p:ext uri="{BB962C8B-B14F-4D97-AF65-F5344CB8AC3E}">
        <p14:creationId xmlns:p14="http://schemas.microsoft.com/office/powerpoint/2010/main" val="8135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FIDIC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882" y="1611984"/>
            <a:ext cx="10562417" cy="4395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/>
              <a:t>ZÁVĚREM:</a:t>
            </a:r>
          </a:p>
          <a:p>
            <a:pPr marL="0" indent="0" algn="ctr">
              <a:buNone/>
            </a:pPr>
            <a:r>
              <a:rPr lang="cs-CZ" b="1" dirty="0" smtClean="0"/>
              <a:t>Role geodeta by měla na stavbách posílit…</a:t>
            </a:r>
          </a:p>
          <a:p>
            <a:pPr marL="0" indent="0" algn="ctr">
              <a:buNone/>
            </a:pPr>
            <a:r>
              <a:rPr lang="cs-CZ" b="1" dirty="0" smtClean="0"/>
              <a:t>Část (a to nezanedbatelná) výkonů geodetů se přesouvá ke kvantitativním měřením měřených kontraktů.</a:t>
            </a:r>
          </a:p>
          <a:p>
            <a:pPr marL="0" indent="0" algn="ctr">
              <a:buNone/>
            </a:pPr>
            <a:r>
              <a:rPr lang="cs-CZ" b="1" dirty="0" smtClean="0"/>
              <a:t>Je nezbytné soustavné vzdělávání geodetů, aby svou odborností měli přesah i za „svoje“ legislativní předpisy a udrželi si respekt při prezentaci svých výsledků v rámci skupiny konzultačních inženýrů ve stavebnictví.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08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FIDIC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882" y="1611984"/>
            <a:ext cx="10562417" cy="43955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/>
              <a:t>DĚKUJI ZA POZORNOST.</a:t>
            </a:r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2400" dirty="0" smtClean="0"/>
              <a:t>Ing. Michal Pavlík</a:t>
            </a:r>
          </a:p>
          <a:p>
            <a:pPr marL="0" indent="0" algn="ctr">
              <a:buNone/>
            </a:pPr>
            <a:r>
              <a:rPr lang="cs-CZ" sz="2400" dirty="0"/>
              <a:t>t</a:t>
            </a:r>
            <a:r>
              <a:rPr lang="cs-CZ" sz="2400" dirty="0" smtClean="0"/>
              <a:t>el: 602 691 011</a:t>
            </a:r>
          </a:p>
          <a:p>
            <a:pPr marL="0" indent="0" algn="ctr">
              <a:buNone/>
            </a:pPr>
            <a:r>
              <a:rPr lang="cs-CZ" sz="2400" dirty="0"/>
              <a:t>e</a:t>
            </a:r>
            <a:r>
              <a:rPr lang="cs-CZ" sz="2400" dirty="0" smtClean="0"/>
              <a:t>-mail: michal.pavlik@gefos.cz</a:t>
            </a:r>
          </a:p>
        </p:txBody>
      </p:sp>
    </p:spTree>
    <p:extLst>
      <p:ext uri="{BB962C8B-B14F-4D97-AF65-F5344CB8AC3E}">
        <p14:creationId xmlns:p14="http://schemas.microsoft.com/office/powerpoint/2010/main" val="21380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EC2B88-F1B3-8F03-E5CE-D154DBDF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Smluvní vzory FIDIC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4A3555A-4719-37BA-BC9A-7CA47E49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7" y="2227432"/>
            <a:ext cx="11165304" cy="776846"/>
          </a:xfrm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/>
          <a:p>
            <a:pPr marL="0" lvl="0" indent="0" algn="ctr" hangingPunct="0">
              <a:buNone/>
            </a:pPr>
            <a:r>
              <a:rPr lang="cs-CZ" dirty="0" smtClean="0"/>
              <a:t>SMLUVNÍ VZORY FIDIC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xmlns="" id="{F4A3555A-4719-37BA-BC9A-7CA47E49C389}"/>
              </a:ext>
            </a:extLst>
          </p:cNvPr>
          <p:cNvSpPr txBox="1">
            <a:spLocks/>
          </p:cNvSpPr>
          <p:nvPr/>
        </p:nvSpPr>
        <p:spPr>
          <a:xfrm>
            <a:off x="1383484" y="3616453"/>
            <a:ext cx="4256381" cy="7629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Font typeface="Arial" panose="020B0604020202020204" pitchFamily="34" charset="0"/>
              <a:buNone/>
            </a:pPr>
            <a:r>
              <a:rPr lang="cs-CZ" dirty="0" smtClean="0"/>
              <a:t>OBECNÉ PODMÍNKY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xmlns="" id="{F4A3555A-4719-37BA-BC9A-7CA47E49C389}"/>
              </a:ext>
            </a:extLst>
          </p:cNvPr>
          <p:cNvSpPr txBox="1">
            <a:spLocks/>
          </p:cNvSpPr>
          <p:nvPr/>
        </p:nvSpPr>
        <p:spPr>
          <a:xfrm>
            <a:off x="6254270" y="3484344"/>
            <a:ext cx="4907961" cy="26854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Font typeface="Arial" panose="020B0604020202020204" pitchFamily="34" charset="0"/>
              <a:buNone/>
            </a:pPr>
            <a:endParaRPr lang="cs-CZ" sz="2000" i="1" dirty="0" smtClean="0"/>
          </a:p>
          <a:p>
            <a:pPr marL="0" indent="0" algn="ctr" hangingPunct="0">
              <a:buFont typeface="Arial" panose="020B0604020202020204" pitchFamily="34" charset="0"/>
              <a:buNone/>
            </a:pPr>
            <a:endParaRPr lang="cs-CZ" sz="2000" i="1" dirty="0"/>
          </a:p>
          <a:p>
            <a:pPr marL="0" indent="0" algn="ctr" hangingPunct="0">
              <a:buFont typeface="Arial" panose="020B0604020202020204" pitchFamily="34" charset="0"/>
              <a:buNone/>
            </a:pPr>
            <a:r>
              <a:rPr lang="cs-CZ" sz="2000" i="1" dirty="0" smtClean="0"/>
              <a:t>ZLATÉ ZÁSADY (2019)</a:t>
            </a:r>
          </a:p>
          <a:p>
            <a:pPr marL="0" indent="0" algn="ctr" hangingPunct="0">
              <a:buFont typeface="Arial" panose="020B0604020202020204" pitchFamily="34" charset="0"/>
              <a:buNone/>
            </a:pPr>
            <a:r>
              <a:rPr lang="cs-CZ" sz="2000" i="1" dirty="0" smtClean="0"/>
              <a:t>5 pravidel proti nadměrné modifikaci</a:t>
            </a:r>
          </a:p>
          <a:p>
            <a:pPr marL="0" indent="0" algn="ctr" hangingPunct="0">
              <a:buFont typeface="Arial" panose="020B0604020202020204" pitchFamily="34" charset="0"/>
              <a:buNone/>
            </a:pPr>
            <a:r>
              <a:rPr lang="cs-CZ" sz="2000" i="1" dirty="0" smtClean="0"/>
              <a:t>aby smluvní vzor byl stále odpovídal </a:t>
            </a:r>
          </a:p>
          <a:p>
            <a:pPr marL="0" indent="0" algn="ctr" hangingPunct="0">
              <a:buFont typeface="Arial" panose="020B0604020202020204" pitchFamily="34" charset="0"/>
              <a:buNone/>
            </a:pPr>
            <a:r>
              <a:rPr lang="cs-CZ" sz="2000" i="1" dirty="0" smtClean="0"/>
              <a:t>FIDIC standardům </a:t>
            </a:r>
          </a:p>
        </p:txBody>
      </p:sp>
      <p:cxnSp>
        <p:nvCxnSpPr>
          <p:cNvPr id="8" name="Přímá spojnice 7"/>
          <p:cNvCxnSpPr>
            <a:endCxn id="4" idx="0"/>
          </p:cNvCxnSpPr>
          <p:nvPr/>
        </p:nvCxnSpPr>
        <p:spPr>
          <a:xfrm>
            <a:off x="3511674" y="3004278"/>
            <a:ext cx="1" cy="612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8574022" y="3004278"/>
            <a:ext cx="1" cy="633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2">
            <a:extLst>
              <a:ext uri="{FF2B5EF4-FFF2-40B4-BE49-F238E27FC236}">
                <a16:creationId xmlns:a16="http://schemas.microsoft.com/office/drawing/2014/main" xmlns="" id="{F4A3555A-4719-37BA-BC9A-7CA47E49C389}"/>
              </a:ext>
            </a:extLst>
          </p:cNvPr>
          <p:cNvSpPr txBox="1">
            <a:spLocks/>
          </p:cNvSpPr>
          <p:nvPr/>
        </p:nvSpPr>
        <p:spPr>
          <a:xfrm>
            <a:off x="6580061" y="3637784"/>
            <a:ext cx="4256381" cy="75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Font typeface="Arial" panose="020B0604020202020204" pitchFamily="34" charset="0"/>
              <a:buNone/>
            </a:pPr>
            <a:r>
              <a:rPr lang="cs-CZ" dirty="0" smtClean="0"/>
              <a:t>ZVLÁŠTNÍ PODMÍNKY</a:t>
            </a:r>
          </a:p>
        </p:txBody>
      </p:sp>
    </p:spTree>
    <p:extLst>
      <p:ext uri="{BB962C8B-B14F-4D97-AF65-F5344CB8AC3E}">
        <p14:creationId xmlns:p14="http://schemas.microsoft.com/office/powerpoint/2010/main" val="15831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EC2B88-F1B3-8F03-E5CE-D154DBDF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Smluvní vzory FIDIC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xmlns="" id="{F4A3555A-4719-37BA-BC9A-7CA47E49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77" y="2140860"/>
            <a:ext cx="11186571" cy="856649"/>
          </a:xfrm>
        </p:spPr>
        <p:txBody>
          <a:bodyPr>
            <a:noAutofit/>
          </a:bodyPr>
          <a:lstStyle/>
          <a:p>
            <a:pPr hangingPunct="0"/>
            <a:r>
              <a:rPr lang="cs-CZ" b="1" dirty="0"/>
              <a:t>Červená kniha </a:t>
            </a:r>
            <a:r>
              <a:rPr lang="cs-CZ" dirty="0"/>
              <a:t>(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) </a:t>
            </a:r>
            <a:r>
              <a:rPr lang="cs-CZ" dirty="0" smtClean="0"/>
              <a:t>  	</a:t>
            </a:r>
            <a:r>
              <a:rPr lang="cs-CZ" sz="2400" dirty="0"/>
              <a:t>pro výstavbu pozemních a 	</a:t>
            </a:r>
            <a:r>
              <a:rPr lang="cs-CZ" sz="2400" dirty="0" smtClean="0"/>
              <a:t>inženýrských</a:t>
            </a:r>
            <a:r>
              <a:rPr lang="cs-CZ" sz="2400" dirty="0"/>
              <a:t>						</a:t>
            </a:r>
            <a:r>
              <a:rPr lang="cs-CZ" sz="2400" dirty="0" smtClean="0"/>
              <a:t>	staveb </a:t>
            </a:r>
            <a:r>
              <a:rPr lang="cs-CZ" sz="2400" dirty="0"/>
              <a:t>projektovaných objednatelem</a:t>
            </a:r>
            <a:r>
              <a:rPr lang="cs-CZ" sz="2400" dirty="0" smtClean="0"/>
              <a:t>,</a:t>
            </a:r>
            <a:endParaRPr lang="cs-CZ" sz="2400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xmlns="" id="{F4A3555A-4719-37BA-BC9A-7CA47E49C389}"/>
              </a:ext>
            </a:extLst>
          </p:cNvPr>
          <p:cNvSpPr txBox="1">
            <a:spLocks/>
          </p:cNvSpPr>
          <p:nvPr/>
        </p:nvSpPr>
        <p:spPr>
          <a:xfrm>
            <a:off x="796878" y="3202489"/>
            <a:ext cx="11186571" cy="1487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cs-CZ" b="1" dirty="0" smtClean="0"/>
              <a:t>Žlutá kniha </a:t>
            </a:r>
            <a:r>
              <a:rPr lang="cs-CZ" dirty="0" smtClean="0"/>
              <a:t>(</a:t>
            </a:r>
            <a:r>
              <a:rPr lang="cs-CZ" dirty="0" err="1" smtClean="0"/>
              <a:t>Yellow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)   	</a:t>
            </a:r>
            <a:r>
              <a:rPr lang="cs-CZ" sz="2400" dirty="0" smtClean="0"/>
              <a:t>pro výstavbu pozemních a inženýrských 						staveb projektovaných zhotovitelem (vč. 						dodávek technologických nebo elektro 							zařízení),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xmlns="" id="{F4A3555A-4719-37BA-BC9A-7CA47E49C389}"/>
              </a:ext>
            </a:extLst>
          </p:cNvPr>
          <p:cNvSpPr txBox="1">
            <a:spLocks/>
          </p:cNvSpPr>
          <p:nvPr/>
        </p:nvSpPr>
        <p:spPr>
          <a:xfrm>
            <a:off x="796879" y="4793382"/>
            <a:ext cx="11186571" cy="1337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cs-CZ" b="1" dirty="0" smtClean="0"/>
              <a:t>Stříbrná kniha </a:t>
            </a:r>
            <a:r>
              <a:rPr lang="cs-CZ" dirty="0" smtClean="0"/>
              <a:t>(Silver </a:t>
            </a:r>
            <a:r>
              <a:rPr lang="cs-CZ" dirty="0" err="1" smtClean="0"/>
              <a:t>Book</a:t>
            </a:r>
            <a:r>
              <a:rPr lang="cs-CZ" dirty="0" smtClean="0"/>
              <a:t>)   	</a:t>
            </a:r>
            <a:r>
              <a:rPr lang="cs-CZ" sz="2400" dirty="0" smtClean="0"/>
              <a:t>pro realizaci projektů tzv. „na klíč“, tedy 							zhotovitel odpovídá za celkový návrh, 							přípravu i realizaci výstavby,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" b="17007"/>
          <a:stretch/>
        </p:blipFill>
        <p:spPr>
          <a:xfrm>
            <a:off x="8053728" y="71428"/>
            <a:ext cx="2667000" cy="20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EC2B88-F1B3-8F03-E5CE-D154DBDF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Smluvní vzory FIDIC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4A3555A-4719-37BA-BC9A-7CA47E49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83" y="2300437"/>
            <a:ext cx="11186571" cy="1347537"/>
          </a:xfrm>
        </p:spPr>
        <p:txBody>
          <a:bodyPr>
            <a:noAutofit/>
          </a:bodyPr>
          <a:lstStyle/>
          <a:p>
            <a:pPr lvl="0" hangingPunct="0"/>
            <a:r>
              <a:rPr lang="cs-CZ" b="1" dirty="0" smtClean="0"/>
              <a:t>Zelená </a:t>
            </a:r>
            <a:r>
              <a:rPr lang="cs-CZ" b="1" dirty="0"/>
              <a:t>kniha </a:t>
            </a:r>
            <a:r>
              <a:rPr lang="cs-CZ" dirty="0"/>
              <a:t>(Green </a:t>
            </a:r>
            <a:r>
              <a:rPr lang="cs-CZ" dirty="0" err="1"/>
              <a:t>Book</a:t>
            </a:r>
            <a:r>
              <a:rPr lang="cs-CZ" dirty="0"/>
              <a:t>) </a:t>
            </a:r>
            <a:r>
              <a:rPr lang="cs-CZ" dirty="0" smtClean="0"/>
              <a:t> 	</a:t>
            </a:r>
            <a:r>
              <a:rPr lang="cs-CZ" sz="2400" dirty="0" smtClean="0"/>
              <a:t>pro </a:t>
            </a:r>
            <a:r>
              <a:rPr lang="cs-CZ" sz="2400" dirty="0"/>
              <a:t>projekty malého nebo jednoduchého </a:t>
            </a:r>
            <a:r>
              <a:rPr lang="cs-CZ" sz="2400" dirty="0" smtClean="0"/>
              <a:t>						rozsahu s</a:t>
            </a:r>
            <a:r>
              <a:rPr lang="cs-CZ" sz="2400" dirty="0"/>
              <a:t> podmínkami podobnými </a:t>
            </a:r>
            <a:r>
              <a:rPr lang="cs-CZ" sz="2400" dirty="0" smtClean="0"/>
              <a:t>							Červené knize,</a:t>
            </a:r>
            <a:endParaRPr lang="cs-CZ" sz="2400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xmlns="" id="{F4A3555A-4719-37BA-BC9A-7CA47E49C389}"/>
              </a:ext>
            </a:extLst>
          </p:cNvPr>
          <p:cNvSpPr txBox="1">
            <a:spLocks/>
          </p:cNvSpPr>
          <p:nvPr/>
        </p:nvSpPr>
        <p:spPr>
          <a:xfrm>
            <a:off x="873883" y="4030261"/>
            <a:ext cx="11186571" cy="1350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Bílá kniha </a:t>
            </a:r>
            <a:r>
              <a:rPr lang="cs-CZ" dirty="0" smtClean="0"/>
              <a:t>(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)   		</a:t>
            </a:r>
            <a:r>
              <a:rPr lang="cs-CZ" sz="2400" dirty="0" smtClean="0"/>
              <a:t>pro smlouvy o poskytování služeb 							(typicky pro projekční práce nebo 							dozorování staveb).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" b="17007"/>
          <a:stretch/>
        </p:blipFill>
        <p:spPr>
          <a:xfrm>
            <a:off x="8027602" y="71428"/>
            <a:ext cx="2667000" cy="20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EC2B88-F1B3-8F03-E5CE-D154DBDF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Červená kniha FIDIC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4A3555A-4719-37BA-BC9A-7CA47E49C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Nejčastější vzor </a:t>
            </a:r>
            <a:r>
              <a:rPr lang="cs-CZ" dirty="0" smtClean="0"/>
              <a:t>pro zadávání staveb v resortu Ministerstva dopravy ČR</a:t>
            </a:r>
          </a:p>
          <a:p>
            <a:r>
              <a:rPr lang="cs-CZ" dirty="0" smtClean="0"/>
              <a:t>Cena díla – princip </a:t>
            </a:r>
            <a:r>
              <a:rPr lang="cs-CZ" b="1" dirty="0" smtClean="0"/>
              <a:t>měření skutečně provedených prací </a:t>
            </a:r>
            <a:r>
              <a:rPr lang="cs-CZ" dirty="0" smtClean="0"/>
              <a:t>  </a:t>
            </a:r>
            <a:r>
              <a:rPr lang="cs-CZ" i="1" dirty="0" smtClean="0"/>
              <a:t>„všechny položky musí být pro účely platby měřeny“</a:t>
            </a:r>
          </a:p>
          <a:p>
            <a:r>
              <a:rPr lang="cs-CZ" dirty="0" smtClean="0"/>
              <a:t>Odpovědnost za </a:t>
            </a:r>
            <a:r>
              <a:rPr lang="cs-CZ" b="1" dirty="0" smtClean="0"/>
              <a:t>projektovou dokumentaci </a:t>
            </a:r>
            <a:r>
              <a:rPr lang="cs-CZ" dirty="0" smtClean="0"/>
              <a:t>– projektovou přípravu zajišťuje </a:t>
            </a:r>
            <a:r>
              <a:rPr lang="cs-CZ" b="1" dirty="0" smtClean="0"/>
              <a:t>Objednatel  </a:t>
            </a:r>
          </a:p>
          <a:p>
            <a:r>
              <a:rPr lang="cs-CZ" dirty="0" smtClean="0"/>
              <a:t>Správa zakázky – prostřednictvím </a:t>
            </a:r>
            <a:r>
              <a:rPr lang="cs-CZ" b="1" dirty="0" smtClean="0"/>
              <a:t>správce stavby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914400" y="3610466"/>
            <a:ext cx="8748074" cy="44306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33" y="157156"/>
            <a:ext cx="3004515" cy="21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SFDI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882" y="1976846"/>
            <a:ext cx="9782217" cy="38704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 smtClean="0"/>
              <a:t>Položky </a:t>
            </a:r>
            <a:r>
              <a:rPr lang="cs-CZ" dirty="0"/>
              <a:t>tedy musí být </a:t>
            </a:r>
            <a:r>
              <a:rPr lang="cs-CZ" dirty="0" smtClean="0"/>
              <a:t>jednoznačné </a:t>
            </a:r>
            <a:r>
              <a:rPr lang="cs-CZ" dirty="0"/>
              <a:t>co do obsahu, tak způsobu měření</a:t>
            </a:r>
          </a:p>
          <a:p>
            <a:pPr marL="0" indent="0" algn="ctr">
              <a:buNone/>
            </a:pPr>
            <a:r>
              <a:rPr lang="cs-CZ" i="1" dirty="0"/>
              <a:t>Úkolem je blíže specifikovat metodu a pravidla </a:t>
            </a:r>
            <a:r>
              <a:rPr lang="cs-CZ" b="1" i="1" u="sng" dirty="0"/>
              <a:t>měření</a:t>
            </a:r>
          </a:p>
          <a:p>
            <a:pPr marL="0" indent="0" algn="ctr">
              <a:buNone/>
            </a:pPr>
            <a:endParaRPr lang="cs-CZ" i="1" dirty="0" smtClean="0"/>
          </a:p>
          <a:p>
            <a:r>
              <a:rPr lang="cs-CZ" dirty="0" smtClean="0"/>
              <a:t>Metodika je pouze podkladem, podle kterého zadavatel může detailněji modifikovat svá interní pravidla či směrnice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Metodika se nezabývá měřením kvality (resp. kvalitativními kontrolami)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SFDI – aktuální stav </a:t>
            </a:r>
            <a:r>
              <a:rPr lang="cs-CZ" sz="2000" dirty="0" smtClean="0"/>
              <a:t>(2019)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Vykládá pojmy</a:t>
            </a:r>
          </a:p>
          <a:p>
            <a:r>
              <a:rPr lang="cs-CZ" dirty="0"/>
              <a:t>Obsah položek vychází z OTSKP (Oborový třídník stavebních konstrukcí a prací)</a:t>
            </a:r>
          </a:p>
          <a:p>
            <a:r>
              <a:rPr lang="cs-CZ" dirty="0" smtClean="0"/>
              <a:t>Informuje o legislativních souvislostech</a:t>
            </a:r>
          </a:p>
          <a:p>
            <a:r>
              <a:rPr lang="cs-CZ" dirty="0" smtClean="0"/>
              <a:t>Stanovuje limitní rozdíly (pro požadované vs. zaměřené množství) a postupy ověření</a:t>
            </a:r>
          </a:p>
          <a:p>
            <a:r>
              <a:rPr lang="cs-CZ" dirty="0" smtClean="0"/>
              <a:t>Definuje základní postupy měření, čerpání a fakturace</a:t>
            </a:r>
          </a:p>
        </p:txBody>
      </p:sp>
    </p:spTree>
    <p:extLst>
      <p:ext uri="{BB962C8B-B14F-4D97-AF65-F5344CB8AC3E}">
        <p14:creationId xmlns:p14="http://schemas.microsoft.com/office/powerpoint/2010/main" val="4801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" y="1759639"/>
            <a:ext cx="11069821" cy="245581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00890" y="2360023"/>
            <a:ext cx="653143" cy="1724297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SFDI – aktuální stav </a:t>
            </a:r>
            <a:r>
              <a:rPr lang="cs-CZ" sz="2000" dirty="0" smtClean="0"/>
              <a:t>(2019)</a:t>
            </a:r>
            <a:endParaRPr lang="cs-CZ" sz="20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25147" y="4215455"/>
            <a:ext cx="10975553" cy="197795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cs-CZ" sz="5100" b="1" dirty="0" smtClean="0">
                <a:solidFill>
                  <a:srgbClr val="FF0000"/>
                </a:solidFill>
              </a:rPr>
              <a:t>! Problém </a:t>
            </a:r>
            <a:r>
              <a:rPr lang="cs-CZ" sz="5100" b="1" dirty="0">
                <a:solidFill>
                  <a:srgbClr val="FF0000"/>
                </a:solidFill>
              </a:rPr>
              <a:t>!</a:t>
            </a:r>
            <a:endParaRPr lang="cs-CZ" sz="5100" b="1" dirty="0" smtClean="0">
              <a:solidFill>
                <a:srgbClr val="FF0000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cs-CZ" sz="4200" dirty="0" smtClean="0">
                <a:solidFill>
                  <a:srgbClr val="FF0000"/>
                </a:solidFill>
              </a:rPr>
              <a:t>Volba metody není známá před zahájením stavby (nestanovuje projekt), ani v době zahájení stavby (správce stavby neřeší).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cs-CZ" sz="4200" dirty="0" smtClean="0">
                <a:solidFill>
                  <a:srgbClr val="FF0000"/>
                </a:solidFill>
              </a:rPr>
              <a:t>Takové činnosti lze velmi těžko definovat do rozpočtů geodetických </a:t>
            </a:r>
            <a:r>
              <a:rPr lang="cs-CZ" sz="4200" dirty="0">
                <a:solidFill>
                  <a:srgbClr val="FF0000"/>
                </a:solidFill>
              </a:rPr>
              <a:t>p</a:t>
            </a:r>
            <a:r>
              <a:rPr lang="cs-CZ" sz="4200" dirty="0" smtClean="0">
                <a:solidFill>
                  <a:srgbClr val="FF0000"/>
                </a:solidFill>
              </a:rPr>
              <a:t>rací.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cs-CZ" sz="4200" dirty="0">
                <a:solidFill>
                  <a:srgbClr val="FF0000"/>
                </a:solidFill>
              </a:rPr>
              <a:t>V průběhu stavby vznikají požadavky, které v důsledku „nadužívají“ činností geodeta zhotovitele!</a:t>
            </a:r>
            <a:endParaRPr lang="cs-CZ" sz="4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1405</TotalTime>
  <Words>690</Words>
  <Application>Microsoft Office PowerPoint</Application>
  <PresentationFormat>Širokoúhlá obrazovka</PresentationFormat>
  <Paragraphs>113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MĚŘENÍ NA STAVBĚ V KONTEXTU ČERVENÉ KNIHY FIDIC,  ROLE GEODETA</vt:lpstr>
      <vt:lpstr>FIDIC</vt:lpstr>
      <vt:lpstr>Smluvní vzory FIDIC</vt:lpstr>
      <vt:lpstr>Smluvní vzory FIDIC</vt:lpstr>
      <vt:lpstr>Smluvní vzory FIDIC</vt:lpstr>
      <vt:lpstr>Červená kniha FIDIC</vt:lpstr>
      <vt:lpstr>Metodika SFDI</vt:lpstr>
      <vt:lpstr>Metodika SFDI – aktuální stav (2019)</vt:lpstr>
      <vt:lpstr>Metodika SFDI – aktuální stav (2019)</vt:lpstr>
      <vt:lpstr>Metodika SFDI – aktualizace (2025) </vt:lpstr>
      <vt:lpstr>Metodika SFDI – aktualizace (2025) </vt:lpstr>
      <vt:lpstr>Metodika SFDI – aktualizace (2025) </vt:lpstr>
      <vt:lpstr>Metodika SFDI – aktualizace (2025) </vt:lpstr>
      <vt:lpstr>Metodika SFDI – aktualizace (2025) </vt:lpstr>
      <vt:lpstr>Metodika SFDI – aktualizace (2025) </vt:lpstr>
      <vt:lpstr>Měření FIDIC – role geodeta (Měření pro účely Článku 12 Červené knihy FIDIC) </vt:lpstr>
      <vt:lpstr>Měření FIDIC – role geodeta </vt:lpstr>
      <vt:lpstr>Měření FIDIC – role geodeta </vt:lpstr>
      <vt:lpstr>Měření FIDIC – role geodeta </vt:lpstr>
      <vt:lpstr>Měření FIDIC </vt:lpstr>
      <vt:lpstr>Měření FIDIC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Vlk Marian</dc:creator>
  <cp:lastModifiedBy>Pavlik Michal</cp:lastModifiedBy>
  <cp:revision>80</cp:revision>
  <dcterms:created xsi:type="dcterms:W3CDTF">2023-03-27T07:00:44Z</dcterms:created>
  <dcterms:modified xsi:type="dcterms:W3CDTF">2025-03-26T14:11:57Z</dcterms:modified>
</cp:coreProperties>
</file>