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1" r:id="rId2"/>
  </p:sldMasterIdLst>
  <p:notesMasterIdLst>
    <p:notesMasterId r:id="rId34"/>
  </p:notesMasterIdLst>
  <p:sldIdLst>
    <p:sldId id="256" r:id="rId3"/>
    <p:sldId id="337" r:id="rId4"/>
    <p:sldId id="700" r:id="rId5"/>
    <p:sldId id="737" r:id="rId6"/>
    <p:sldId id="275" r:id="rId7"/>
    <p:sldId id="720" r:id="rId8"/>
    <p:sldId id="705" r:id="rId9"/>
    <p:sldId id="722" r:id="rId10"/>
    <p:sldId id="721" r:id="rId11"/>
    <p:sldId id="397" r:id="rId12"/>
    <p:sldId id="390" r:id="rId13"/>
    <p:sldId id="714" r:id="rId14"/>
    <p:sldId id="728" r:id="rId15"/>
    <p:sldId id="729" r:id="rId16"/>
    <p:sldId id="730" r:id="rId17"/>
    <p:sldId id="731" r:id="rId18"/>
    <p:sldId id="701" r:id="rId19"/>
    <p:sldId id="736" r:id="rId20"/>
    <p:sldId id="724" r:id="rId21"/>
    <p:sldId id="726" r:id="rId22"/>
    <p:sldId id="257" r:id="rId23"/>
    <p:sldId id="727" r:id="rId24"/>
    <p:sldId id="708" r:id="rId25"/>
    <p:sldId id="735" r:id="rId26"/>
    <p:sldId id="733" r:id="rId27"/>
    <p:sldId id="732" r:id="rId28"/>
    <p:sldId id="698" r:id="rId29"/>
    <p:sldId id="392" r:id="rId30"/>
    <p:sldId id="393" r:id="rId31"/>
    <p:sldId id="734" r:id="rId32"/>
    <p:sldId id="725" r:id="rId33"/>
  </p:sldIdLst>
  <p:sldSz cx="134366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955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97754" algn="l" defTabSz="9955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95506" algn="l" defTabSz="9955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493260" algn="l" defTabSz="9955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991014" algn="l" defTabSz="9955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488768" algn="l" defTabSz="9955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986521" algn="l" defTabSz="9955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484274" algn="l" defTabSz="9955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982029" algn="l" defTabSz="9955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981D"/>
    <a:srgbClr val="E5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8"/>
          </a:solidFill>
        </a:fill>
      </a:tcStyle>
    </a:wholeTbl>
    <a:band2H>
      <a:tcTxStyle/>
      <a:tcStyle>
        <a:tcBdr/>
        <a:fill>
          <a:solidFill>
            <a:srgbClr val="E6E8E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BEF"/>
          </a:solidFill>
        </a:fill>
      </a:tcStyle>
    </a:wholeTbl>
    <a:band2H>
      <a:tcTxStyle/>
      <a:tcStyle>
        <a:tcBdr/>
        <a:fill>
          <a:solidFill>
            <a:srgbClr val="E6EEF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ECF"/>
          </a:solidFill>
        </a:fill>
      </a:tcStyle>
    </a:wholeTbl>
    <a:band2H>
      <a:tcTxStyle/>
      <a:tcStyle>
        <a:tcBdr/>
        <a:fill>
          <a:solidFill>
            <a:srgbClr val="EEF6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8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8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995506" latinLnBrk="0">
      <a:defRPr sz="1300">
        <a:latin typeface="+mj-lt"/>
        <a:ea typeface="+mj-ea"/>
        <a:cs typeface="+mj-cs"/>
        <a:sym typeface="Calibri"/>
      </a:defRPr>
    </a:lvl1pPr>
    <a:lvl2pPr indent="228600" defTabSz="995506" latinLnBrk="0">
      <a:defRPr sz="1300">
        <a:latin typeface="+mj-lt"/>
        <a:ea typeface="+mj-ea"/>
        <a:cs typeface="+mj-cs"/>
        <a:sym typeface="Calibri"/>
      </a:defRPr>
    </a:lvl2pPr>
    <a:lvl3pPr indent="457200" defTabSz="995506" latinLnBrk="0">
      <a:defRPr sz="1300">
        <a:latin typeface="+mj-lt"/>
        <a:ea typeface="+mj-ea"/>
        <a:cs typeface="+mj-cs"/>
        <a:sym typeface="Calibri"/>
      </a:defRPr>
    </a:lvl3pPr>
    <a:lvl4pPr indent="685800" defTabSz="995506" latinLnBrk="0">
      <a:defRPr sz="1300">
        <a:latin typeface="+mj-lt"/>
        <a:ea typeface="+mj-ea"/>
        <a:cs typeface="+mj-cs"/>
        <a:sym typeface="Calibri"/>
      </a:defRPr>
    </a:lvl4pPr>
    <a:lvl5pPr indent="914400" defTabSz="995506" latinLnBrk="0">
      <a:defRPr sz="1300">
        <a:latin typeface="+mj-lt"/>
        <a:ea typeface="+mj-ea"/>
        <a:cs typeface="+mj-cs"/>
        <a:sym typeface="Calibri"/>
      </a:defRPr>
    </a:lvl5pPr>
    <a:lvl6pPr indent="1143000" defTabSz="995506" latinLnBrk="0">
      <a:defRPr sz="1300">
        <a:latin typeface="+mj-lt"/>
        <a:ea typeface="+mj-ea"/>
        <a:cs typeface="+mj-cs"/>
        <a:sym typeface="Calibri"/>
      </a:defRPr>
    </a:lvl6pPr>
    <a:lvl7pPr indent="1371600" defTabSz="995506" latinLnBrk="0">
      <a:defRPr sz="1300">
        <a:latin typeface="+mj-lt"/>
        <a:ea typeface="+mj-ea"/>
        <a:cs typeface="+mj-cs"/>
        <a:sym typeface="Calibri"/>
      </a:defRPr>
    </a:lvl7pPr>
    <a:lvl8pPr indent="1600200" defTabSz="995506" latinLnBrk="0">
      <a:defRPr sz="1300">
        <a:latin typeface="+mj-lt"/>
        <a:ea typeface="+mj-ea"/>
        <a:cs typeface="+mj-cs"/>
        <a:sym typeface="Calibri"/>
      </a:defRPr>
    </a:lvl8pPr>
    <a:lvl9pPr indent="1828800" defTabSz="995506" latinLnBrk="0">
      <a:defRPr sz="13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710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84F8D70C-77B3-A582-84AC-F15F708FA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17C2808D-614F-33BD-78E5-C762B185FD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7C294C12-0B8F-A80D-290E-A753D509C6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652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5D401206-9C1F-7086-3FD7-C0C034804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934981FB-7472-1BD1-13C9-E7662CD014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B6A54762-09D4-D87A-CB6E-7608CBBE3C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503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469DEE4A-FD97-2C7F-8365-EE5EB6519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5C97E20D-690E-2B7F-AEFD-4FE4ECFAB0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99E31795-7830-2CD9-BD40-2973173A9B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7662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F6A78C00-9515-9921-CB10-1E48D922C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4DE9DF5A-7F8C-E6A8-0E9B-EB5741F956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F0DA2FBC-BAF4-3F34-7448-7D93CF45D2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622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FAA6BC72-194A-F92E-A868-0CD4EF127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E56D8FC2-AE12-31F8-A963-839CB9AFB7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AC044E9F-BE43-4027-8440-95AC4F64D2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088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B045EA4C-933D-0BFE-62C1-5B5426C0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3CF87FE0-A752-1B4F-AB03-B3290E21C8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7D89CBBF-6011-B543-9E80-DFCB7822FE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272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EEC650D9-8A7B-4499-8A30-7D9BD57E2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C527FEE1-206A-A5DC-62C3-9AD0156957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01C98463-C225-7100-71EA-F72635A0B0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289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8505A05A-6E3A-FE24-44E5-78B77C364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4C73AD65-C64C-37FA-A0F0-CDD75AD368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2252AC34-B11C-2568-A383-13E20FA0B8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3193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1AEE97A1-4ABD-6D07-1120-C9975F368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19E21CB1-D487-5002-81D3-D59010835D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6ED20A9D-25A4-B1A2-02A5-A0BCD01F1D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572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7BBB9EB3-FEC3-595D-5879-A70710B9D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A35A118B-B0D0-F491-272D-7F8D6D473F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8D0BC47E-B546-E7AF-855D-E8591B4B1F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63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539EF4F7-E059-032D-D64A-CBAAEEEDD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4A7EB451-0468-133A-2EBA-858185322C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CDCF1CAD-12DD-A58E-2877-868AAACC70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97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F73829C0-E6F2-8311-4987-41766D99F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BEF13715-0FCF-CC4C-8BA4-7436A16E07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8DE1F792-1016-5E3C-E6E8-36825E207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102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CCAE1C50-25A9-2BD9-6727-87145A0D3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5F13987E-6A6F-D70D-3738-FF930DFF56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F32A76B1-8CF1-A457-B005-E654AC3258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576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C2FBAA22-D83D-A4D5-CDE8-AAFA77D14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AA40AC6C-2D9A-4EDE-8B25-DC3E589B98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26A13B34-03D7-01BD-1EAB-3977F3EA4D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453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BF8D40B0-F9E4-2ACB-EF34-DD727AC12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6DA663E9-E7A6-D3B7-13F7-AAF7D6187C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F0F525A9-F2EA-B05F-447F-99201376B4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459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35C4596C-AEED-2747-116A-21A645841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A896B1D0-C9B3-CBB9-70CA-8150EC9C13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128F1197-0A86-9CEA-0EA0-7D408B86C5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211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D7B3AB99-33D8-E5EE-85CB-98B08FCD2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5DB9950D-1F5B-F573-3ADC-05A0BA99B7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8596131D-E87B-3725-2D05-4285C07D51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181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F67A9D20-C877-60EF-1159-85E2D8BBF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C9D15A57-B000-39E3-F928-609722CB9C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AFE58D4B-6805-A2EE-59ED-B04F9C1A38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35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6FE30835-651F-F909-D7D2-8D7899A01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2228078F-5502-1E1A-CA15-93E23F0F39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147C2B43-4E00-93E2-EF63-BAD530A257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15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>
          <a:extLst>
            <a:ext uri="{FF2B5EF4-FFF2-40B4-BE49-F238E27FC236}">
              <a16:creationId xmlns:a16="http://schemas.microsoft.com/office/drawing/2014/main" id="{AE41C22D-FACE-FF65-BA9F-E9CB8EBF5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2:notes">
            <a:extLst>
              <a:ext uri="{FF2B5EF4-FFF2-40B4-BE49-F238E27FC236}">
                <a16:creationId xmlns:a16="http://schemas.microsoft.com/office/drawing/2014/main" id="{30C24555-690D-B35F-E985-F94BB7A29B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p12:notes">
            <a:extLst>
              <a:ext uri="{FF2B5EF4-FFF2-40B4-BE49-F238E27FC236}">
                <a16:creationId xmlns:a16="http://schemas.microsoft.com/office/drawing/2014/main" id="{44C84DA2-6CE5-CB24-4222-797FB98142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21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00F856D4-1D3E-D7B0-169A-1392B77EC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3176749D-F634-F580-16B3-73DCE1F6A6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8A196D3B-188E-C8D3-EE81-D85CFF67A0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1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135F3E6A-1F35-6453-0888-033BAF717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9A71870A-FB74-7808-CF71-A418417510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30F22DE5-90E9-0B76-8622-6EAE9DD503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778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42F4DCF1-12A4-63C6-55C3-9DB1C56C6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602C5627-8E25-CDFC-0A45-E587F4EA5F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FADBA5A2-FAA9-94E2-333A-633EB60181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401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62B91CCB-F617-3529-A260-8F7764D1A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:notes">
            <a:extLst>
              <a:ext uri="{FF2B5EF4-FFF2-40B4-BE49-F238E27FC236}">
                <a16:creationId xmlns:a16="http://schemas.microsoft.com/office/drawing/2014/main" id="{7D47900D-0B89-8ABA-DC42-7F161226BB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39:notes">
            <a:extLst>
              <a:ext uri="{FF2B5EF4-FFF2-40B4-BE49-F238E27FC236}">
                <a16:creationId xmlns:a16="http://schemas.microsoft.com/office/drawing/2014/main" id="{350271E0-6DDD-98AC-171E-102D25AF91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1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347361" y="1914319"/>
            <a:ext cx="5732053" cy="213707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4500" b="1">
                <a:solidFill>
                  <a:srgbClr val="FFFFFF"/>
                </a:solidFill>
              </a:defRPr>
            </a:lvl1pPr>
            <a:lvl2pPr marL="671943" indent="0">
              <a:spcBef>
                <a:spcPts val="0"/>
              </a:spcBef>
              <a:buNone/>
              <a:defRPr sz="4500" b="1">
                <a:solidFill>
                  <a:srgbClr val="FFFFFF"/>
                </a:solidFill>
              </a:defRPr>
            </a:lvl2pPr>
            <a:lvl3pPr marL="1343886" indent="0">
              <a:spcBef>
                <a:spcPts val="0"/>
              </a:spcBef>
              <a:buNone/>
              <a:defRPr sz="4500" b="1">
                <a:solidFill>
                  <a:srgbClr val="FFFFFF"/>
                </a:solidFill>
              </a:defRPr>
            </a:lvl3pPr>
            <a:lvl4pPr marL="2015829" indent="0">
              <a:spcBef>
                <a:spcPts val="0"/>
              </a:spcBef>
              <a:buNone/>
              <a:defRPr sz="4500" b="1">
                <a:solidFill>
                  <a:srgbClr val="FFFFFF"/>
                </a:solidFill>
              </a:defRPr>
            </a:lvl4pPr>
            <a:lvl5pPr marL="2687771" indent="0">
              <a:spcBef>
                <a:spcPts val="0"/>
              </a:spcBef>
              <a:buNone/>
              <a:defRPr sz="4500" b="1">
                <a:solidFill>
                  <a:srgbClr val="FFFFFF"/>
                </a:solidFill>
              </a:defRPr>
            </a:lvl5pPr>
          </a:lstStyle>
          <a:p>
            <a:r>
              <a:rPr dirty="0" err="1"/>
              <a:t>Vlož</a:t>
            </a:r>
            <a:r>
              <a:rPr dirty="0"/>
              <a:t> </a:t>
            </a:r>
            <a:r>
              <a:rPr dirty="0" err="1"/>
              <a:t>název</a:t>
            </a:r>
            <a:r>
              <a:rPr dirty="0"/>
              <a:t> </a:t>
            </a:r>
            <a:r>
              <a:rPr dirty="0" err="1"/>
              <a:t>prezentace</a:t>
            </a:r>
            <a:endParaRPr dirty="0"/>
          </a:p>
        </p:txBody>
      </p:sp>
      <p:sp>
        <p:nvSpPr>
          <p:cNvPr id="12" name="Zástupný text 19"/>
          <p:cNvSpPr>
            <a:spLocks noGrp="1"/>
          </p:cNvSpPr>
          <p:nvPr>
            <p:ph type="body" sz="quarter" idx="21" hasCustomPrompt="1"/>
          </p:nvPr>
        </p:nvSpPr>
        <p:spPr>
          <a:xfrm>
            <a:off x="7347361" y="4434546"/>
            <a:ext cx="5732054" cy="54925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000">
                <a:solidFill>
                  <a:srgbClr val="FFFFFF"/>
                </a:solidFill>
              </a:defRPr>
            </a:lvl1pPr>
          </a:lstStyle>
          <a:p>
            <a:r>
              <a:rPr dirty="0" err="1"/>
              <a:t>Vlož</a:t>
            </a:r>
            <a:r>
              <a:rPr dirty="0"/>
              <a:t> datum</a:t>
            </a:r>
          </a:p>
        </p:txBody>
      </p:sp>
      <p:sp>
        <p:nvSpPr>
          <p:cNvPr id="13" name="Zástupný text 21"/>
          <p:cNvSpPr>
            <a:spLocks noGrp="1"/>
          </p:cNvSpPr>
          <p:nvPr>
            <p:ph type="body" sz="quarter" idx="22" hasCustomPrompt="1"/>
          </p:nvPr>
        </p:nvSpPr>
        <p:spPr>
          <a:xfrm>
            <a:off x="7767342" y="5387607"/>
            <a:ext cx="5328423" cy="100828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defRPr sz="3000">
                <a:solidFill>
                  <a:schemeClr val="accent2"/>
                </a:solidFill>
              </a:defRPr>
            </a:lvl1pPr>
          </a:lstStyle>
          <a:p>
            <a:r>
              <a:rPr dirty="0" err="1"/>
              <a:t>Jméno</a:t>
            </a:r>
            <a:r>
              <a:rPr dirty="0"/>
              <a:t> a </a:t>
            </a:r>
            <a:r>
              <a:rPr dirty="0" err="1"/>
              <a:t>Příjmení</a:t>
            </a:r>
            <a:br>
              <a:rPr lang="cs-CZ" dirty="0"/>
            </a:br>
            <a:r>
              <a:rPr dirty="0" err="1"/>
              <a:t>funkce</a:t>
            </a:r>
            <a:endParaRPr dirty="0"/>
          </a:p>
        </p:txBody>
      </p:sp>
      <p:sp>
        <p:nvSpPr>
          <p:cNvPr id="14" name="Zástupný symbol obrázku 4"/>
          <p:cNvSpPr>
            <a:spLocks noGrp="1"/>
          </p:cNvSpPr>
          <p:nvPr>
            <p:ph type="pic" idx="23"/>
          </p:nvPr>
        </p:nvSpPr>
        <p:spPr>
          <a:xfrm>
            <a:off x="0" y="0"/>
            <a:ext cx="6588605" cy="642305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" name="Přímá spojnice 24"/>
          <p:cNvSpPr/>
          <p:nvPr/>
        </p:nvSpPr>
        <p:spPr>
          <a:xfrm>
            <a:off x="7347362" y="4242972"/>
            <a:ext cx="5732052" cy="1"/>
          </a:xfrm>
          <a:prstGeom prst="line">
            <a:avLst/>
          </a:prstGeom>
          <a:ln w="19050">
            <a:solidFill>
              <a:srgbClr val="0090CE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" name="bile logo.png" descr="bile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339" y="51341"/>
            <a:ext cx="4156057" cy="2337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nadpis 1">
            <a:extLst>
              <a:ext uri="{FF2B5EF4-FFF2-40B4-BE49-F238E27FC236}">
                <a16:creationId xmlns:a16="http://schemas.microsoft.com/office/drawing/2014/main" id="{F3E8CE4D-E5D9-486C-EEA3-0036DE0F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06" y="536636"/>
            <a:ext cx="11589068" cy="10200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symbol pro text 2">
            <a:extLst>
              <a:ext uri="{FF2B5EF4-FFF2-40B4-BE49-F238E27FC236}">
                <a16:creationId xmlns:a16="http://schemas.microsoft.com/office/drawing/2014/main" id="{598CD926-1D4F-41FB-DB89-903521AB34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4557" y="2111273"/>
            <a:ext cx="5953743" cy="4694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5">
            <a:extLst>
              <a:ext uri="{FF2B5EF4-FFF2-40B4-BE49-F238E27FC236}">
                <a16:creationId xmlns:a16="http://schemas.microsoft.com/office/drawing/2014/main" id="{451072EA-70D4-35EA-CC5E-75D9BA271E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94453" y="2111273"/>
            <a:ext cx="5160921" cy="47088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cs-CZ" dirty="0"/>
          </a:p>
        </p:txBody>
      </p:sp>
      <p:sp>
        <p:nvSpPr>
          <p:cNvPr id="13" name="Zástupný symbol pro datum 1">
            <a:extLst>
              <a:ext uri="{FF2B5EF4-FFF2-40B4-BE49-F238E27FC236}">
                <a16:creationId xmlns:a16="http://schemas.microsoft.com/office/drawing/2014/main" id="{17890628-5E66-198F-8940-19BD8CB3C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557" y="7133712"/>
            <a:ext cx="4366075" cy="1862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92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Ředitelství silnic a dálnic    </a:t>
            </a:r>
            <a:r>
              <a:rPr lang="cs-CZ" dirty="0">
                <a:solidFill>
                  <a:schemeClr val="tx2"/>
                </a:solidFill>
              </a:rPr>
              <a:t>/</a:t>
            </a:r>
            <a:r>
              <a:rPr lang="cs-CZ" dirty="0"/>
              <a:t>    </a:t>
            </a:r>
            <a:r>
              <a:rPr lang="cs-CZ" b="1" dirty="0"/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238240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datum 1">
            <a:extLst>
              <a:ext uri="{FF2B5EF4-FFF2-40B4-BE49-F238E27FC236}">
                <a16:creationId xmlns:a16="http://schemas.microsoft.com/office/drawing/2014/main" id="{96788185-B762-42E2-25C7-893E5A9B3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557" y="7133712"/>
            <a:ext cx="4366075" cy="1862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92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Ředitelství silnic a dálnic    </a:t>
            </a:r>
            <a:r>
              <a:rPr lang="cs-CZ" dirty="0">
                <a:solidFill>
                  <a:schemeClr val="tx2"/>
                </a:solidFill>
              </a:rPr>
              <a:t>/</a:t>
            </a:r>
            <a:r>
              <a:rPr lang="cs-CZ" dirty="0"/>
              <a:t>    </a:t>
            </a:r>
            <a:r>
              <a:rPr lang="cs-CZ" b="1" dirty="0"/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4211625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nadpis 1">
            <a:extLst>
              <a:ext uri="{FF2B5EF4-FFF2-40B4-BE49-F238E27FC236}">
                <a16:creationId xmlns:a16="http://schemas.microsoft.com/office/drawing/2014/main" id="{B7E3D102-7642-3574-2B1A-187B2B03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06" y="536636"/>
            <a:ext cx="11589068" cy="10200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symbol pro text 2">
            <a:extLst>
              <a:ext uri="{FF2B5EF4-FFF2-40B4-BE49-F238E27FC236}">
                <a16:creationId xmlns:a16="http://schemas.microsoft.com/office/drawing/2014/main" id="{0C3B03E8-14D1-3508-ABCD-04061C5114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4557" y="2111273"/>
            <a:ext cx="11589068" cy="4694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sz="1763"/>
            </a:lvl1pPr>
            <a:lvl2pPr marL="503789" indent="0">
              <a:buNone/>
              <a:defRPr sz="1763"/>
            </a:lvl2pPr>
            <a:lvl3pPr marL="1007577" indent="0">
              <a:buNone/>
              <a:defRPr sz="1763"/>
            </a:lvl3pPr>
            <a:lvl4pPr marL="1511366" indent="0">
              <a:buNone/>
              <a:defRPr sz="1763"/>
            </a:lvl4pPr>
            <a:lvl5pPr marL="2015155" indent="0">
              <a:buNone/>
              <a:defRPr sz="1763"/>
            </a:lvl5pPr>
          </a:lstStyle>
          <a:p>
            <a:pPr lvl="0"/>
            <a:r>
              <a:rPr lang="cs-CZ" dirty="0"/>
              <a:t>Upravte styly předlohy textu. Slide s dlouhým textem…</a:t>
            </a:r>
          </a:p>
        </p:txBody>
      </p:sp>
      <p:sp>
        <p:nvSpPr>
          <p:cNvPr id="11" name="Zástupný symbol pro datum 1">
            <a:extLst>
              <a:ext uri="{FF2B5EF4-FFF2-40B4-BE49-F238E27FC236}">
                <a16:creationId xmlns:a16="http://schemas.microsoft.com/office/drawing/2014/main" id="{00B0E3EB-0E6B-A253-3C1C-57A3CE596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557" y="7133712"/>
            <a:ext cx="4366075" cy="1862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92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Ředitelství silnic a dálnic    </a:t>
            </a:r>
            <a:r>
              <a:rPr lang="cs-CZ" dirty="0">
                <a:solidFill>
                  <a:schemeClr val="tx2"/>
                </a:solidFill>
              </a:rPr>
              <a:t>/</a:t>
            </a:r>
            <a:r>
              <a:rPr lang="cs-CZ" dirty="0"/>
              <a:t>    </a:t>
            </a:r>
            <a:r>
              <a:rPr lang="cs-CZ" b="1" dirty="0"/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1101411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66306" y="2111273"/>
            <a:ext cx="5962994" cy="39750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204" b="1">
                <a:solidFill>
                  <a:schemeClr val="tx1"/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766306" y="2796013"/>
            <a:ext cx="5962994" cy="4059870"/>
          </a:xfrm>
        </p:spPr>
        <p:txBody>
          <a:bodyPr lIns="0" tIns="0" rIns="0" bIns="0" anchor="t" anchorCtr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7115093" y="2115972"/>
            <a:ext cx="5326511" cy="39280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204" b="1">
                <a:solidFill>
                  <a:schemeClr val="tx1"/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7115093" y="2796013"/>
            <a:ext cx="5326511" cy="4059870"/>
          </a:xfrm>
        </p:spPr>
        <p:txBody>
          <a:bodyPr lIns="0" tIns="0" rIns="0" bIns="0" anchor="t" anchorCtr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nadpis 1">
            <a:extLst>
              <a:ext uri="{FF2B5EF4-FFF2-40B4-BE49-F238E27FC236}">
                <a16:creationId xmlns:a16="http://schemas.microsoft.com/office/drawing/2014/main" id="{F4831EB0-8BB7-0474-6378-C7BCC94D7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06" y="536636"/>
            <a:ext cx="11589068" cy="10200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12" name="Zástupný symbol pro datum 1">
            <a:extLst>
              <a:ext uri="{FF2B5EF4-FFF2-40B4-BE49-F238E27FC236}">
                <a16:creationId xmlns:a16="http://schemas.microsoft.com/office/drawing/2014/main" id="{FDD7579E-8F7B-E60F-0E5E-17F404E8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57" y="7133712"/>
            <a:ext cx="4366075" cy="1862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92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Ředitelství silnic a dálnic    </a:t>
            </a:r>
            <a:r>
              <a:rPr lang="cs-CZ" dirty="0">
                <a:solidFill>
                  <a:schemeClr val="tx2"/>
                </a:solidFill>
              </a:rPr>
              <a:t>/</a:t>
            </a:r>
            <a:r>
              <a:rPr lang="cs-CZ" dirty="0"/>
              <a:t>    </a:t>
            </a:r>
            <a:r>
              <a:rPr lang="cs-CZ" b="1" dirty="0"/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736932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4">
            <a:extLst>
              <a:ext uri="{FF2B5EF4-FFF2-40B4-BE49-F238E27FC236}">
                <a16:creationId xmlns:a16="http://schemas.microsoft.com/office/drawing/2014/main" id="{F28BEAEB-9B94-3EE6-3C04-60D9AE299892}"/>
              </a:ext>
            </a:extLst>
          </p:cNvPr>
          <p:cNvSpPr txBox="1">
            <a:spLocks/>
          </p:cNvSpPr>
          <p:nvPr userDrawn="1"/>
        </p:nvSpPr>
        <p:spPr>
          <a:xfrm>
            <a:off x="12353625" y="7025659"/>
            <a:ext cx="1075672" cy="402314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82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‹#›</a:t>
            </a:fld>
            <a:endParaRPr lang="en-US" sz="882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nadpis 1">
            <a:extLst>
              <a:ext uri="{FF2B5EF4-FFF2-40B4-BE49-F238E27FC236}">
                <a16:creationId xmlns:a16="http://schemas.microsoft.com/office/drawing/2014/main" id="{A3755DDA-7D30-3FBB-5182-27B80150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06" y="536636"/>
            <a:ext cx="11589068" cy="10200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11" name="Zástupný symbol pro datum 1">
            <a:extLst>
              <a:ext uri="{FF2B5EF4-FFF2-40B4-BE49-F238E27FC236}">
                <a16:creationId xmlns:a16="http://schemas.microsoft.com/office/drawing/2014/main" id="{7540C04F-3222-5725-B7E7-E59F987B9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557" y="7133712"/>
            <a:ext cx="4366075" cy="1862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92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Ředitelství silnic a dálnic    </a:t>
            </a:r>
            <a:r>
              <a:rPr lang="cs-CZ" dirty="0">
                <a:solidFill>
                  <a:schemeClr val="tx2"/>
                </a:solidFill>
              </a:rPr>
              <a:t>/</a:t>
            </a:r>
            <a:r>
              <a:rPr lang="cs-CZ" dirty="0"/>
              <a:t>    </a:t>
            </a:r>
            <a:r>
              <a:rPr lang="cs-CZ" b="1" dirty="0"/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889008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sldNum" idx="12"/>
          </p:nvPr>
        </p:nvSpPr>
        <p:spPr>
          <a:xfrm>
            <a:off x="12573719" y="6978176"/>
            <a:ext cx="806284" cy="5782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290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054767" y="562936"/>
            <a:ext cx="11326772" cy="95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7" name="Google Shape;67;p9"/>
          <p:cNvSpPr/>
          <p:nvPr/>
        </p:nvSpPr>
        <p:spPr>
          <a:xfrm rot="5400000">
            <a:off x="9850906" y="3970916"/>
            <a:ext cx="6716889" cy="454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4316" tIns="134316" rIns="134316" bIns="134316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5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12573719" y="6978176"/>
            <a:ext cx="806284" cy="5782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0335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ka 4x 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347361" y="1914319"/>
            <a:ext cx="5732053" cy="213707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4500" b="1">
                <a:solidFill>
                  <a:srgbClr val="FFFFFF"/>
                </a:solidFill>
              </a:defRPr>
            </a:lvl1pPr>
            <a:lvl2pPr marL="671943" indent="0">
              <a:spcBef>
                <a:spcPts val="0"/>
              </a:spcBef>
              <a:buNone/>
              <a:defRPr sz="4500" b="1">
                <a:solidFill>
                  <a:srgbClr val="FFFFFF"/>
                </a:solidFill>
              </a:defRPr>
            </a:lvl2pPr>
            <a:lvl3pPr marL="1343886" indent="0">
              <a:spcBef>
                <a:spcPts val="0"/>
              </a:spcBef>
              <a:buNone/>
              <a:defRPr sz="4500" b="1">
                <a:solidFill>
                  <a:srgbClr val="FFFFFF"/>
                </a:solidFill>
              </a:defRPr>
            </a:lvl3pPr>
            <a:lvl4pPr marL="2015829" indent="0">
              <a:spcBef>
                <a:spcPts val="0"/>
              </a:spcBef>
              <a:buNone/>
              <a:defRPr sz="4500" b="1">
                <a:solidFill>
                  <a:srgbClr val="FFFFFF"/>
                </a:solidFill>
              </a:defRPr>
            </a:lvl4pPr>
            <a:lvl5pPr marL="2687771" indent="0">
              <a:spcBef>
                <a:spcPts val="0"/>
              </a:spcBef>
              <a:buNone/>
              <a:defRPr sz="4500" b="1">
                <a:solidFill>
                  <a:srgbClr val="FFFFFF"/>
                </a:solidFill>
              </a:defRPr>
            </a:lvl5pPr>
          </a:lstStyle>
          <a:p>
            <a:r>
              <a:rPr dirty="0" err="1"/>
              <a:t>Vlož</a:t>
            </a:r>
            <a:r>
              <a:rPr dirty="0"/>
              <a:t> </a:t>
            </a:r>
            <a:r>
              <a:rPr dirty="0" err="1"/>
              <a:t>název</a:t>
            </a:r>
            <a:r>
              <a:rPr dirty="0"/>
              <a:t> </a:t>
            </a:r>
            <a:r>
              <a:rPr dirty="0" err="1"/>
              <a:t>prezentace</a:t>
            </a:r>
            <a:endParaRPr dirty="0"/>
          </a:p>
        </p:txBody>
      </p:sp>
      <p:sp>
        <p:nvSpPr>
          <p:cNvPr id="12" name="Zástupný text 19"/>
          <p:cNvSpPr>
            <a:spLocks noGrp="1"/>
          </p:cNvSpPr>
          <p:nvPr>
            <p:ph type="body" sz="quarter" idx="21" hasCustomPrompt="1"/>
          </p:nvPr>
        </p:nvSpPr>
        <p:spPr>
          <a:xfrm>
            <a:off x="7347361" y="4434546"/>
            <a:ext cx="5732054" cy="54925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000">
                <a:solidFill>
                  <a:srgbClr val="FFFFFF"/>
                </a:solidFill>
              </a:defRPr>
            </a:lvl1pPr>
          </a:lstStyle>
          <a:p>
            <a:r>
              <a:rPr dirty="0" err="1"/>
              <a:t>Vlož</a:t>
            </a:r>
            <a:r>
              <a:rPr dirty="0"/>
              <a:t> datum</a:t>
            </a:r>
          </a:p>
        </p:txBody>
      </p:sp>
      <p:sp>
        <p:nvSpPr>
          <p:cNvPr id="13" name="Zástupný text 21"/>
          <p:cNvSpPr>
            <a:spLocks noGrp="1"/>
          </p:cNvSpPr>
          <p:nvPr>
            <p:ph type="body" sz="quarter" idx="22" hasCustomPrompt="1"/>
          </p:nvPr>
        </p:nvSpPr>
        <p:spPr>
          <a:xfrm>
            <a:off x="7767342" y="5387607"/>
            <a:ext cx="5328423" cy="100828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defRPr sz="3000">
                <a:solidFill>
                  <a:schemeClr val="accent2"/>
                </a:solidFill>
              </a:defRPr>
            </a:lvl1pPr>
          </a:lstStyle>
          <a:p>
            <a:r>
              <a:rPr dirty="0" err="1"/>
              <a:t>Jméno</a:t>
            </a:r>
            <a:r>
              <a:rPr dirty="0"/>
              <a:t> a </a:t>
            </a:r>
            <a:r>
              <a:rPr dirty="0" err="1"/>
              <a:t>Příjmení</a:t>
            </a:r>
            <a:br>
              <a:rPr lang="cs-CZ" dirty="0"/>
            </a:br>
            <a:r>
              <a:rPr dirty="0" err="1"/>
              <a:t>funkce</a:t>
            </a:r>
            <a:endParaRPr dirty="0"/>
          </a:p>
        </p:txBody>
      </p:sp>
      <p:sp>
        <p:nvSpPr>
          <p:cNvPr id="15" name="Přímá spojnice 24"/>
          <p:cNvSpPr/>
          <p:nvPr/>
        </p:nvSpPr>
        <p:spPr>
          <a:xfrm>
            <a:off x="7347362" y="4242972"/>
            <a:ext cx="5732052" cy="1"/>
          </a:xfrm>
          <a:prstGeom prst="line">
            <a:avLst/>
          </a:prstGeom>
          <a:ln w="19050">
            <a:solidFill>
              <a:srgbClr val="0090CE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" name="bile logo.png" descr="bile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339" y="51341"/>
            <a:ext cx="4156057" cy="233766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35953B2-2826-3188-8F7B-72C075B60F6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8999" y="331267"/>
            <a:ext cx="2951630" cy="324679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94DF723B-815D-8735-4E3D-F4173511E7E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83161" y="331267"/>
            <a:ext cx="3246793" cy="3246793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obrázku 2">
            <a:extLst>
              <a:ext uri="{FF2B5EF4-FFF2-40B4-BE49-F238E27FC236}">
                <a16:creationId xmlns:a16="http://schemas.microsoft.com/office/drawing/2014/main" id="{7B0FA291-280C-8B50-58A9-71C2129A8A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8999" y="3373855"/>
            <a:ext cx="2951630" cy="3246793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obrázku 2">
            <a:extLst>
              <a:ext uri="{FF2B5EF4-FFF2-40B4-BE49-F238E27FC236}">
                <a16:creationId xmlns:a16="http://schemas.microsoft.com/office/drawing/2014/main" id="{058B2373-F00D-F0AE-A78C-23A375A1EEE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83161" y="3373855"/>
            <a:ext cx="3246793" cy="3246793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903110" y="104129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3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4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450121" y="1349219"/>
            <a:ext cx="6121788" cy="5077159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v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903110" y="104129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3" name="Text názvu"/>
          <p:cNvSpPr txBox="1">
            <a:spLocks noGrp="1"/>
          </p:cNvSpPr>
          <p:nvPr>
            <p:ph type="title" hasCustomPrompt="1"/>
          </p:nvPr>
        </p:nvSpPr>
        <p:spPr>
          <a:xfrm>
            <a:off x="6629401" y="477371"/>
            <a:ext cx="6246814" cy="707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Název stavby</a:t>
            </a:r>
            <a:endParaRPr dirty="0"/>
          </a:p>
        </p:txBody>
      </p:sp>
      <p:sp>
        <p:nvSpPr>
          <p:cNvPr id="54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6629401" y="1349219"/>
            <a:ext cx="6283152" cy="42044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FD8BEFD-79A7-6BC4-B9EC-CFEF8D7323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9899" y="710488"/>
            <a:ext cx="5893689" cy="589201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Mapa</a:t>
            </a:r>
          </a:p>
        </p:txBody>
      </p:sp>
    </p:spTree>
    <p:extLst>
      <p:ext uri="{BB962C8B-B14F-4D97-AF65-F5344CB8AC3E}">
        <p14:creationId xmlns:p14="http://schemas.microsoft.com/office/powerpoint/2010/main" val="24908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v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903110" y="104129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3" name="Text názvu"/>
          <p:cNvSpPr txBox="1">
            <a:spLocks noGrp="1"/>
          </p:cNvSpPr>
          <p:nvPr>
            <p:ph type="title" hasCustomPrompt="1"/>
          </p:nvPr>
        </p:nvSpPr>
        <p:spPr>
          <a:xfrm>
            <a:off x="6629401" y="477371"/>
            <a:ext cx="6283148" cy="707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Název stavby</a:t>
            </a:r>
            <a:endParaRPr dirty="0"/>
          </a:p>
        </p:txBody>
      </p:sp>
      <p:sp>
        <p:nvSpPr>
          <p:cNvPr id="54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6629401" y="2319619"/>
            <a:ext cx="6283152" cy="3234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FD8BEFD-79A7-6BC4-B9EC-CFEF8D7323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9899" y="710488"/>
            <a:ext cx="5893689" cy="589201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Mapa</a:t>
            </a:r>
          </a:p>
        </p:txBody>
      </p:sp>
      <p:graphicFrame>
        <p:nvGraphicFramePr>
          <p:cNvPr id="4" name="Tabulka 6">
            <a:extLst>
              <a:ext uri="{FF2B5EF4-FFF2-40B4-BE49-F238E27FC236}">
                <a16:creationId xmlns:a16="http://schemas.microsoft.com/office/drawing/2014/main" id="{A0B03EB7-D829-74E1-48BF-016DF17691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34984189"/>
              </p:ext>
            </p:extLst>
          </p:nvPr>
        </p:nvGraphicFramePr>
        <p:xfrm>
          <a:off x="6629399" y="1209947"/>
          <a:ext cx="6283151" cy="889530"/>
        </p:xfrm>
        <a:graphic>
          <a:graphicData uri="http://schemas.openxmlformats.org/drawingml/2006/table">
            <a:tbl>
              <a:tblPr firstRow="1" bandRow="1"/>
              <a:tblGrid>
                <a:gridCol w="897593">
                  <a:extLst>
                    <a:ext uri="{9D8B030D-6E8A-4147-A177-3AD203B41FA5}">
                      <a16:colId xmlns:a16="http://schemas.microsoft.com/office/drawing/2014/main" val="3047302217"/>
                    </a:ext>
                  </a:extLst>
                </a:gridCol>
                <a:gridCol w="897593">
                  <a:extLst>
                    <a:ext uri="{9D8B030D-6E8A-4147-A177-3AD203B41FA5}">
                      <a16:colId xmlns:a16="http://schemas.microsoft.com/office/drawing/2014/main" val="3373700528"/>
                    </a:ext>
                  </a:extLst>
                </a:gridCol>
                <a:gridCol w="897593">
                  <a:extLst>
                    <a:ext uri="{9D8B030D-6E8A-4147-A177-3AD203B41FA5}">
                      <a16:colId xmlns:a16="http://schemas.microsoft.com/office/drawing/2014/main" val="2925024872"/>
                    </a:ext>
                  </a:extLst>
                </a:gridCol>
                <a:gridCol w="897593">
                  <a:extLst>
                    <a:ext uri="{9D8B030D-6E8A-4147-A177-3AD203B41FA5}">
                      <a16:colId xmlns:a16="http://schemas.microsoft.com/office/drawing/2014/main" val="1655691524"/>
                    </a:ext>
                  </a:extLst>
                </a:gridCol>
                <a:gridCol w="897593">
                  <a:extLst>
                    <a:ext uri="{9D8B030D-6E8A-4147-A177-3AD203B41FA5}">
                      <a16:colId xmlns:a16="http://schemas.microsoft.com/office/drawing/2014/main" val="4117582002"/>
                    </a:ext>
                  </a:extLst>
                </a:gridCol>
                <a:gridCol w="897593">
                  <a:extLst>
                    <a:ext uri="{9D8B030D-6E8A-4147-A177-3AD203B41FA5}">
                      <a16:colId xmlns:a16="http://schemas.microsoft.com/office/drawing/2014/main" val="1851714480"/>
                    </a:ext>
                  </a:extLst>
                </a:gridCol>
                <a:gridCol w="897593">
                  <a:extLst>
                    <a:ext uri="{9D8B030D-6E8A-4147-A177-3AD203B41FA5}">
                      <a16:colId xmlns:a16="http://schemas.microsoft.com/office/drawing/2014/main" val="1413409345"/>
                    </a:ext>
                  </a:extLst>
                </a:gridCol>
              </a:tblGrid>
              <a:tr h="444765">
                <a:tc>
                  <a:txBody>
                    <a:bodyPr/>
                    <a:lstStyle>
                      <a:lvl1pPr marL="0" marR="0" indent="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49775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995506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49326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199101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2488768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2986521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348427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3982029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cs-CZ" sz="1500" dirty="0">
                          <a:solidFill>
                            <a:schemeClr val="bg1"/>
                          </a:solidFill>
                        </a:rPr>
                        <a:t>EIA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3E8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49775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995506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49326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199101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2488768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2986521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348427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3982029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cs-CZ" sz="1500" dirty="0">
                          <a:solidFill>
                            <a:schemeClr val="bg1"/>
                          </a:solidFill>
                        </a:rPr>
                        <a:t>ZP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3E8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49775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995506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49326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199101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2488768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2986521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348427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3982029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cs-CZ" sz="1500" dirty="0">
                          <a:solidFill>
                            <a:schemeClr val="bg1"/>
                          </a:solidFill>
                        </a:rPr>
                        <a:t>UR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3E8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49775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995506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49326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199101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2488768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2986521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348427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3982029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cs-CZ" sz="1500" dirty="0">
                          <a:solidFill>
                            <a:schemeClr val="bg1"/>
                          </a:solidFill>
                        </a:rPr>
                        <a:t>SP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3E8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49775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995506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49326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199101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2488768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2986521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348427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3982029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cs-CZ" sz="1500" dirty="0">
                          <a:solidFill>
                            <a:schemeClr val="bg1"/>
                          </a:solidFill>
                        </a:rPr>
                        <a:t>VŘ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3E8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49775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995506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49326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199101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2488768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2986521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348427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3982029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cs-CZ" sz="1500" dirty="0">
                          <a:solidFill>
                            <a:schemeClr val="bg1"/>
                          </a:solidFill>
                        </a:rPr>
                        <a:t>ZS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3E85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49775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995506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49326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199101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2488768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2986521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348427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3982029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cs-CZ" sz="1500" dirty="0">
                          <a:solidFill>
                            <a:schemeClr val="bg1"/>
                          </a:solidFill>
                        </a:rPr>
                        <a:t>UP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3E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373927"/>
                  </a:ext>
                </a:extLst>
              </a:tr>
              <a:tr h="444765">
                <a:tc>
                  <a:txBody>
                    <a:bodyPr/>
                    <a:lstStyle>
                      <a:lvl1pPr marL="0" marR="0" indent="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49775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995506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49326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199101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2488768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2986521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348427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3982029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cs-CZ" sz="1500" b="0" dirty="0">
                          <a:solidFill>
                            <a:schemeClr val="tx1"/>
                          </a:solidFill>
                        </a:rPr>
                        <a:t>06/2015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49775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995506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49326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199101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2488768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2986521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348427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3982029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cs-CZ" sz="1500" b="0" dirty="0">
                          <a:solidFill>
                            <a:schemeClr val="tx1"/>
                          </a:solidFill>
                        </a:rPr>
                        <a:t>06/2019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49775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995506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49326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199101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2488768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2986521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348427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3982029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cs-CZ" sz="1500" b="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CF9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49775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995506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49326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199101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2488768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2986521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348427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3982029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cs-CZ" sz="1500" b="0" dirty="0">
                          <a:solidFill>
                            <a:schemeClr val="tx1"/>
                          </a:solidFill>
                        </a:rPr>
                        <a:t>2026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CF9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49775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995506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49326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199101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2488768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2986521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348427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3982029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cs-CZ" sz="1500" b="0" dirty="0">
                          <a:solidFill>
                            <a:schemeClr val="tx1"/>
                          </a:solidFill>
                        </a:rPr>
                        <a:t>2027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CF9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49775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995506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49326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199101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2488768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2986521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348427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3982029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cs-CZ" sz="1500" b="0" dirty="0">
                          <a:solidFill>
                            <a:schemeClr val="tx1"/>
                          </a:solidFill>
                        </a:rPr>
                        <a:t>2028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CF9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49775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995506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1493260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199101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2488768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2986521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3484274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3982029" algn="r" defTabSz="99550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cs-CZ" sz="1500" b="0" dirty="0">
                          <a:solidFill>
                            <a:schemeClr val="tx1"/>
                          </a:solidFill>
                        </a:rPr>
                        <a:t>2030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561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0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apito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587543" y="6252693"/>
            <a:ext cx="6234102" cy="341291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500" b="1">
                <a:solidFill>
                  <a:srgbClr val="FFFFFF"/>
                </a:solidFill>
              </a:defRPr>
            </a:lvl1pPr>
            <a:lvl2pPr marL="851927" indent="-179984">
              <a:spcBef>
                <a:spcPts val="300"/>
              </a:spcBef>
              <a:defRPr sz="1500" b="1">
                <a:solidFill>
                  <a:srgbClr val="FFFFFF"/>
                </a:solidFill>
              </a:defRPr>
            </a:lvl2pPr>
            <a:lvl3pPr marL="1511871" indent="-167985">
              <a:spcBef>
                <a:spcPts val="300"/>
              </a:spcBef>
              <a:defRPr sz="1500" b="1"/>
            </a:lvl3pPr>
            <a:lvl4pPr marL="2217411" indent="-201582">
              <a:spcBef>
                <a:spcPts val="300"/>
              </a:spcBef>
              <a:defRPr sz="1500" b="1"/>
            </a:lvl4pPr>
            <a:lvl5pPr marL="2916842" indent="-229071">
              <a:spcBef>
                <a:spcPts val="300"/>
              </a:spcBef>
              <a:defRPr sz="1500" b="1"/>
            </a:lvl5pPr>
          </a:lstStyle>
          <a:p>
            <a:r>
              <a:t>popisek fotky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název kapitoly"/>
          <p:cNvSpPr txBox="1">
            <a:spLocks noGrp="1"/>
          </p:cNvSpPr>
          <p:nvPr>
            <p:ph type="title" hasCustomPrompt="1"/>
          </p:nvPr>
        </p:nvSpPr>
        <p:spPr>
          <a:xfrm>
            <a:off x="6832241" y="1057137"/>
            <a:ext cx="5867986" cy="3205771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název kapitoly</a:t>
            </a:r>
          </a:p>
        </p:txBody>
      </p:sp>
      <p:sp>
        <p:nvSpPr>
          <p:cNvPr id="44" name="Zástupný symbol obrázku 10"/>
          <p:cNvSpPr>
            <a:spLocks noGrp="1"/>
          </p:cNvSpPr>
          <p:nvPr>
            <p:ph type="pic" sz="half" idx="21"/>
          </p:nvPr>
        </p:nvSpPr>
        <p:spPr>
          <a:xfrm>
            <a:off x="311874" y="561007"/>
            <a:ext cx="6087210" cy="617935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885650" y="8655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965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og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3133924" y="25757"/>
            <a:ext cx="273656" cy="26425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851434-7A9E-D29C-B1D5-9F346E218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3834" y="1681255"/>
            <a:ext cx="9288932" cy="3899274"/>
          </a:xfrm>
        </p:spPr>
        <p:txBody>
          <a:bodyPr>
            <a:normAutofit/>
          </a:bodyPr>
          <a:lstStyle>
            <a:lvl1pPr>
              <a:defRPr sz="6600" i="1">
                <a:solidFill>
                  <a:schemeClr val="bg1"/>
                </a:solidFill>
              </a:defRPr>
            </a:lvl1pPr>
            <a:lvl2pPr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Slogan</a:t>
            </a:r>
          </a:p>
        </p:txBody>
      </p:sp>
      <p:pic>
        <p:nvPicPr>
          <p:cNvPr id="5" name="Grafický objekt 4" descr="Uzavřené uvozovky se souvislou výplní">
            <a:extLst>
              <a:ext uri="{FF2B5EF4-FFF2-40B4-BE49-F238E27FC236}">
                <a16:creationId xmlns:a16="http://schemas.microsoft.com/office/drawing/2014/main" id="{3F01600E-6F1F-8546-0507-126DFA53A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419" y="584947"/>
            <a:ext cx="2406650" cy="2406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rázek">
            <a:extLst>
              <a:ext uri="{FF2B5EF4-FFF2-40B4-BE49-F238E27FC236}">
                <a16:creationId xmlns:a16="http://schemas.microsoft.com/office/drawing/2014/main" id="{DA884C62-BE8C-8CD2-7EFF-965ED06D91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0"/>
            <a:ext cx="13436600" cy="7556500"/>
          </a:xfrm>
          <a:solidFill>
            <a:schemeClr val="accent1">
              <a:alpha val="20000"/>
            </a:schemeClr>
          </a:solidFill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2" name="Podklad">
            <a:extLst>
              <a:ext uri="{FF2B5EF4-FFF2-40B4-BE49-F238E27FC236}">
                <a16:creationId xmlns:a16="http://schemas.microsoft.com/office/drawing/2014/main" id="{E126F4C3-744D-DA9C-5E3B-077B93081E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" y="0"/>
            <a:ext cx="13434449" cy="7556499"/>
          </a:xfrm>
          <a:prstGeom prst="rect">
            <a:avLst/>
          </a:prstGeom>
          <a:noFill/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851434-7A9E-D29C-B1D5-9F346E218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3834" y="1681255"/>
            <a:ext cx="9288932" cy="3899274"/>
          </a:xfrm>
        </p:spPr>
        <p:txBody>
          <a:bodyPr>
            <a:normAutofit/>
          </a:bodyPr>
          <a:lstStyle>
            <a:lvl1pPr>
              <a:defRPr sz="6600" i="1">
                <a:solidFill>
                  <a:schemeClr val="tx1"/>
                </a:solidFill>
              </a:defRPr>
            </a:lvl1pPr>
            <a:lvl2pPr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Slogan</a:t>
            </a:r>
          </a:p>
        </p:txBody>
      </p:sp>
      <p:pic>
        <p:nvPicPr>
          <p:cNvPr id="5" name="Uvozovky" descr="Uzavřené uvozovky se souvislou výplní">
            <a:extLst>
              <a:ext uri="{FF2B5EF4-FFF2-40B4-BE49-F238E27FC236}">
                <a16:creationId xmlns:a16="http://schemas.microsoft.com/office/drawing/2014/main" id="{3F01600E-6F1F-8546-0507-126DFA53A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419" y="584947"/>
            <a:ext cx="2406650" cy="2406650"/>
          </a:xfrm>
          <a:prstGeom prst="rect">
            <a:avLst/>
          </a:prstGeom>
        </p:spPr>
      </p:pic>
      <p:sp>
        <p:nvSpPr>
          <p:cNvPr id="11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3133924" y="25757"/>
            <a:ext cx="273656" cy="26425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8193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7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444465" y="406757"/>
            <a:ext cx="12431749" cy="77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458157" y="1368403"/>
            <a:ext cx="12418057" cy="4910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881524" y="97761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 b="1">
                <a:solidFill>
                  <a:schemeClr val="accent1">
                    <a:lumOff val="-545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3" r:id="rId3"/>
    <p:sldLayoutId id="2147483666" r:id="rId4"/>
    <p:sldLayoutId id="2147483667" r:id="rId5"/>
    <p:sldLayoutId id="2147483663" r:id="rId6"/>
    <p:sldLayoutId id="2147483661" r:id="rId7"/>
    <p:sldLayoutId id="2147483664" r:id="rId8"/>
    <p:sldLayoutId id="214748366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13438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3438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3438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3438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3438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13438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13438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13438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13438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1343885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2C77"/>
          </a:solidFill>
          <a:uFillTx/>
          <a:latin typeface="Arial"/>
          <a:ea typeface="Arial"/>
          <a:cs typeface="Arial"/>
          <a:sym typeface="Arial"/>
        </a:defRPr>
      </a:lvl1pPr>
      <a:lvl2pPr marL="1091907" marR="0" indent="-419965" algn="l" defTabSz="1343885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▪"/>
        <a:tabLst/>
        <a:defRPr sz="3500" b="0" i="0" u="none" strike="noStrike" cap="none" spc="0" baseline="0">
          <a:solidFill>
            <a:srgbClr val="002C77"/>
          </a:solidFill>
          <a:uFillTx/>
          <a:latin typeface="Arial"/>
          <a:ea typeface="Arial"/>
          <a:cs typeface="Arial"/>
          <a:sym typeface="Arial"/>
        </a:defRPr>
      </a:lvl2pPr>
      <a:lvl3pPr marL="1735852" marR="0" indent="-391966" algn="l" defTabSz="1343885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▪"/>
        <a:tabLst/>
        <a:defRPr sz="3500" b="0" i="0" u="none" strike="noStrike" cap="none" spc="0" baseline="0">
          <a:solidFill>
            <a:srgbClr val="002C77"/>
          </a:solidFill>
          <a:uFillTx/>
          <a:latin typeface="Arial"/>
          <a:ea typeface="Arial"/>
          <a:cs typeface="Arial"/>
          <a:sym typeface="Arial"/>
        </a:defRPr>
      </a:lvl3pPr>
      <a:lvl4pPr marL="2486188" marR="0" indent="-470359" algn="l" defTabSz="1343885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▪"/>
        <a:tabLst/>
        <a:defRPr sz="3500" b="0" i="0" u="none" strike="noStrike" cap="none" spc="0" baseline="0">
          <a:solidFill>
            <a:srgbClr val="002C77"/>
          </a:solidFill>
          <a:uFillTx/>
          <a:latin typeface="Arial"/>
          <a:ea typeface="Arial"/>
          <a:cs typeface="Arial"/>
          <a:sym typeface="Arial"/>
        </a:defRPr>
      </a:lvl4pPr>
      <a:lvl5pPr marL="3222270" marR="0" indent="-534499" algn="l" defTabSz="1343885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▪"/>
        <a:tabLst/>
        <a:defRPr sz="3500" b="0" i="0" u="none" strike="noStrike" cap="none" spc="0" baseline="0">
          <a:solidFill>
            <a:srgbClr val="002C77"/>
          </a:solidFill>
          <a:uFillTx/>
          <a:latin typeface="Arial"/>
          <a:ea typeface="Arial"/>
          <a:cs typeface="Arial"/>
          <a:sym typeface="Arial"/>
        </a:defRPr>
      </a:lvl5pPr>
      <a:lvl6pPr marL="3765197" marR="0" indent="-405482" algn="l" defTabSz="1343885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3500" b="0" i="0" u="none" strike="noStrike" cap="none" spc="0" baseline="0">
          <a:solidFill>
            <a:srgbClr val="002C77"/>
          </a:solidFill>
          <a:uFillTx/>
          <a:latin typeface="Arial"/>
          <a:ea typeface="Arial"/>
          <a:cs typeface="Arial"/>
          <a:sym typeface="Arial"/>
        </a:defRPr>
      </a:lvl6pPr>
      <a:lvl7pPr marL="4437141" marR="0" indent="-405482" algn="l" defTabSz="1343885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3500" b="0" i="0" u="none" strike="noStrike" cap="none" spc="0" baseline="0">
          <a:solidFill>
            <a:srgbClr val="002C77"/>
          </a:solidFill>
          <a:uFillTx/>
          <a:latin typeface="Arial"/>
          <a:ea typeface="Arial"/>
          <a:cs typeface="Arial"/>
          <a:sym typeface="Arial"/>
        </a:defRPr>
      </a:lvl7pPr>
      <a:lvl8pPr marL="5109084" marR="0" indent="-405482" algn="l" defTabSz="1343885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3500" b="0" i="0" u="none" strike="noStrike" cap="none" spc="0" baseline="0">
          <a:solidFill>
            <a:srgbClr val="002C77"/>
          </a:solidFill>
          <a:uFillTx/>
          <a:latin typeface="Arial"/>
          <a:ea typeface="Arial"/>
          <a:cs typeface="Arial"/>
          <a:sym typeface="Arial"/>
        </a:defRPr>
      </a:lvl8pPr>
      <a:lvl9pPr marL="5781026" marR="0" indent="-405482" algn="l" defTabSz="1343885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3500" b="0" i="0" u="none" strike="noStrike" cap="none" spc="0" baseline="0">
          <a:solidFill>
            <a:srgbClr val="002C77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9550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97754" algn="r" defTabSz="99550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95506" algn="r" defTabSz="99550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493260" algn="r" defTabSz="99550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991014" algn="r" defTabSz="99550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488768" algn="r" defTabSz="99550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986521" algn="r" defTabSz="99550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484274" algn="r" defTabSz="99550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982029" algn="r" defTabSz="99550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FB5525F2-D918-7317-0841-0F822641977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000"/>
          </a:blip>
          <a:stretch>
            <a:fillRect/>
          </a:stretch>
        </p:blipFill>
        <p:spPr>
          <a:xfrm rot="19800000">
            <a:off x="7280363" y="1562867"/>
            <a:ext cx="7831844" cy="7830199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66306" y="536636"/>
            <a:ext cx="11589068" cy="10200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64557" y="2111273"/>
            <a:ext cx="11589068" cy="469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E2F2C9C1-029F-48A2-6082-0C0101F4C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557" y="7133712"/>
            <a:ext cx="4366075" cy="1862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92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Ředitelství silnic a dálnic    </a:t>
            </a:r>
            <a:r>
              <a:rPr lang="cs-CZ" dirty="0">
                <a:solidFill>
                  <a:schemeClr val="tx2"/>
                </a:solidFill>
              </a:rPr>
              <a:t>/</a:t>
            </a:r>
            <a:r>
              <a:rPr lang="cs-CZ" dirty="0"/>
              <a:t>    </a:t>
            </a:r>
            <a:r>
              <a:rPr lang="cs-CZ" b="1" dirty="0"/>
              <a:t>www.rsd.cz</a:t>
            </a:r>
          </a:p>
        </p:txBody>
      </p:sp>
      <p:sp>
        <p:nvSpPr>
          <p:cNvPr id="8" name="Slide Number Placeholder 24">
            <a:extLst>
              <a:ext uri="{FF2B5EF4-FFF2-40B4-BE49-F238E27FC236}">
                <a16:creationId xmlns:a16="http://schemas.microsoft.com/office/drawing/2014/main" id="{9F0BD55D-B3C3-8AA9-FBB5-DFABFBF1C6F1}"/>
              </a:ext>
            </a:extLst>
          </p:cNvPr>
          <p:cNvSpPr txBox="1">
            <a:spLocks/>
          </p:cNvSpPr>
          <p:nvPr userDrawn="1"/>
        </p:nvSpPr>
        <p:spPr>
          <a:xfrm>
            <a:off x="12353625" y="7025659"/>
            <a:ext cx="1075672" cy="402314"/>
          </a:xfrm>
          <a:prstGeom prst="rect">
            <a:avLst/>
          </a:prstGeom>
        </p:spPr>
        <p:txBody>
          <a:bodyPr vert="horz" lIns="100753" tIns="50377" rIns="100753" bIns="50377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82" b="1" i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‹#›</a:t>
            </a:fld>
            <a:endParaRPr lang="en-US" sz="882" b="1" i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6522EB-1578-36AF-0A44-086A4ED9FF4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2668228" y="523600"/>
            <a:ext cx="444360" cy="44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8" r:id="rId6"/>
    <p:sldLayoutId id="2147483699" r:id="rId7"/>
  </p:sldLayoutIdLst>
  <p:txStyles>
    <p:titleStyle>
      <a:lvl1pPr algn="l" defTabSz="1007577" rtl="0" eaLnBrk="1" latinLnBrk="0" hangingPunct="1">
        <a:lnSpc>
          <a:spcPct val="90000"/>
        </a:lnSpc>
        <a:spcBef>
          <a:spcPct val="0"/>
        </a:spcBef>
        <a:buNone/>
        <a:defRPr sz="3857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1894" indent="-251894" algn="l" defTabSz="1007577" rtl="0" eaLnBrk="1" latinLnBrk="0" hangingPunct="1">
        <a:lnSpc>
          <a:spcPct val="100000"/>
        </a:lnSpc>
        <a:spcBef>
          <a:spcPts val="1102"/>
        </a:spcBef>
        <a:buFont typeface="System Font Regular"/>
        <a:buChar char="▸"/>
        <a:defRPr sz="1983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55683" indent="-251894" algn="l" defTabSz="1007577" rtl="0" eaLnBrk="1" latinLnBrk="0" hangingPunct="1">
        <a:lnSpc>
          <a:spcPct val="100000"/>
        </a:lnSpc>
        <a:spcBef>
          <a:spcPts val="551"/>
        </a:spcBef>
        <a:buFont typeface="System Font Regular"/>
        <a:buChar char="▸"/>
        <a:defRPr sz="1983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9472" indent="-251894" algn="l" defTabSz="1007577" rtl="0" eaLnBrk="1" latinLnBrk="0" hangingPunct="1">
        <a:lnSpc>
          <a:spcPct val="100000"/>
        </a:lnSpc>
        <a:spcBef>
          <a:spcPts val="551"/>
        </a:spcBef>
        <a:buFont typeface="System Font Regular"/>
        <a:buChar char="▸"/>
        <a:defRPr sz="1983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63260" indent="-251894" algn="l" defTabSz="1007577" rtl="0" eaLnBrk="1" latinLnBrk="0" hangingPunct="1">
        <a:lnSpc>
          <a:spcPct val="100000"/>
        </a:lnSpc>
        <a:spcBef>
          <a:spcPts val="551"/>
        </a:spcBef>
        <a:buFont typeface="System Font Regular"/>
        <a:buChar char="▸"/>
        <a:defRPr sz="1983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67049" indent="-251894" algn="l" defTabSz="1007577" rtl="0" eaLnBrk="1" latinLnBrk="0" hangingPunct="1">
        <a:lnSpc>
          <a:spcPct val="100000"/>
        </a:lnSpc>
        <a:spcBef>
          <a:spcPts val="551"/>
        </a:spcBef>
        <a:buFont typeface="System Font Regular"/>
        <a:buChar char="▸"/>
        <a:defRPr sz="1983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70838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4626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8415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2204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8">
          <p15:clr>
            <a:srgbClr val="F26B43"/>
          </p15:clr>
        </p15:guide>
        <p15:guide id="4" orient="horz" pos="300">
          <p15:clr>
            <a:srgbClr val="F26B43"/>
          </p15:clr>
        </p15:guide>
        <p15:guide id="5" orient="horz" pos="120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sd.rsd.cz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esd.rsd.cz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dagmar.vaisova@rsd.cz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sd.rsd.cz/ciselniky/stavba/zaznam/83" TargetMode="External"/><Relationship Id="rId3" Type="http://schemas.openxmlformats.org/officeDocument/2006/relationships/hyperlink" Target="https://esd.rsd.cz/ciselniky/stavba/zaznam/23" TargetMode="External"/><Relationship Id="rId7" Type="http://schemas.openxmlformats.org/officeDocument/2006/relationships/hyperlink" Target="https://esd.rsd.cz/ciselniky/stavba/zaznam/82" TargetMode="External"/><Relationship Id="rId12" Type="http://schemas.openxmlformats.org/officeDocument/2006/relationships/hyperlink" Target="https://esd.rsd.cz/ciselniky/stavba/zaznam/8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esd.rsd.cz/ciselniky/stavba/zaznam/78" TargetMode="External"/><Relationship Id="rId11" Type="http://schemas.openxmlformats.org/officeDocument/2006/relationships/hyperlink" Target="https://esd.rsd.cz/ciselniky/stavba/zaznam/88" TargetMode="External"/><Relationship Id="rId5" Type="http://schemas.openxmlformats.org/officeDocument/2006/relationships/hyperlink" Target="https://esd.rsd.cz/ciselniky/stavba/zaznam/67" TargetMode="External"/><Relationship Id="rId10" Type="http://schemas.openxmlformats.org/officeDocument/2006/relationships/hyperlink" Target="https://esd.rsd.cz/ciselniky/stavba/zaznam/86" TargetMode="External"/><Relationship Id="rId4" Type="http://schemas.openxmlformats.org/officeDocument/2006/relationships/hyperlink" Target="https://esd.rsd.cz/ciselniky/stavba/zaznam/64" TargetMode="External"/><Relationship Id="rId9" Type="http://schemas.openxmlformats.org/officeDocument/2006/relationships/hyperlink" Target="https://esd.rsd.cz/ciselniky/stavba/zaznam/8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sd.rsd.cz/ciselniky/stavba/zaznam/98" TargetMode="External"/><Relationship Id="rId13" Type="http://schemas.openxmlformats.org/officeDocument/2006/relationships/hyperlink" Target="https://esd.rsd.cz/ciselniky/stavba/zaznam/126" TargetMode="External"/><Relationship Id="rId3" Type="http://schemas.openxmlformats.org/officeDocument/2006/relationships/hyperlink" Target="https://esd.rsd.cz/ciselniky/stavba/zaznam/90" TargetMode="External"/><Relationship Id="rId7" Type="http://schemas.openxmlformats.org/officeDocument/2006/relationships/hyperlink" Target="https://esd.rsd.cz/ciselniky/stavba/zaznam/94" TargetMode="External"/><Relationship Id="rId12" Type="http://schemas.openxmlformats.org/officeDocument/2006/relationships/hyperlink" Target="https://esd.rsd.cz/ciselniky/stavba/zaznam/11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esd.rsd.cz/ciselniky/stavba/zaznam/96" TargetMode="External"/><Relationship Id="rId11" Type="http://schemas.openxmlformats.org/officeDocument/2006/relationships/hyperlink" Target="https://esd.rsd.cz/ciselniky/stavba/zaznam/112" TargetMode="External"/><Relationship Id="rId5" Type="http://schemas.openxmlformats.org/officeDocument/2006/relationships/hyperlink" Target="https://esd.rsd.cz/ciselniky/stavba/zaznam/93" TargetMode="External"/><Relationship Id="rId10" Type="http://schemas.openxmlformats.org/officeDocument/2006/relationships/hyperlink" Target="https://esd.rsd.cz/ciselniky/stavba/zaznam/107" TargetMode="External"/><Relationship Id="rId4" Type="http://schemas.openxmlformats.org/officeDocument/2006/relationships/hyperlink" Target="https://esd.rsd.cz/ciselniky/stavba/zaznam/91" TargetMode="External"/><Relationship Id="rId9" Type="http://schemas.openxmlformats.org/officeDocument/2006/relationships/hyperlink" Target="https://esd.rsd.cz/ciselniky/stavba/zaznam/105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sd.rsd.cz/ciselniky/role/zaznam/421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esd.rsd.cz/ciselniky/role/zaznam/47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esd.rsd.cz/ciselniky/role/zaznam/467" TargetMode="External"/><Relationship Id="rId5" Type="http://schemas.openxmlformats.org/officeDocument/2006/relationships/hyperlink" Target="https://esd.rsd.cz/ciselniky/role/zaznam/103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Zástupný text 1"/>
          <p:cNvSpPr txBox="1">
            <a:spLocks noGrp="1"/>
          </p:cNvSpPr>
          <p:nvPr>
            <p:ph type="body" sz="quarter" idx="1"/>
          </p:nvPr>
        </p:nvSpPr>
        <p:spPr>
          <a:xfrm>
            <a:off x="6718301" y="1914319"/>
            <a:ext cx="6361114" cy="21370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100"/>
            </a:lvl1pPr>
          </a:lstStyle>
          <a:p>
            <a:pPr algn="ctr"/>
            <a:r>
              <a:rPr lang="cs-CZ" dirty="0"/>
              <a:t>Elektronický stavební deník ŘSD </a:t>
            </a:r>
          </a:p>
          <a:p>
            <a:pPr algn="ctr"/>
            <a:r>
              <a:rPr lang="cs-CZ" sz="2200" dirty="0"/>
              <a:t>Denní záznamy a geodetické evidence</a:t>
            </a:r>
          </a:p>
        </p:txBody>
      </p:sp>
      <p:sp>
        <p:nvSpPr>
          <p:cNvPr id="131" name="Zástupný text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90000"/>
              </a:lnSpc>
            </a:lvl1pPr>
          </a:lstStyle>
          <a:p>
            <a:r>
              <a:rPr lang="cs-CZ" dirty="0"/>
              <a:t>27.03</a:t>
            </a:r>
            <a:r>
              <a:rPr dirty="0"/>
              <a:t>. 20</a:t>
            </a:r>
            <a:r>
              <a:rPr lang="cs-CZ" dirty="0"/>
              <a:t>25</a:t>
            </a:r>
            <a:endParaRPr dirty="0"/>
          </a:p>
        </p:txBody>
      </p:sp>
      <p:sp>
        <p:nvSpPr>
          <p:cNvPr id="132" name="Zástupný text 3"/>
          <p:cNvSpPr>
            <a:spLocks noGrp="1"/>
          </p:cNvSpPr>
          <p:nvPr>
            <p:ph type="body" idx="22"/>
          </p:nvPr>
        </p:nvSpPr>
        <p:spPr>
          <a:xfrm>
            <a:off x="7792742" y="5532118"/>
            <a:ext cx="5328423" cy="86377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cs-CZ" dirty="0"/>
              <a:t>Dagmar Vaisová</a:t>
            </a:r>
            <a:endParaRPr dirty="0"/>
          </a:p>
          <a:p>
            <a:pPr>
              <a:defRPr sz="2000"/>
            </a:pPr>
            <a:r>
              <a:rPr lang="cs-CZ" dirty="0"/>
              <a:t>Úsek kontroly kvality staveb</a:t>
            </a:r>
            <a:r>
              <a:rPr dirty="0"/>
              <a:t> </a:t>
            </a:r>
          </a:p>
        </p:txBody>
      </p:sp>
      <p:sp>
        <p:nvSpPr>
          <p:cNvPr id="133" name="Zástupný symbol obrázku 18"/>
          <p:cNvSpPr/>
          <p:nvPr/>
        </p:nvSpPr>
        <p:spPr>
          <a:xfrm>
            <a:off x="0" y="0"/>
            <a:ext cx="6374728" cy="6214554"/>
          </a:xfrm>
          <a:prstGeom prst="rect">
            <a:avLst/>
          </a:prstGeom>
          <a:solidFill>
            <a:srgbClr val="C3ED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48DFDFD-E5D0-55B9-43E9-50FDAD083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8" r="15808"/>
          <a:stretch/>
        </p:blipFill>
        <p:spPr>
          <a:xfrm>
            <a:off x="0" y="0"/>
            <a:ext cx="6374728" cy="6214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2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3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E21D8A59-797D-0C6F-7DB7-1C8CD72F3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85CC4EA-340C-D5D4-212B-FF3A9D1B5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123" y="859236"/>
            <a:ext cx="17013650" cy="5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4338" tIns="67169" rIns="134338" bIns="6716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791"/>
          </a:p>
        </p:txBody>
      </p:sp>
      <p:sp>
        <p:nvSpPr>
          <p:cNvPr id="17" name="Google Shape;565;p55">
            <a:extLst>
              <a:ext uri="{FF2B5EF4-FFF2-40B4-BE49-F238E27FC236}">
                <a16:creationId xmlns:a16="http://schemas.microsoft.com/office/drawing/2014/main" id="{AEF1DECC-E962-A559-79B3-6E283218E07D}"/>
              </a:ext>
            </a:extLst>
          </p:cNvPr>
          <p:cNvSpPr txBox="1"/>
          <p:nvPr/>
        </p:nvSpPr>
        <p:spPr>
          <a:xfrm>
            <a:off x="3811082" y="227220"/>
            <a:ext cx="6556866" cy="70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Novinky v rozvoji ESD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E9F4ACA-12FA-DDB2-E868-2183506B9CF9}"/>
              </a:ext>
            </a:extLst>
          </p:cNvPr>
          <p:cNvSpPr txBox="1"/>
          <p:nvPr/>
        </p:nvSpPr>
        <p:spPr>
          <a:xfrm>
            <a:off x="372883" y="935931"/>
            <a:ext cx="12377345" cy="5202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cs-CZ" sz="2057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ESD nyní nabízí možnost volby, jakým kvalifikovaným podpisem chcete podepsat záznam – nově je umožněno podepsat autorizačním elektronickým razítkem </a:t>
            </a:r>
          </a:p>
          <a:p>
            <a:b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ESD nyní nabízí možnost vytváření přehledů ze záznamů i napříč deníky </a:t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(v rámci 1 stavby - obrazovka Podepsané Záznamy)</a:t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- vyhledávání, filtrování, řazení, seskupování</a:t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- export/tisk celého přehledu nebo vybraných záznamů do Excelu (tabulka) a do PDF</a:t>
            </a:r>
          </a:p>
          <a:p>
            <a:b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 geodetická evidence a denní záznamy pro zeměměřiče (AZI) v ESD + export </a:t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Excelu pro snadnou archivaci (ve formátu tabulka)</a:t>
            </a:r>
          </a:p>
          <a:p>
            <a:b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4) proklik z webu při podepisování (nemusí se opisovat kód resp. ID záznamu)</a:t>
            </a:r>
            <a:br>
              <a:rPr lang="cs-CZ" sz="235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cs-CZ" sz="235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2" name="Google Shape;668;p56" descr="Timeline background shape">
            <a:extLst>
              <a:ext uri="{FF2B5EF4-FFF2-40B4-BE49-F238E27FC236}">
                <a16:creationId xmlns:a16="http://schemas.microsoft.com/office/drawing/2014/main" id="{C10FD053-FF57-E3C1-AD13-AFA50D90FFF2}"/>
              </a:ext>
            </a:extLst>
          </p:cNvPr>
          <p:cNvSpPr/>
          <p:nvPr/>
        </p:nvSpPr>
        <p:spPr>
          <a:xfrm rot="10800000">
            <a:off x="1861123" y="542148"/>
            <a:ext cx="7712342" cy="470478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6" tIns="134316" rIns="134316" bIns="134316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057">
              <a:solidFill>
                <a:srgbClr val="000000"/>
              </a:solidFill>
            </a:endParaRPr>
          </a:p>
        </p:txBody>
      </p:sp>
      <p:sp>
        <p:nvSpPr>
          <p:cNvPr id="3" name="Google Shape;465;p49">
            <a:extLst>
              <a:ext uri="{FF2B5EF4-FFF2-40B4-BE49-F238E27FC236}">
                <a16:creationId xmlns:a16="http://schemas.microsoft.com/office/drawing/2014/main" id="{B5DCA99C-3DA9-F79C-8980-F0C46CDFF75A}"/>
              </a:ext>
            </a:extLst>
          </p:cNvPr>
          <p:cNvSpPr txBox="1">
            <a:spLocks/>
          </p:cNvSpPr>
          <p:nvPr/>
        </p:nvSpPr>
        <p:spPr>
          <a:xfrm>
            <a:off x="2145307" y="480350"/>
            <a:ext cx="10401863" cy="84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05233" indent="0">
              <a:buClr>
                <a:srgbClr val="FFC000"/>
              </a:buClr>
              <a:buSzPts val="1400"/>
              <a:buNone/>
            </a:pPr>
            <a:r>
              <a:rPr lang="cs-CZ" sz="2057" dirty="0">
                <a:solidFill>
                  <a:schemeClr val="dk1"/>
                </a:solidFill>
                <a:latin typeface="+mj-lt"/>
                <a:ea typeface="Open Sans" pitchFamily="2" charset="0"/>
                <a:cs typeface="Open Sans" pitchFamily="2" charset="0"/>
              </a:rPr>
              <a:t>Aktualizace za rok 2024</a:t>
            </a:r>
          </a:p>
        </p:txBody>
      </p:sp>
    </p:spTree>
    <p:extLst>
      <p:ext uri="{BB962C8B-B14F-4D97-AF65-F5344CB8AC3E}">
        <p14:creationId xmlns:p14="http://schemas.microsoft.com/office/powerpoint/2010/main" val="1726656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A1AA69A1-5F0B-06CB-9464-5928DA390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E68C8527-22B9-90EF-B939-482D588FE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123" y="859236"/>
            <a:ext cx="17013650" cy="5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4338" tIns="67169" rIns="134338" bIns="6716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791"/>
          </a:p>
        </p:txBody>
      </p:sp>
      <p:sp>
        <p:nvSpPr>
          <p:cNvPr id="17" name="Google Shape;565;p55">
            <a:extLst>
              <a:ext uri="{FF2B5EF4-FFF2-40B4-BE49-F238E27FC236}">
                <a16:creationId xmlns:a16="http://schemas.microsoft.com/office/drawing/2014/main" id="{7C47AB3E-F636-79E2-E8EB-67C70366DF5E}"/>
              </a:ext>
            </a:extLst>
          </p:cNvPr>
          <p:cNvSpPr txBox="1"/>
          <p:nvPr/>
        </p:nvSpPr>
        <p:spPr>
          <a:xfrm>
            <a:off x="3811082" y="227220"/>
            <a:ext cx="6556866" cy="70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Novinky v rozvoji ESD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ECD6D70-50E6-F91B-0A18-99CDB3464EBF}"/>
              </a:ext>
            </a:extLst>
          </p:cNvPr>
          <p:cNvSpPr txBox="1"/>
          <p:nvPr/>
        </p:nvSpPr>
        <p:spPr>
          <a:xfrm>
            <a:off x="394050" y="863313"/>
            <a:ext cx="11944704" cy="5519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cs-CZ" sz="2057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cs-CZ" sz="2057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5) přehled a export/tisk staveb a stavebních deníků</a:t>
            </a:r>
          </a:p>
          <a:p>
            <a:b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6) hromadné podpisy záznamů v obsahu do 5 dnů </a:t>
            </a:r>
          </a:p>
          <a:p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(</a:t>
            </a:r>
            <a:r>
              <a:rPr lang="cs-CZ" sz="2400" i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rámci 1 SD - obrazovka Záznamy k podepsání) </a:t>
            </a:r>
          </a:p>
          <a:p>
            <a:r>
              <a:rPr lang="cs-CZ" sz="2400" i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včetně kontroly autorizací – oprávněnost dané osoby podepisující záznam</a:t>
            </a:r>
          </a:p>
          <a:p>
            <a:endParaRPr lang="cs-CZ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7) Aktualizace rolí v ESD </a:t>
            </a:r>
          </a:p>
          <a:p>
            <a:endParaRPr lang="cs-CZ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8) Dostupná tabulka rolí a žádost na Webu ŘSD v aktuální verzi – </a:t>
            </a:r>
            <a:r>
              <a:rPr lang="cs-CZ" sz="2400" i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 uživatele mimo ŘSD s. p.</a:t>
            </a:r>
          </a:p>
          <a:p>
            <a:endParaRPr lang="cs-CZ" sz="24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9) Vedení archeologického průzkumu v ESD –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Zemní práce pro ZAV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cs-CZ" sz="24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ZAV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35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r>
              <a:rPr lang="cs-CZ" sz="235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(duální systém dvou zakázek funkčně propojených v ESD, včetně rolí v ESD)</a:t>
            </a:r>
          </a:p>
        </p:txBody>
      </p:sp>
      <p:sp>
        <p:nvSpPr>
          <p:cNvPr id="2" name="Google Shape;465;p49">
            <a:extLst>
              <a:ext uri="{FF2B5EF4-FFF2-40B4-BE49-F238E27FC236}">
                <a16:creationId xmlns:a16="http://schemas.microsoft.com/office/drawing/2014/main" id="{188F1DA6-DC79-92DE-A9A3-75D875BF6439}"/>
              </a:ext>
            </a:extLst>
          </p:cNvPr>
          <p:cNvSpPr txBox="1">
            <a:spLocks/>
          </p:cNvSpPr>
          <p:nvPr/>
        </p:nvSpPr>
        <p:spPr>
          <a:xfrm>
            <a:off x="2145307" y="480350"/>
            <a:ext cx="10401863" cy="84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05233" indent="0">
              <a:buClr>
                <a:srgbClr val="FFC000"/>
              </a:buClr>
              <a:buSzPts val="1400"/>
              <a:buNone/>
            </a:pPr>
            <a:r>
              <a:rPr lang="cs-CZ" sz="2057" dirty="0">
                <a:solidFill>
                  <a:schemeClr val="dk1"/>
                </a:solidFill>
                <a:latin typeface="+mj-lt"/>
                <a:ea typeface="Open Sans" pitchFamily="2" charset="0"/>
                <a:cs typeface="Open Sans" pitchFamily="2" charset="0"/>
              </a:rPr>
              <a:t>Aktualizace za rok 2024</a:t>
            </a:r>
          </a:p>
        </p:txBody>
      </p:sp>
      <p:sp>
        <p:nvSpPr>
          <p:cNvPr id="3" name="Google Shape;668;p56" descr="Timeline background shape">
            <a:extLst>
              <a:ext uri="{FF2B5EF4-FFF2-40B4-BE49-F238E27FC236}">
                <a16:creationId xmlns:a16="http://schemas.microsoft.com/office/drawing/2014/main" id="{B00F1835-4E00-A0A8-5AB0-4981D7780F2E}"/>
              </a:ext>
            </a:extLst>
          </p:cNvPr>
          <p:cNvSpPr/>
          <p:nvPr/>
        </p:nvSpPr>
        <p:spPr>
          <a:xfrm rot="10800000">
            <a:off x="1861123" y="542148"/>
            <a:ext cx="7712342" cy="470478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6" tIns="134316" rIns="134316" bIns="134316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05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4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3FFFD93B-341E-062E-0012-54DB946CB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65;p55">
            <a:extLst>
              <a:ext uri="{FF2B5EF4-FFF2-40B4-BE49-F238E27FC236}">
                <a16:creationId xmlns:a16="http://schemas.microsoft.com/office/drawing/2014/main" id="{B361CF94-0369-04AD-6ABA-8E0317757208}"/>
              </a:ext>
            </a:extLst>
          </p:cNvPr>
          <p:cNvSpPr txBox="1"/>
          <p:nvPr/>
        </p:nvSpPr>
        <p:spPr>
          <a:xfrm>
            <a:off x="9300676" y="508469"/>
            <a:ext cx="4394617" cy="59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přihlášení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50B543A-B5F5-D6BD-0C9D-F87084354650}"/>
              </a:ext>
            </a:extLst>
          </p:cNvPr>
          <p:cNvSpPr txBox="1"/>
          <p:nvPr/>
        </p:nvSpPr>
        <p:spPr>
          <a:xfrm>
            <a:off x="681004" y="422432"/>
            <a:ext cx="91813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9795" indent="-419795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Internetový vyhledávač: </a:t>
            </a:r>
            <a:r>
              <a:rPr lang="en-GB" sz="2000" b="1" u="sng" dirty="0">
                <a:solidFill>
                  <a:schemeClr val="tx2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https://esd.rsd.cz</a:t>
            </a:r>
            <a:endParaRPr lang="cs-CZ" sz="2000" b="1" u="sng" dirty="0">
              <a:solidFill>
                <a:schemeClr val="tx2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19795" indent="-419795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cs-CZ" sz="1000" b="1" u="sng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19795" indent="-419795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19795" indent="-419795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47DF7896-C972-F601-5443-41650BAA8F57}"/>
              </a:ext>
            </a:extLst>
          </p:cNvPr>
          <p:cNvCxnSpPr>
            <a:cxnSpLocks/>
          </p:cNvCxnSpPr>
          <p:nvPr/>
        </p:nvCxnSpPr>
        <p:spPr>
          <a:xfrm>
            <a:off x="681004" y="3778250"/>
            <a:ext cx="93104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B38E636-4E93-F6F9-C5A6-D9A17D17F7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15014" r="10099" b="8386"/>
          <a:stretch/>
        </p:blipFill>
        <p:spPr bwMode="auto">
          <a:xfrm>
            <a:off x="2082161" y="1591983"/>
            <a:ext cx="9696674" cy="5125052"/>
          </a:xfrm>
          <a:prstGeom prst="rect">
            <a:avLst/>
          </a:prstGeom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0722223-2437-17BC-A329-902FAF82FC22}"/>
              </a:ext>
            </a:extLst>
          </p:cNvPr>
          <p:cNvSpPr txBox="1"/>
          <p:nvPr/>
        </p:nvSpPr>
        <p:spPr>
          <a:xfrm>
            <a:off x="418641" y="4839694"/>
            <a:ext cx="14885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Z</a:t>
            </a:r>
            <a:r>
              <a:rPr lang="cs-CZ" sz="1400" b="0" i="0" dirty="0">
                <a:solidFill>
                  <a:srgbClr val="0070C0"/>
                </a:solidFill>
                <a:effectLst/>
                <a:latin typeface="+mj-lt"/>
              </a:rPr>
              <a:t> Oddělení provozní ICT zaslané</a:t>
            </a:r>
            <a:r>
              <a:rPr lang="cs-CZ" sz="1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na Email: login /uživatelské jméno/ </a:t>
            </a:r>
          </a:p>
          <a:p>
            <a:r>
              <a:rPr lang="cs-CZ" sz="1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na mobilní telefon zaslané heslo</a:t>
            </a:r>
            <a:endParaRPr lang="cs-CZ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37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C319B506-AAF1-1221-5B98-8D13A4922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5BC5DF4-4A70-4D12-EAB7-CC1798A06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073" y="1654109"/>
            <a:ext cx="10718406" cy="5013167"/>
          </a:xfrm>
          <a:prstGeom prst="rect">
            <a:avLst/>
          </a:prstGeom>
        </p:spPr>
      </p:pic>
      <p:sp>
        <p:nvSpPr>
          <p:cNvPr id="4" name="Google Shape;565;p55">
            <a:extLst>
              <a:ext uri="{FF2B5EF4-FFF2-40B4-BE49-F238E27FC236}">
                <a16:creationId xmlns:a16="http://schemas.microsoft.com/office/drawing/2014/main" id="{57D5827B-59F2-B56A-4FC1-F8D36295988C}"/>
              </a:ext>
            </a:extLst>
          </p:cNvPr>
          <p:cNvSpPr txBox="1"/>
          <p:nvPr/>
        </p:nvSpPr>
        <p:spPr>
          <a:xfrm>
            <a:off x="9300676" y="508469"/>
            <a:ext cx="4394617" cy="59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přihlášení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21B3EF0-3FAC-52E1-AABD-68DB305EE400}"/>
              </a:ext>
            </a:extLst>
          </p:cNvPr>
          <p:cNvSpPr txBox="1"/>
          <p:nvPr/>
        </p:nvSpPr>
        <p:spPr>
          <a:xfrm>
            <a:off x="681004" y="422432"/>
            <a:ext cx="9181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9795" indent="-419795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Internetový vyhledávač: </a:t>
            </a:r>
            <a:r>
              <a:rPr lang="en-GB" sz="2000" b="1" u="sng" dirty="0">
                <a:solidFill>
                  <a:schemeClr val="tx2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https://esd.rsd.cz</a:t>
            </a:r>
            <a:endParaRPr lang="cs-CZ" sz="2000" b="1" u="sng" dirty="0">
              <a:solidFill>
                <a:schemeClr val="tx2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19795" indent="-419795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cs-CZ" sz="1000" b="1" u="sng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19795" indent="-419795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Ukázka zobrazení ESD po přihlášení</a:t>
            </a:r>
          </a:p>
          <a:p>
            <a:pPr marL="419795" indent="-419795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19795" indent="-419795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AC11F39C-FED8-070E-C80F-ADE39AD891D4}"/>
              </a:ext>
            </a:extLst>
          </p:cNvPr>
          <p:cNvCxnSpPr>
            <a:cxnSpLocks/>
          </p:cNvCxnSpPr>
          <p:nvPr/>
        </p:nvCxnSpPr>
        <p:spPr>
          <a:xfrm>
            <a:off x="5271690" y="1276691"/>
            <a:ext cx="0" cy="7548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640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9E87C0EC-10C3-3235-A3BC-E4E34E90E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65;p55">
            <a:extLst>
              <a:ext uri="{FF2B5EF4-FFF2-40B4-BE49-F238E27FC236}">
                <a16:creationId xmlns:a16="http://schemas.microsoft.com/office/drawing/2014/main" id="{2BDD02E1-4A51-9D9D-ECDE-DD1E7AD91104}"/>
              </a:ext>
            </a:extLst>
          </p:cNvPr>
          <p:cNvSpPr txBox="1"/>
          <p:nvPr/>
        </p:nvSpPr>
        <p:spPr>
          <a:xfrm>
            <a:off x="9300676" y="508469"/>
            <a:ext cx="4394617" cy="59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přihlášení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DD6F84B-A181-9230-2C6D-C620F1120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"/>
          <a:stretch/>
        </p:blipFill>
        <p:spPr>
          <a:xfrm>
            <a:off x="779183" y="675419"/>
            <a:ext cx="10953946" cy="36079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EFAE666-52DD-6EF8-C958-506C9181B2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4"/>
          <a:stretch/>
        </p:blipFill>
        <p:spPr>
          <a:xfrm>
            <a:off x="536812" y="5052696"/>
            <a:ext cx="12187670" cy="15581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52376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FC002C05-83BF-CE6D-C771-FC80C52E6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65;p55">
            <a:extLst>
              <a:ext uri="{FF2B5EF4-FFF2-40B4-BE49-F238E27FC236}">
                <a16:creationId xmlns:a16="http://schemas.microsoft.com/office/drawing/2014/main" id="{B0E6C1FD-92BA-B0A1-FA6C-C5B8750E783D}"/>
              </a:ext>
            </a:extLst>
          </p:cNvPr>
          <p:cNvSpPr txBox="1"/>
          <p:nvPr/>
        </p:nvSpPr>
        <p:spPr>
          <a:xfrm>
            <a:off x="9300676" y="508469"/>
            <a:ext cx="4394617" cy="59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přihlášení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EDB9CE9-E9BC-A2DE-2192-F4FCAE907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42" y="1322591"/>
            <a:ext cx="11647915" cy="5257946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8C1A2665-6162-B35F-F03C-10622458A456}"/>
              </a:ext>
            </a:extLst>
          </p:cNvPr>
          <p:cNvCxnSpPr>
            <a:cxnSpLocks/>
          </p:cNvCxnSpPr>
          <p:nvPr/>
        </p:nvCxnSpPr>
        <p:spPr>
          <a:xfrm>
            <a:off x="11859777" y="508469"/>
            <a:ext cx="0" cy="7548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220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331875BB-B239-A0EE-43EA-999A9D1F6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65;p55">
            <a:extLst>
              <a:ext uri="{FF2B5EF4-FFF2-40B4-BE49-F238E27FC236}">
                <a16:creationId xmlns:a16="http://schemas.microsoft.com/office/drawing/2014/main" id="{E5B1E4B2-D15A-1932-36B6-87317E7C69CE}"/>
              </a:ext>
            </a:extLst>
          </p:cNvPr>
          <p:cNvSpPr txBox="1"/>
          <p:nvPr/>
        </p:nvSpPr>
        <p:spPr>
          <a:xfrm>
            <a:off x="9300676" y="508469"/>
            <a:ext cx="4394617" cy="59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přihlášení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0D56EDC-2517-9374-7DF1-647510E74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636730"/>
              </p:ext>
            </p:extLst>
          </p:nvPr>
        </p:nvGraphicFramePr>
        <p:xfrm>
          <a:off x="1330434" y="380391"/>
          <a:ext cx="4141325" cy="6582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1325">
                  <a:extLst>
                    <a:ext uri="{9D8B030D-6E8A-4147-A177-3AD203B41FA5}">
                      <a16:colId xmlns:a16="http://schemas.microsoft.com/office/drawing/2014/main" val="4133997835"/>
                    </a:ext>
                  </a:extLst>
                </a:gridCol>
              </a:tblGrid>
              <a:tr h="28195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U1 Univerzální výzva / U2 Reakce na výzvu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2638345510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2499112095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Z8 Denní záznam Zhotovitele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1614697121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Z8N Denní záznam Zhotovitele - druhá směna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1092090610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Z0 Převzetí staveniště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754458096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Z0.1 Zřízení zařízení staveniště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3537366151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Z0.2 Zahájení prací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1101804738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Z0.3 Záznam o odstranění staveniště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72580928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Z0.4 Záznam o ukončení prací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1743685411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Z2 Záznam/protokol o předání a převzetí SO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1416869687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Z4 Technická prohlídka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3988683216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Z4.1 První hlavní prohlídka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3848927408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Z5 Záznam mimořádné události - havárie, nehody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3686631510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Z5.1 Změna během výstavby – ZBV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70845826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Z5.2 Odstranění vad a nedodělků během výstavby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2250933846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Z6 Záznam Zhotovitele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2034027265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Z6G Denní záznam Geodeta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2212009202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Z6.1 Záznam Geodeta - vyjádření a stanoviska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235684347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Z6.2 Záznam Geotechnika Zhotovitele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1814331350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Z6.3 Záznam Geologa Zhotovitele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3771358130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Z6.4 Záznam Laboratoře Zhotovitele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3671703297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Z6.5 Záznam projektanta RDS Zhotovitele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2287738590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Z6.6 Záznam BOZP Zhotovitele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402650412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Z6.7 Záznam Pyrotechnika Zhotovitele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2992677574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Z6.8 Záznam Archeologa Zhotovitele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842675188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Z6.9 Záznam Kvalitáře Zhotovitele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2050913294"/>
                  </a:ext>
                </a:extLst>
              </a:tr>
              <a:tr h="44547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Z7 Záznam Zhotovitele o odstranění vad a nedodělků z technické prohlídky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2825434507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84" marR="4784" marT="4784" marB="0" anchor="b"/>
                </a:tc>
                <a:extLst>
                  <a:ext uri="{0D108BD9-81ED-4DB2-BD59-A6C34878D82A}">
                    <a16:rowId xmlns:a16="http://schemas.microsoft.com/office/drawing/2014/main" val="628481997"/>
                  </a:ext>
                </a:extLst>
              </a:tr>
            </a:tbl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64F297CA-59D8-A281-70FE-771876FDE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862377"/>
              </p:ext>
            </p:extLst>
          </p:nvPr>
        </p:nvGraphicFramePr>
        <p:xfrm>
          <a:off x="5870901" y="380391"/>
          <a:ext cx="5750961" cy="6390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50961">
                  <a:extLst>
                    <a:ext uri="{9D8B030D-6E8A-4147-A177-3AD203B41FA5}">
                      <a16:colId xmlns:a16="http://schemas.microsoft.com/office/drawing/2014/main" val="1879924664"/>
                    </a:ext>
                  </a:extLst>
                </a:gridCol>
              </a:tblGrid>
              <a:tr h="411093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U1 Univerzální výzva / U2 Reakce na výzvu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2708337407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1232838609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S0 Předání staveniště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3263610020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S0.1 Záznam o potvrzení ukončení prací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4249948530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S0.2 Záznam o ukončení stavby - </a:t>
                      </a:r>
                      <a:r>
                        <a:rPr lang="cs-CZ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uzamčení stavebního deníku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3625562240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S0.3 Záznam o nahrání autorizované konverze deníku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2573721080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S2 Záznam/protokol o předání a převzetí SO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134164454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S3 Dílenská přejímka Asistenta specialisty/TD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1555969292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S4 Technická prohlídka Asistenta specialisty/TD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3118753917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S4.1 První hlavní prohlídka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2686336555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S5 Záznam mimořádné události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1280333146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S5.1 Změna během výstavby – ZBV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2741754268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S6 Denní záznam Asistenta specialisty/TD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3644360026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S6G Denní záznam Geodeta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4197666204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S8 Záznam KOOBOZP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522804743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S9 Záznam Ekodozora Asistenta specialisty/TD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1885268150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S10 Záznam Asistenta pro kontrolu jakosti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2784058501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S11 Záznam o kontrole v průběhu realizace stavby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4153797678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S12 Stanovisko TD k pokračování stavebních prací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2820349325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S13 Záznam Geologa Asistenta specialisty/TD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3757523658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S14 Záznam Geodeta Asistenta specialisty - vyjádření a stanoviska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1424581435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S15 Záznam Geotechnika Asistenta specialisty/TD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3182591185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S16 Záznam Laboratoře TD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2232937564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S17 Záznam Správce stavby / Osoba pověřená objednatelem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253009626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S18 Záznam Asistenta Správce stavby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01" marR="5301" marT="5301" marB="0" anchor="b"/>
                </a:tc>
                <a:extLst>
                  <a:ext uri="{0D108BD9-81ED-4DB2-BD59-A6C34878D82A}">
                    <a16:rowId xmlns:a16="http://schemas.microsoft.com/office/drawing/2014/main" val="3570588274"/>
                  </a:ext>
                </a:extLst>
              </a:tr>
            </a:tbl>
          </a:graphicData>
        </a:graphic>
      </p:graphicFrame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9B0896E-E464-DF0C-AD9A-C6C5442570B3}"/>
              </a:ext>
            </a:extLst>
          </p:cNvPr>
          <p:cNvCxnSpPr>
            <a:cxnSpLocks/>
          </p:cNvCxnSpPr>
          <p:nvPr/>
        </p:nvCxnSpPr>
        <p:spPr>
          <a:xfrm>
            <a:off x="165253" y="4168799"/>
            <a:ext cx="105222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A9A4BC2-9912-7CC8-3BF3-36AAEF1AE6C1}"/>
              </a:ext>
            </a:extLst>
          </p:cNvPr>
          <p:cNvCxnSpPr>
            <a:cxnSpLocks/>
          </p:cNvCxnSpPr>
          <p:nvPr/>
        </p:nvCxnSpPr>
        <p:spPr>
          <a:xfrm>
            <a:off x="165253" y="4398317"/>
            <a:ext cx="105222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3305BD4-B2B2-F791-29ED-EF751ABF61C2}"/>
              </a:ext>
            </a:extLst>
          </p:cNvPr>
          <p:cNvCxnSpPr>
            <a:cxnSpLocks/>
          </p:cNvCxnSpPr>
          <p:nvPr/>
        </p:nvCxnSpPr>
        <p:spPr>
          <a:xfrm>
            <a:off x="165253" y="608515"/>
            <a:ext cx="105222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F03EF51-77C8-0094-5FC6-53C03D06F168}"/>
              </a:ext>
            </a:extLst>
          </p:cNvPr>
          <p:cNvCxnSpPr>
            <a:cxnSpLocks/>
          </p:cNvCxnSpPr>
          <p:nvPr/>
        </p:nvCxnSpPr>
        <p:spPr>
          <a:xfrm flipH="1">
            <a:off x="11813873" y="1713591"/>
            <a:ext cx="74535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6A7A34C-FD94-6BB0-0836-18AEF0867439}"/>
              </a:ext>
            </a:extLst>
          </p:cNvPr>
          <p:cNvCxnSpPr>
            <a:cxnSpLocks/>
          </p:cNvCxnSpPr>
          <p:nvPr/>
        </p:nvCxnSpPr>
        <p:spPr>
          <a:xfrm flipH="1">
            <a:off x="11813873" y="3959196"/>
            <a:ext cx="74535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86F13460-20AF-90AC-F95A-3C1B81C0F1D6}"/>
              </a:ext>
            </a:extLst>
          </p:cNvPr>
          <p:cNvCxnSpPr>
            <a:cxnSpLocks/>
          </p:cNvCxnSpPr>
          <p:nvPr/>
        </p:nvCxnSpPr>
        <p:spPr>
          <a:xfrm flipH="1">
            <a:off x="11813873" y="608515"/>
            <a:ext cx="74535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5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6EF185F6-4096-CD87-5313-A03CD81A2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65;p55">
            <a:extLst>
              <a:ext uri="{FF2B5EF4-FFF2-40B4-BE49-F238E27FC236}">
                <a16:creationId xmlns:a16="http://schemas.microsoft.com/office/drawing/2014/main" id="{0EA7A7A1-BDB7-FCD2-3106-DC280F085ED8}"/>
              </a:ext>
            </a:extLst>
          </p:cNvPr>
          <p:cNvSpPr txBox="1"/>
          <p:nvPr/>
        </p:nvSpPr>
        <p:spPr>
          <a:xfrm>
            <a:off x="8499944" y="508469"/>
            <a:ext cx="5195350" cy="59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Geodetická evidence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00313489-61BE-9C4F-38B0-D976D1DB9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" y="172744"/>
            <a:ext cx="7675020" cy="630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86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00EBA6EB-3186-443C-9370-3FF857972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65;p55">
            <a:extLst>
              <a:ext uri="{FF2B5EF4-FFF2-40B4-BE49-F238E27FC236}">
                <a16:creationId xmlns:a16="http://schemas.microsoft.com/office/drawing/2014/main" id="{037FC548-803B-DD63-5026-E24AFF305058}"/>
              </a:ext>
            </a:extLst>
          </p:cNvPr>
          <p:cNvSpPr txBox="1"/>
          <p:nvPr/>
        </p:nvSpPr>
        <p:spPr>
          <a:xfrm>
            <a:off x="8499944" y="508469"/>
            <a:ext cx="5195350" cy="59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Geodetická evidence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27F710F-5141-2BE1-91A2-0EC6EEE729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183"/>
          <a:stretch/>
        </p:blipFill>
        <p:spPr>
          <a:xfrm>
            <a:off x="0" y="861262"/>
            <a:ext cx="12713230" cy="583397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A74BEAA-FB03-7C9A-FF57-13525439D8F9}"/>
              </a:ext>
            </a:extLst>
          </p:cNvPr>
          <p:cNvSpPr txBox="1"/>
          <p:nvPr/>
        </p:nvSpPr>
        <p:spPr>
          <a:xfrm>
            <a:off x="2520605" y="3066077"/>
            <a:ext cx="40454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  <a:latin typeface="+mj-lt"/>
              </a:rPr>
              <a:t>Popis pracovní činnosti odpovídající textu protokolu</a:t>
            </a:r>
            <a:endParaRPr lang="cs-CZ" sz="1000" dirty="0"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FC5E99B-F501-3658-B4F6-DF5DE2D760A0}"/>
              </a:ext>
            </a:extLst>
          </p:cNvPr>
          <p:cNvSpPr txBox="1"/>
          <p:nvPr/>
        </p:nvSpPr>
        <p:spPr>
          <a:xfrm>
            <a:off x="2520605" y="4589714"/>
            <a:ext cx="33865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  <a:latin typeface="+mj-lt"/>
              </a:rPr>
              <a:t>Výsledkem měřických činností tohoto dne bude protokol</a:t>
            </a:r>
            <a:endParaRPr lang="cs-CZ" sz="1000" dirty="0">
              <a:latin typeface="+mj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81D049C-BEB9-D97F-59B6-9FA520D10402}"/>
              </a:ext>
            </a:extLst>
          </p:cNvPr>
          <p:cNvSpPr txBox="1"/>
          <p:nvPr/>
        </p:nvSpPr>
        <p:spPr>
          <a:xfrm>
            <a:off x="2673005" y="1257476"/>
            <a:ext cx="19682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  <a:latin typeface="+mj-lt"/>
              </a:rPr>
              <a:t>nepřítomen</a:t>
            </a:r>
            <a:endParaRPr lang="cs-CZ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1315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A93F7-3E1C-86D1-FABA-29CAC61C4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ěkuji  za pozornost">
            <a:extLst>
              <a:ext uri="{FF2B5EF4-FFF2-40B4-BE49-F238E27FC236}">
                <a16:creationId xmlns:a16="http://schemas.microsoft.com/office/drawing/2014/main" id="{5707FBF9-28A0-317F-5945-DBD5EAC66AE3}"/>
              </a:ext>
            </a:extLst>
          </p:cNvPr>
          <p:cNvSpPr txBox="1">
            <a:spLocks/>
          </p:cNvSpPr>
          <p:nvPr/>
        </p:nvSpPr>
        <p:spPr>
          <a:xfrm>
            <a:off x="3458848" y="1525906"/>
            <a:ext cx="6522079" cy="2795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defRPr sz="7200" b="0"/>
            </a:pPr>
            <a:r>
              <a:rPr lang="cs-CZ" sz="7200" b="0"/>
              <a:t>Děkuji </a:t>
            </a:r>
            <a:br>
              <a:rPr lang="cs-CZ" sz="7200" b="0"/>
            </a:br>
            <a:r>
              <a:rPr lang="cs-CZ" sz="7200" b="0"/>
              <a:t>za pozornost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7B2A2DE-944D-B5E8-E9D2-15EE3AAC1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1" y="538480"/>
            <a:ext cx="11505360" cy="626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9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5"/>
          <p:cNvSpPr txBox="1"/>
          <p:nvPr/>
        </p:nvSpPr>
        <p:spPr>
          <a:xfrm>
            <a:off x="1541580" y="903411"/>
            <a:ext cx="10353441" cy="70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Zavádění ESD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07444EF-D92B-91E2-60D3-9A1906676E7E}"/>
              </a:ext>
            </a:extLst>
          </p:cNvPr>
          <p:cNvSpPr txBox="1"/>
          <p:nvPr/>
        </p:nvSpPr>
        <p:spPr>
          <a:xfrm>
            <a:off x="323671" y="755269"/>
            <a:ext cx="12238145" cy="7362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endParaRPr lang="cs-CZ" sz="2791" dirty="0">
              <a:solidFill>
                <a:srgbClr val="002060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419795" indent="-419795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35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ŘSD </a:t>
            </a:r>
            <a:r>
              <a:rPr lang="cs-CZ" sz="235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s.p</a:t>
            </a:r>
            <a:r>
              <a:rPr lang="cs-CZ" sz="235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je zadavatelem nadlimitních zakázek, kde rozsah stavby vyžaduje vedení více SD pro přehlednost všech stran účastnících se realizace zakázky. Z tohoto důvodu se většinou na každé SO vede samostatný SD.</a:t>
            </a:r>
          </a:p>
          <a:p>
            <a:pPr marL="419795" indent="-419795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cs-CZ" sz="235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19795" indent="-419795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35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roce 2024 byla vyvíjena geodetická evidence včetně záznamů pro geodety</a:t>
            </a:r>
          </a:p>
          <a:p>
            <a:pPr marL="419795" indent="-419795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35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Testování realizováno na dvou stavbách po období 3 měsíců </a:t>
            </a:r>
          </a:p>
          <a:p>
            <a:pPr marL="419795" indent="-419795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cs-CZ" sz="235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5" indent="0" algn="just">
              <a:buClr>
                <a:srgbClr val="FFC000"/>
              </a:buClr>
            </a:pPr>
            <a:endParaRPr lang="cs-CZ" sz="235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19795" indent="-419795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cs-CZ" sz="235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19795" indent="-419795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35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Aktivováno od dubna 2024</a:t>
            </a:r>
          </a:p>
          <a:p>
            <a:pPr marL="419795" indent="-419795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cs-CZ" sz="235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19795" indent="-419795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351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 zavedení ESD před zahájením stavby oddělení ÚKKS ŘSD zajišťuje školení budoucích uživatelů ESD v potřebném rozsahu – individuální školení pro zeměměřiče </a:t>
            </a:r>
          </a:p>
          <a:p>
            <a:pPr marL="419795" indent="-419795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cs-CZ" sz="2351" b="1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19795" indent="-419795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351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Helpdesk odpovídá na dotazy – správcem systému ESD </a:t>
            </a:r>
            <a:r>
              <a:rPr lang="cs-CZ" sz="2000" b="1" dirty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(</a:t>
            </a:r>
            <a:r>
              <a:rPr lang="cs-CZ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TEMPUS NEW TECHNOLOGY</a:t>
            </a:r>
            <a:r>
              <a:rPr lang="cs-CZ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 ) </a:t>
            </a:r>
          </a:p>
          <a:p>
            <a:pPr marL="419795" indent="-419795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19795" indent="-419795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351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Konzultační podpora zajištěna ÚKKS ŘSD s. p.</a:t>
            </a:r>
            <a:endParaRPr lang="cs-CZ" sz="2791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cs-CZ" sz="2057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cs-CZ" sz="279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B541BEA-B927-C5A5-AB68-883A1ECD1A0C}"/>
              </a:ext>
            </a:extLst>
          </p:cNvPr>
          <p:cNvSpPr txBox="1"/>
          <p:nvPr/>
        </p:nvSpPr>
        <p:spPr>
          <a:xfrm>
            <a:off x="2304295" y="3424307"/>
            <a:ext cx="8276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5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D0 – úsek 511, Běchovice – D1 ZEM pro ZAV</a:t>
            </a:r>
          </a:p>
          <a:p>
            <a:pPr marL="457200" lvl="5" indent="-457200" algn="just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I/27 Žíželice – obchvat a přemostění</a:t>
            </a:r>
          </a:p>
        </p:txBody>
      </p:sp>
      <p:sp>
        <p:nvSpPr>
          <p:cNvPr id="4" name="Google Shape;565;p55">
            <a:extLst>
              <a:ext uri="{FF2B5EF4-FFF2-40B4-BE49-F238E27FC236}">
                <a16:creationId xmlns:a16="http://schemas.microsoft.com/office/drawing/2014/main" id="{7A08B51F-A507-1984-F904-05476169B623}"/>
              </a:ext>
            </a:extLst>
          </p:cNvPr>
          <p:cNvSpPr txBox="1"/>
          <p:nvPr/>
        </p:nvSpPr>
        <p:spPr>
          <a:xfrm>
            <a:off x="1368419" y="383369"/>
            <a:ext cx="10353441" cy="70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Úvod</a:t>
            </a:r>
            <a:endParaRPr sz="3526" b="1" dirty="0">
              <a:solidFill>
                <a:srgbClr val="00B0F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90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B2015-F714-81D6-FBA6-A4A6FEB24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ěkuji  za pozornost">
            <a:extLst>
              <a:ext uri="{FF2B5EF4-FFF2-40B4-BE49-F238E27FC236}">
                <a16:creationId xmlns:a16="http://schemas.microsoft.com/office/drawing/2014/main" id="{B08E2A85-5107-EDDC-9A34-4A945811EC43}"/>
              </a:ext>
            </a:extLst>
          </p:cNvPr>
          <p:cNvSpPr txBox="1">
            <a:spLocks/>
          </p:cNvSpPr>
          <p:nvPr/>
        </p:nvSpPr>
        <p:spPr>
          <a:xfrm>
            <a:off x="3458848" y="1525906"/>
            <a:ext cx="6522079" cy="2795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defRPr sz="7200" b="0"/>
            </a:pPr>
            <a:r>
              <a:rPr lang="cs-CZ" sz="7200" b="0"/>
              <a:t>Děkuji </a:t>
            </a:r>
            <a:br>
              <a:rPr lang="cs-CZ" sz="7200" b="0"/>
            </a:br>
            <a:r>
              <a:rPr lang="cs-CZ" sz="7200" b="0"/>
              <a:t>za pozornost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C3FF24-3634-A5D4-9804-6CC40F872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56" y="609600"/>
            <a:ext cx="12559564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1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BFA183E-AC1A-FB97-AD7B-8E352AB1E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92" y="150455"/>
            <a:ext cx="4941027" cy="708359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82D078B-44B9-956D-C822-EF81B78C6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128" y="150455"/>
            <a:ext cx="5047592" cy="708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3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48FDAE00-4D5D-974D-E985-0A42F7553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65;p55">
            <a:extLst>
              <a:ext uri="{FF2B5EF4-FFF2-40B4-BE49-F238E27FC236}">
                <a16:creationId xmlns:a16="http://schemas.microsoft.com/office/drawing/2014/main" id="{4576BED1-480A-1C14-D9CC-21917B704E02}"/>
              </a:ext>
            </a:extLst>
          </p:cNvPr>
          <p:cNvSpPr txBox="1"/>
          <p:nvPr/>
        </p:nvSpPr>
        <p:spPr>
          <a:xfrm>
            <a:off x="9186364" y="1340265"/>
            <a:ext cx="4394617" cy="59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záznamy</a:t>
            </a:r>
            <a:endParaRPr sz="3526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AD254BB-ABD7-02AF-4D32-29D640413F44}"/>
              </a:ext>
            </a:extLst>
          </p:cNvPr>
          <p:cNvSpPr txBox="1"/>
          <p:nvPr/>
        </p:nvSpPr>
        <p:spPr>
          <a:xfrm>
            <a:off x="9186365" y="1936871"/>
            <a:ext cx="4059585" cy="52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9795" indent="-419795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791" dirty="0">
                <a:solidFill>
                  <a:srgbClr val="002060"/>
                </a:solidFill>
                <a:latin typeface="+mj-lt"/>
                <a:ea typeface="Microsoft YaHei Light" panose="020B0502040204020203" pitchFamily="34" charset="-122"/>
                <a:cs typeface="Times New Roman" panose="02020603050405020304" pitchFamily="18" charset="0"/>
              </a:rPr>
              <a:t>Univerzální výzva </a:t>
            </a:r>
            <a:endParaRPr lang="cs-CZ" sz="2791" dirty="0">
              <a:solidFill>
                <a:srgbClr val="002060"/>
              </a:solidFill>
              <a:latin typeface="+mj-lt"/>
              <a:ea typeface="Microsoft YaHei UI Light" panose="020B0502040204020203" pitchFamily="34" charset="-122"/>
            </a:endParaRPr>
          </a:p>
        </p:txBody>
      </p:sp>
      <p:pic>
        <p:nvPicPr>
          <p:cNvPr id="9" name="Obrázek 8" descr="Obsah obrázku text, snímek obrazovky, software, Počítačová ikona&#10;&#10;Popis byl vytvořen automaticky">
            <a:extLst>
              <a:ext uri="{FF2B5EF4-FFF2-40B4-BE49-F238E27FC236}">
                <a16:creationId xmlns:a16="http://schemas.microsoft.com/office/drawing/2014/main" id="{1206B761-4CE0-2DE9-394E-EA40B7D40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" y="0"/>
            <a:ext cx="13433778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77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D8A793EA-2898-3545-F9C9-9CF55692E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65;p55">
            <a:extLst>
              <a:ext uri="{FF2B5EF4-FFF2-40B4-BE49-F238E27FC236}">
                <a16:creationId xmlns:a16="http://schemas.microsoft.com/office/drawing/2014/main" id="{F1AF2BF7-AE8B-B506-E8A9-A2677BA57BB1}"/>
              </a:ext>
            </a:extLst>
          </p:cNvPr>
          <p:cNvSpPr txBox="1"/>
          <p:nvPr/>
        </p:nvSpPr>
        <p:spPr>
          <a:xfrm>
            <a:off x="9186364" y="1340265"/>
            <a:ext cx="4394617" cy="59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záznamy</a:t>
            </a:r>
            <a:endParaRPr sz="3526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8D5133C-5242-BC43-D96E-660753CF2F78}"/>
              </a:ext>
            </a:extLst>
          </p:cNvPr>
          <p:cNvSpPr txBox="1"/>
          <p:nvPr/>
        </p:nvSpPr>
        <p:spPr>
          <a:xfrm>
            <a:off x="9186365" y="1936871"/>
            <a:ext cx="4059585" cy="52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9795" indent="-419795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791" dirty="0">
                <a:solidFill>
                  <a:srgbClr val="002060"/>
                </a:solidFill>
                <a:latin typeface="+mj-lt"/>
                <a:ea typeface="Microsoft YaHei Light" panose="020B0502040204020203" pitchFamily="34" charset="-122"/>
                <a:cs typeface="Times New Roman" panose="02020603050405020304" pitchFamily="18" charset="0"/>
              </a:rPr>
              <a:t>Univerzální výzva </a:t>
            </a:r>
            <a:endParaRPr lang="cs-CZ" sz="2791" dirty="0">
              <a:solidFill>
                <a:srgbClr val="002060"/>
              </a:solidFill>
              <a:latin typeface="+mj-lt"/>
              <a:ea typeface="Microsoft YaHei UI Light" panose="020B0502040204020203" pitchFamily="34" charset="-122"/>
            </a:endParaRPr>
          </a:p>
        </p:txBody>
      </p:sp>
      <p:pic>
        <p:nvPicPr>
          <p:cNvPr id="3" name="Obrázek 2" descr="Obsah obrázku text, snímek obrazovky, software, Počítačová ikona&#10;&#10;Popis byl vytvořen automaticky">
            <a:extLst>
              <a:ext uri="{FF2B5EF4-FFF2-40B4-BE49-F238E27FC236}">
                <a16:creationId xmlns:a16="http://schemas.microsoft.com/office/drawing/2014/main" id="{30833FC6-756F-F0CC-FFDC-7C6074F4C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" y="0"/>
            <a:ext cx="13433778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8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5AF70EB0-3DFC-004B-C3AA-0F298BDC1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65;p55">
            <a:extLst>
              <a:ext uri="{FF2B5EF4-FFF2-40B4-BE49-F238E27FC236}">
                <a16:creationId xmlns:a16="http://schemas.microsoft.com/office/drawing/2014/main" id="{CF0B812E-7E30-7C3A-E1AF-CCAD15B63BA0}"/>
              </a:ext>
            </a:extLst>
          </p:cNvPr>
          <p:cNvSpPr txBox="1"/>
          <p:nvPr/>
        </p:nvSpPr>
        <p:spPr>
          <a:xfrm>
            <a:off x="9300676" y="508469"/>
            <a:ext cx="4394617" cy="59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přihlášení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7DEF261-1913-5F29-A889-80A385F86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42" y="1322591"/>
            <a:ext cx="11647915" cy="5257946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E872DE4D-BA82-CF95-77A5-1BE41CE74C8C}"/>
              </a:ext>
            </a:extLst>
          </p:cNvPr>
          <p:cNvCxnSpPr>
            <a:cxnSpLocks/>
          </p:cNvCxnSpPr>
          <p:nvPr/>
        </p:nvCxnSpPr>
        <p:spPr>
          <a:xfrm flipH="1">
            <a:off x="11214844" y="1918989"/>
            <a:ext cx="132741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ADC7F901-E868-814B-5190-7BE359A02C41}"/>
              </a:ext>
            </a:extLst>
          </p:cNvPr>
          <p:cNvCxnSpPr>
            <a:cxnSpLocks/>
          </p:cNvCxnSpPr>
          <p:nvPr/>
        </p:nvCxnSpPr>
        <p:spPr>
          <a:xfrm>
            <a:off x="9997926" y="508469"/>
            <a:ext cx="0" cy="7548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401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F1DC7CC7-6C1D-36CB-D50B-15088FD7A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65;p55">
            <a:extLst>
              <a:ext uri="{FF2B5EF4-FFF2-40B4-BE49-F238E27FC236}">
                <a16:creationId xmlns:a16="http://schemas.microsoft.com/office/drawing/2014/main" id="{6BB66F84-D9D0-AE8A-4A8C-73011D7CD973}"/>
              </a:ext>
            </a:extLst>
          </p:cNvPr>
          <p:cNvSpPr txBox="1"/>
          <p:nvPr/>
        </p:nvSpPr>
        <p:spPr>
          <a:xfrm>
            <a:off x="9300676" y="508469"/>
            <a:ext cx="4394617" cy="59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přihlášení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6F80B5B-B294-2A99-5154-C82409473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033" y="1174784"/>
            <a:ext cx="10371941" cy="506596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31636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A6D6D252-BD3B-54D0-9DDC-A77978949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65;p55">
            <a:extLst>
              <a:ext uri="{FF2B5EF4-FFF2-40B4-BE49-F238E27FC236}">
                <a16:creationId xmlns:a16="http://schemas.microsoft.com/office/drawing/2014/main" id="{B5130AC1-D43A-07CB-D44D-BBFE40F246F4}"/>
              </a:ext>
            </a:extLst>
          </p:cNvPr>
          <p:cNvSpPr txBox="1"/>
          <p:nvPr/>
        </p:nvSpPr>
        <p:spPr>
          <a:xfrm>
            <a:off x="9300676" y="508469"/>
            <a:ext cx="4394617" cy="59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přihlášení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711B6D2-9A9B-76D2-5CB1-A6267C113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393" y="575909"/>
            <a:ext cx="4006800" cy="5724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E889CBF-AA7D-6200-26BC-24028D71E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272" y="575909"/>
            <a:ext cx="4332808" cy="5724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626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33D1C1CA-E7F0-CABE-2BA5-387909A80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B72CB12E-0A7F-7909-10C8-2A9285FEF98D}"/>
              </a:ext>
            </a:extLst>
          </p:cNvPr>
          <p:cNvSpPr txBox="1"/>
          <p:nvPr/>
        </p:nvSpPr>
        <p:spPr>
          <a:xfrm>
            <a:off x="681004" y="422432"/>
            <a:ext cx="9181372" cy="52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9795" indent="-419795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791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Přístup je možný bez otevření ESD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3530C0E-B868-D87D-8991-9C8D468A948C}"/>
              </a:ext>
            </a:extLst>
          </p:cNvPr>
          <p:cNvCxnSpPr>
            <a:cxnSpLocks/>
          </p:cNvCxnSpPr>
          <p:nvPr/>
        </p:nvCxnSpPr>
        <p:spPr>
          <a:xfrm>
            <a:off x="558293" y="1575855"/>
            <a:ext cx="161612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12763D7C-6BD0-EC85-C89F-12F8B049F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255" y="987377"/>
            <a:ext cx="8156027" cy="6104196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5ED0E9F-77A3-E7CA-6848-6E1EEF6764E2}"/>
              </a:ext>
            </a:extLst>
          </p:cNvPr>
          <p:cNvCxnSpPr>
            <a:cxnSpLocks/>
          </p:cNvCxnSpPr>
          <p:nvPr/>
        </p:nvCxnSpPr>
        <p:spPr>
          <a:xfrm flipV="1">
            <a:off x="7981024" y="2186152"/>
            <a:ext cx="0" cy="9933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8E237EA-F96E-93A6-04CF-8532DB6C0CF4}"/>
              </a:ext>
            </a:extLst>
          </p:cNvPr>
          <p:cNvCxnSpPr>
            <a:cxnSpLocks/>
          </p:cNvCxnSpPr>
          <p:nvPr/>
        </p:nvCxnSpPr>
        <p:spPr>
          <a:xfrm>
            <a:off x="558293" y="2014693"/>
            <a:ext cx="161612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419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8C2F29B2-7C6F-1C15-3B70-3744F80F4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65;p55">
            <a:extLst>
              <a:ext uri="{FF2B5EF4-FFF2-40B4-BE49-F238E27FC236}">
                <a16:creationId xmlns:a16="http://schemas.microsoft.com/office/drawing/2014/main" id="{75DD6F9A-3B34-AACF-5B72-7A3531B955BF}"/>
              </a:ext>
            </a:extLst>
          </p:cNvPr>
          <p:cNvSpPr txBox="1"/>
          <p:nvPr/>
        </p:nvSpPr>
        <p:spPr>
          <a:xfrm>
            <a:off x="8499944" y="508469"/>
            <a:ext cx="5195350" cy="59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Geodetická evidence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9F19F1-576D-C382-F1A3-6066591C8301}"/>
              </a:ext>
            </a:extLst>
          </p:cNvPr>
          <p:cNvSpPr txBox="1"/>
          <p:nvPr/>
        </p:nvSpPr>
        <p:spPr>
          <a:xfrm>
            <a:off x="681004" y="422432"/>
            <a:ext cx="9181372" cy="52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9795" indent="-419795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791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Přístup je možný bez otevření ESD</a:t>
            </a:r>
          </a:p>
        </p:txBody>
      </p:sp>
      <p:pic>
        <p:nvPicPr>
          <p:cNvPr id="3" name="Obrázek 2" descr="Obsah obrázku text, řada/pruh, Písmo, číslo&#10;&#10;Popis byl vytvořen automaticky">
            <a:extLst>
              <a:ext uri="{FF2B5EF4-FFF2-40B4-BE49-F238E27FC236}">
                <a16:creationId xmlns:a16="http://schemas.microsoft.com/office/drawing/2014/main" id="{CF97A2E2-5AE2-5C9B-9A0C-076FA6A86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92" y="1249508"/>
            <a:ext cx="12308845" cy="3962435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56F05567-BBEB-420D-6FC3-22581ACAA94B}"/>
              </a:ext>
            </a:extLst>
          </p:cNvPr>
          <p:cNvCxnSpPr>
            <a:cxnSpLocks/>
          </p:cNvCxnSpPr>
          <p:nvPr/>
        </p:nvCxnSpPr>
        <p:spPr>
          <a:xfrm>
            <a:off x="5910239" y="2595998"/>
            <a:ext cx="161612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5F57D26-AD2E-415D-7083-C85BCECFF68C}"/>
              </a:ext>
            </a:extLst>
          </p:cNvPr>
          <p:cNvCxnSpPr>
            <a:cxnSpLocks/>
          </p:cNvCxnSpPr>
          <p:nvPr/>
        </p:nvCxnSpPr>
        <p:spPr>
          <a:xfrm>
            <a:off x="9339510" y="353728"/>
            <a:ext cx="0" cy="11810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764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4077DD33-68C5-A331-D418-1B136C8B2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65;p55">
            <a:extLst>
              <a:ext uri="{FF2B5EF4-FFF2-40B4-BE49-F238E27FC236}">
                <a16:creationId xmlns:a16="http://schemas.microsoft.com/office/drawing/2014/main" id="{1F5272B4-4257-2D68-EEC1-8F2223D566C1}"/>
              </a:ext>
            </a:extLst>
          </p:cNvPr>
          <p:cNvSpPr txBox="1"/>
          <p:nvPr/>
        </p:nvSpPr>
        <p:spPr>
          <a:xfrm>
            <a:off x="8499944" y="508469"/>
            <a:ext cx="5195350" cy="59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Geodetická evidence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FE3FFA7-B4A9-4B3D-1FCF-31B7C05FA2C1}"/>
              </a:ext>
            </a:extLst>
          </p:cNvPr>
          <p:cNvSpPr txBox="1"/>
          <p:nvPr/>
        </p:nvSpPr>
        <p:spPr>
          <a:xfrm>
            <a:off x="681004" y="422432"/>
            <a:ext cx="9181372" cy="52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9795" indent="-419795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791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Přístup je možný bez otevření ESD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262707EE-207D-8836-545B-7A91258C552C}"/>
              </a:ext>
            </a:extLst>
          </p:cNvPr>
          <p:cNvCxnSpPr>
            <a:cxnSpLocks/>
          </p:cNvCxnSpPr>
          <p:nvPr/>
        </p:nvCxnSpPr>
        <p:spPr>
          <a:xfrm>
            <a:off x="-935117" y="2968897"/>
            <a:ext cx="161612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7B696450-22F1-0FB8-6DB8-D6513304D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90" y="1502022"/>
            <a:ext cx="12103722" cy="4959605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19B1B35-92D2-A28C-E8F7-66FEEF8BF638}"/>
              </a:ext>
            </a:extLst>
          </p:cNvPr>
          <p:cNvCxnSpPr>
            <a:cxnSpLocks/>
          </p:cNvCxnSpPr>
          <p:nvPr/>
        </p:nvCxnSpPr>
        <p:spPr>
          <a:xfrm>
            <a:off x="8889839" y="422432"/>
            <a:ext cx="0" cy="11810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F8565F6-67A6-F3E0-7269-7B994A2D5AEF}"/>
              </a:ext>
            </a:extLst>
          </p:cNvPr>
          <p:cNvCxnSpPr>
            <a:cxnSpLocks/>
          </p:cNvCxnSpPr>
          <p:nvPr/>
        </p:nvCxnSpPr>
        <p:spPr>
          <a:xfrm>
            <a:off x="9597043" y="1407039"/>
            <a:ext cx="0" cy="11810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086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EE92A218-F315-D21F-66E7-D9187627A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65;p55">
            <a:extLst>
              <a:ext uri="{FF2B5EF4-FFF2-40B4-BE49-F238E27FC236}">
                <a16:creationId xmlns:a16="http://schemas.microsoft.com/office/drawing/2014/main" id="{B0072098-7016-8FCC-D7D7-1850FCA15A3E}"/>
              </a:ext>
            </a:extLst>
          </p:cNvPr>
          <p:cNvSpPr txBox="1"/>
          <p:nvPr/>
        </p:nvSpPr>
        <p:spPr>
          <a:xfrm>
            <a:off x="8499944" y="508469"/>
            <a:ext cx="5195350" cy="59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Geodetická evidence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Google Shape;565;p55">
            <a:extLst>
              <a:ext uri="{FF2B5EF4-FFF2-40B4-BE49-F238E27FC236}">
                <a16:creationId xmlns:a16="http://schemas.microsoft.com/office/drawing/2014/main" id="{281F8AB7-2471-86F2-3BAC-BE2512E0C9F4}"/>
              </a:ext>
            </a:extLst>
          </p:cNvPr>
          <p:cNvSpPr txBox="1"/>
          <p:nvPr/>
        </p:nvSpPr>
        <p:spPr>
          <a:xfrm>
            <a:off x="1048350" y="614927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0" u="none" strike="noStrike" cap="none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Geodetická evidence ve stavebním deníku</a:t>
            </a:r>
            <a:endParaRPr sz="2400" b="1" i="0" u="none" strike="noStrike" cap="none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Arial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B0F1D79-B976-203B-C6B3-8E9EC1AB9B21}"/>
              </a:ext>
            </a:extLst>
          </p:cNvPr>
          <p:cNvSpPr txBox="1"/>
          <p:nvPr/>
        </p:nvSpPr>
        <p:spPr>
          <a:xfrm>
            <a:off x="438149" y="1408454"/>
            <a:ext cx="12330400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Geodetickou evidencí na stavbách ŘSD rozumíme prokazování zeměměřických činnosti podle požadavků ŘSD s. p. jako stavebníka, investora, objednatele a zákonů platných v ČR. 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Tyto činnosti se prokazují a dokládají výkon AZI ve:</a:t>
            </a:r>
          </a:p>
          <a:p>
            <a:pPr lvl="2" algn="just">
              <a:buClr>
                <a:schemeClr val="tx1">
                  <a:lumMod val="75000"/>
                </a:schemeClr>
              </a:buClr>
            </a:pPr>
            <a:endParaRPr lang="cs-CZ" sz="1800" b="1" dirty="0">
              <a:solidFill>
                <a:schemeClr val="tx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algn="just"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cs-CZ" sz="1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sz="1800" b="1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stavebních denících, </a:t>
            </a:r>
          </a:p>
          <a:p>
            <a:pPr lvl="2" algn="just"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cs-CZ" sz="1800" b="1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elektronických stavebních denících, </a:t>
            </a:r>
          </a:p>
          <a:p>
            <a:pPr lvl="2" algn="just"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cs-CZ" sz="1800" b="1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datovém úložišti  stavby, </a:t>
            </a:r>
          </a:p>
          <a:p>
            <a:pPr lvl="2" algn="just"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cs-CZ" sz="1800" b="1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příruční registratuře stavby (archiv Zhotovitele stavby), </a:t>
            </a:r>
          </a:p>
          <a:p>
            <a:pPr lvl="2" algn="just"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cs-CZ" sz="1800" b="1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příruční registratuře Týmu správce stavby (archiv Týmu správce stavby), </a:t>
            </a:r>
          </a:p>
          <a:p>
            <a:pPr lvl="2" algn="just"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cs-CZ" sz="1800" b="1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v evidenci ověřených protokolů AZI.</a:t>
            </a:r>
          </a:p>
          <a:p>
            <a:pPr lvl="2" algn="just"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cs-CZ" sz="1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sz="1800" b="1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(tyto evidence mají různé stupně přístupů, zveřejňování, včetně neveřejné evidence AZI)</a:t>
            </a:r>
          </a:p>
          <a:p>
            <a:pPr lvl="2" algn="just">
              <a:buClr>
                <a:schemeClr val="tx1">
                  <a:lumMod val="75000"/>
                </a:schemeClr>
              </a:buClr>
            </a:pPr>
            <a:endParaRPr lang="cs-CZ" sz="18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Povinnosti, rozsah požadavků na plnění a předávání výstupů plnění AZI se řídí příslušnými předpisy </a:t>
            </a:r>
            <a:br>
              <a:rPr lang="cs-CZ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smluvními podmínkami na každé stavbě individuálně.</a:t>
            </a:r>
          </a:p>
          <a:p>
            <a:endParaRPr lang="cs-CZ" sz="1400" dirty="0">
              <a:solidFill>
                <a:srgbClr val="79BCC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cs-CZ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57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78AC315D-EC53-7AB4-EBB4-05F9DE92D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65;p55">
            <a:extLst>
              <a:ext uri="{FF2B5EF4-FFF2-40B4-BE49-F238E27FC236}">
                <a16:creationId xmlns:a16="http://schemas.microsoft.com/office/drawing/2014/main" id="{3CA6D71A-3EC9-523D-8119-AAABB01F393A}"/>
              </a:ext>
            </a:extLst>
          </p:cNvPr>
          <p:cNvSpPr txBox="1"/>
          <p:nvPr/>
        </p:nvSpPr>
        <p:spPr>
          <a:xfrm>
            <a:off x="9300676" y="508469"/>
            <a:ext cx="4394617" cy="59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přihlášení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A67645-31C4-819A-0FE4-3E392CFD3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42" y="806772"/>
            <a:ext cx="8046402" cy="507643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137A054-BCF4-5750-9D43-156A37053EAB}"/>
              </a:ext>
            </a:extLst>
          </p:cNvPr>
          <p:cNvSpPr txBox="1"/>
          <p:nvPr/>
        </p:nvSpPr>
        <p:spPr>
          <a:xfrm>
            <a:off x="8394852" y="815900"/>
            <a:ext cx="4153359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060"/>
                </a:solidFill>
                <a:latin typeface="+mj-lt"/>
              </a:rPr>
              <a:t>Zhotovitel má možnost požádat Správce stavby o povolení  automatického načítání aktuálního počasí. Pokud dojde k dohodě o použití automatického načítání počasí, musí Správce stavby před zadáním členění SO do ESD sdělit Objednateli GPS souřadnice stavby z </a:t>
            </a:r>
            <a:r>
              <a:rPr lang="cs-CZ" sz="2400" b="1" dirty="0">
                <a:solidFill>
                  <a:srgbClr val="002060"/>
                </a:solidFill>
                <a:latin typeface="+mj-lt"/>
              </a:rPr>
              <a:t>Google </a:t>
            </a:r>
            <a:r>
              <a:rPr lang="cs-CZ" sz="2400" b="1" dirty="0" err="1">
                <a:solidFill>
                  <a:srgbClr val="002060"/>
                </a:solidFill>
                <a:latin typeface="+mj-lt"/>
              </a:rPr>
              <a:t>maps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 nebo načítání </a:t>
            </a:r>
            <a:br>
              <a:rPr lang="cs-CZ" sz="2400" dirty="0">
                <a:solidFill>
                  <a:srgbClr val="002060"/>
                </a:solidFill>
                <a:latin typeface="+mj-lt"/>
              </a:rPr>
            </a:br>
            <a:r>
              <a:rPr lang="cs-CZ" sz="2400" dirty="0">
                <a:solidFill>
                  <a:srgbClr val="002060"/>
                </a:solidFill>
                <a:latin typeface="+mj-lt"/>
              </a:rPr>
              <a:t>z meteostanice zhotovitele umístěné na zařízení staveniště/bunkoviště </a:t>
            </a:r>
            <a:br>
              <a:rPr lang="cs-CZ" sz="2400" dirty="0">
                <a:solidFill>
                  <a:srgbClr val="002060"/>
                </a:solidFill>
                <a:latin typeface="+mj-lt"/>
              </a:rPr>
            </a:br>
            <a:r>
              <a:rPr lang="cs-CZ" sz="2400" dirty="0">
                <a:solidFill>
                  <a:srgbClr val="002060"/>
                </a:solidFill>
                <a:latin typeface="+mj-lt"/>
              </a:rPr>
              <a:t>v prostoru stavby.</a:t>
            </a:r>
          </a:p>
          <a:p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35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3111E-7191-5308-E48B-235820BB4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ěkuji  za pozornost">
            <a:extLst>
              <a:ext uri="{FF2B5EF4-FFF2-40B4-BE49-F238E27FC236}">
                <a16:creationId xmlns:a16="http://schemas.microsoft.com/office/drawing/2014/main" id="{E83C5942-7B61-0FB6-6BDA-2B2DA9902859}"/>
              </a:ext>
            </a:extLst>
          </p:cNvPr>
          <p:cNvSpPr txBox="1">
            <a:spLocks/>
          </p:cNvSpPr>
          <p:nvPr/>
        </p:nvSpPr>
        <p:spPr>
          <a:xfrm>
            <a:off x="3457260" y="1053634"/>
            <a:ext cx="6522079" cy="2795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34388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defRPr sz="7200" b="0"/>
            </a:pPr>
            <a:r>
              <a:rPr lang="cs-CZ" sz="7200" b="0" dirty="0"/>
              <a:t>Děkuji </a:t>
            </a:r>
            <a:br>
              <a:rPr lang="cs-CZ" sz="7200" b="0" dirty="0"/>
            </a:br>
            <a:r>
              <a:rPr lang="cs-CZ" sz="7200" b="0" dirty="0"/>
              <a:t>za pozornost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A7EF6E2-2C9F-0215-1855-28A9218486DC}"/>
              </a:ext>
            </a:extLst>
          </p:cNvPr>
          <p:cNvSpPr txBox="1"/>
          <p:nvPr/>
        </p:nvSpPr>
        <p:spPr>
          <a:xfrm>
            <a:off x="1178169" y="4215207"/>
            <a:ext cx="6717322" cy="25545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000" b="1" dirty="0">
                <a:solidFill>
                  <a:schemeClr val="bg1"/>
                </a:solidFill>
                <a:effectLst/>
                <a:latin typeface="Selawik Light" panose="020B0502040204020203" pitchFamily="34" charset="-18"/>
                <a:ea typeface="Aptos" panose="020B0004020202020204" pitchFamily="34" charset="0"/>
              </a:rPr>
              <a:t>Dagmar VAISOVÁ</a:t>
            </a:r>
            <a:endParaRPr lang="cs-CZ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>
              <a:buNone/>
            </a:pPr>
            <a:r>
              <a:rPr lang="cs-CZ" sz="2000" dirty="0">
                <a:solidFill>
                  <a:schemeClr val="bg1"/>
                </a:solidFill>
                <a:effectLst/>
                <a:latin typeface="Selawik Light" panose="020B0502040204020203" pitchFamily="34" charset="-18"/>
                <a:ea typeface="Aptos" panose="020B0004020202020204" pitchFamily="34" charset="0"/>
              </a:rPr>
              <a:t>Kontrolor kvality staveb ÚKKS</a:t>
            </a:r>
            <a:endParaRPr lang="cs-CZ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>
              <a:buNone/>
            </a:pPr>
            <a:r>
              <a:rPr lang="cs-CZ" sz="2000" dirty="0">
                <a:solidFill>
                  <a:schemeClr val="bg1"/>
                </a:solidFill>
                <a:effectLst/>
                <a:latin typeface="Selawik Light" panose="020B0502040204020203" pitchFamily="34" charset="-18"/>
                <a:ea typeface="Aptos" panose="020B0004020202020204" pitchFamily="34" charset="0"/>
              </a:rPr>
              <a:t>Oddělení kontroly správy technického dozoru Čechy</a:t>
            </a:r>
            <a:endParaRPr lang="cs-CZ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>
              <a:buNone/>
            </a:pPr>
            <a:r>
              <a:rPr lang="cs-CZ" sz="2000" dirty="0">
                <a:solidFill>
                  <a:schemeClr val="bg1"/>
                </a:solidFill>
                <a:effectLst/>
                <a:latin typeface="Selawik Light" panose="020B0502040204020203" pitchFamily="34" charset="-18"/>
                <a:ea typeface="Aptos" panose="020B0004020202020204" pitchFamily="34" charset="0"/>
              </a:rPr>
              <a:t>ŘSD </a:t>
            </a:r>
            <a:r>
              <a:rPr lang="cs-CZ" sz="2000" dirty="0" err="1">
                <a:solidFill>
                  <a:schemeClr val="bg1"/>
                </a:solidFill>
                <a:effectLst/>
                <a:latin typeface="Selawik Light" panose="020B0502040204020203" pitchFamily="34" charset="-18"/>
                <a:ea typeface="Aptos" panose="020B0004020202020204" pitchFamily="34" charset="0"/>
              </a:rPr>
              <a:t>s.p</a:t>
            </a:r>
            <a:r>
              <a:rPr lang="cs-CZ" sz="2000" dirty="0">
                <a:solidFill>
                  <a:schemeClr val="bg1"/>
                </a:solidFill>
                <a:effectLst/>
                <a:latin typeface="Selawik Light" panose="020B0502040204020203" pitchFamily="34" charset="-18"/>
                <a:ea typeface="Aptos" panose="020B0004020202020204" pitchFamily="34" charset="0"/>
              </a:rPr>
              <a:t>. </a:t>
            </a:r>
            <a:endParaRPr lang="cs-CZ" sz="2000" dirty="0">
              <a:solidFill>
                <a:schemeClr val="bg1"/>
              </a:solidFill>
              <a:latin typeface="Selawik Light" panose="020B0502040204020203" pitchFamily="34" charset="-18"/>
              <a:ea typeface="Aptos" panose="020B0004020202020204" pitchFamily="34" charset="0"/>
            </a:endParaRPr>
          </a:p>
          <a:p>
            <a:pPr>
              <a:buNone/>
            </a:pPr>
            <a:r>
              <a:rPr lang="cs-CZ" sz="2000" dirty="0">
                <a:solidFill>
                  <a:schemeClr val="bg1"/>
                </a:solidFill>
                <a:effectLst/>
                <a:latin typeface="Selawik Light" panose="020B0502040204020203" pitchFamily="34" charset="-18"/>
                <a:ea typeface="Aptos" panose="020B0004020202020204" pitchFamily="34" charset="0"/>
              </a:rPr>
              <a:t>Čerčanská 18, 140 00 Praha 4</a:t>
            </a:r>
            <a:endParaRPr lang="cs-CZ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>
              <a:buNone/>
            </a:pPr>
            <a:r>
              <a:rPr lang="cs-CZ" sz="2000" dirty="0">
                <a:solidFill>
                  <a:schemeClr val="bg1"/>
                </a:solidFill>
                <a:effectLst/>
                <a:latin typeface="Selawik Light" panose="020B0502040204020203" pitchFamily="34" charset="-18"/>
                <a:ea typeface="Aptos" panose="020B0004020202020204" pitchFamily="34" charset="0"/>
              </a:rPr>
              <a:t> </a:t>
            </a:r>
            <a:endParaRPr lang="cs-CZ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>
              <a:buNone/>
            </a:pPr>
            <a:r>
              <a:rPr lang="cs-CZ" sz="2000" dirty="0">
                <a:solidFill>
                  <a:schemeClr val="bg1"/>
                </a:solidFill>
                <a:effectLst/>
                <a:latin typeface="Selawik Light" panose="020B0502040204020203" pitchFamily="34" charset="-18"/>
                <a:ea typeface="Aptos" panose="020B0004020202020204" pitchFamily="34" charset="0"/>
              </a:rPr>
              <a:t>mobil:</a:t>
            </a:r>
            <a:r>
              <a:rPr lang="cs-CZ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        	</a:t>
            </a:r>
            <a:r>
              <a:rPr lang="cs-CZ" sz="2000" dirty="0">
                <a:solidFill>
                  <a:schemeClr val="bg1"/>
                </a:solidFill>
                <a:effectLst/>
                <a:latin typeface="Selawik Light" panose="020B0502040204020203" pitchFamily="34" charset="-18"/>
                <a:ea typeface="Aptos" panose="020B0004020202020204" pitchFamily="34" charset="0"/>
              </a:rPr>
              <a:t>+420</a:t>
            </a:r>
            <a:r>
              <a:rPr lang="cs-CZ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  <a:r>
              <a:rPr lang="cs-CZ" sz="2000" dirty="0">
                <a:solidFill>
                  <a:schemeClr val="bg1"/>
                </a:solidFill>
                <a:effectLst/>
                <a:latin typeface="Selawik Light" panose="020B0502040204020203" pitchFamily="34" charset="-18"/>
                <a:ea typeface="Aptos" panose="020B0004020202020204" pitchFamily="34" charset="0"/>
              </a:rPr>
              <a:t>702</a:t>
            </a:r>
            <a:r>
              <a:rPr lang="cs-CZ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  <a:r>
              <a:rPr lang="cs-CZ" sz="2000" dirty="0">
                <a:solidFill>
                  <a:schemeClr val="bg1"/>
                </a:solidFill>
                <a:effectLst/>
                <a:latin typeface="Selawik Light" panose="020B0502040204020203" pitchFamily="34" charset="-18"/>
                <a:ea typeface="Aptos" panose="020B0004020202020204" pitchFamily="34" charset="0"/>
              </a:rPr>
              <a:t>130 629</a:t>
            </a:r>
            <a:endParaRPr lang="cs-CZ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effectLst/>
                <a:latin typeface="Selawik Light" panose="020B0502040204020203" pitchFamily="34" charset="-18"/>
                <a:ea typeface="Aptos" panose="020B0004020202020204" pitchFamily="34" charset="0"/>
              </a:rPr>
              <a:t>e-mail: </a:t>
            </a:r>
            <a:r>
              <a:rPr lang="cs-CZ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  <a:r>
              <a:rPr lang="cs-CZ" sz="2000" dirty="0">
                <a:solidFill>
                  <a:schemeClr val="bg1"/>
                </a:solidFill>
                <a:effectLst/>
                <a:latin typeface="Selawik Light" panose="020B0502040204020203" pitchFamily="34" charset="-18"/>
                <a:ea typeface="Aptos" panose="020B0004020202020204" pitchFamily="34" charset="0"/>
              </a:rPr>
              <a:t>   	</a:t>
            </a:r>
            <a:r>
              <a:rPr lang="cs-CZ" sz="2000" u="sng" dirty="0">
                <a:solidFill>
                  <a:schemeClr val="bg1"/>
                </a:solidFill>
                <a:effectLst/>
                <a:latin typeface="Selawik Light" panose="020B0502040204020203" pitchFamily="34" charset="-18"/>
                <a:ea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dagmar.vaisova@rsd.cz</a:t>
            </a:r>
            <a:endParaRPr lang="cs-CZ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3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7FB489BB-245D-A258-9117-26FBEF28B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65;p55">
            <a:extLst>
              <a:ext uri="{FF2B5EF4-FFF2-40B4-BE49-F238E27FC236}">
                <a16:creationId xmlns:a16="http://schemas.microsoft.com/office/drawing/2014/main" id="{001DBC31-585A-0175-331D-C512AAFF6127}"/>
              </a:ext>
            </a:extLst>
          </p:cNvPr>
          <p:cNvSpPr txBox="1"/>
          <p:nvPr/>
        </p:nvSpPr>
        <p:spPr>
          <a:xfrm>
            <a:off x="8499944" y="508469"/>
            <a:ext cx="5195350" cy="59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Geodetická evidence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Google Shape;565;p55">
            <a:extLst>
              <a:ext uri="{FF2B5EF4-FFF2-40B4-BE49-F238E27FC236}">
                <a16:creationId xmlns:a16="http://schemas.microsoft.com/office/drawing/2014/main" id="{087E04B9-B1FB-EBA1-89D7-238C6A9F1D2D}"/>
              </a:ext>
            </a:extLst>
          </p:cNvPr>
          <p:cNvSpPr txBox="1"/>
          <p:nvPr/>
        </p:nvSpPr>
        <p:spPr>
          <a:xfrm>
            <a:off x="1048350" y="614927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0" u="none" strike="noStrike" cap="none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Geodetická evidence ve stavebním deníku</a:t>
            </a:r>
            <a:endParaRPr sz="2400" b="1" i="0" u="none" strike="noStrike" cap="none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Arial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F8ECB9B-7598-3400-5026-BAFBCB982E06}"/>
              </a:ext>
            </a:extLst>
          </p:cNvPr>
          <p:cNvSpPr txBox="1"/>
          <p:nvPr/>
        </p:nvSpPr>
        <p:spPr>
          <a:xfrm>
            <a:off x="438149" y="1408454"/>
            <a:ext cx="1212107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Kdo je oprávněn provádět záznam do SD ?</a:t>
            </a:r>
          </a:p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Zákon č. 283/2021 Sb., </a:t>
            </a:r>
            <a:r>
              <a:rPr lang="cs-CZ" sz="2400" b="1" i="0" dirty="0">
                <a:solidFill>
                  <a:srgbClr val="FFC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§ 166  </a:t>
            </a:r>
          </a:p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cs-CZ" sz="2400" b="1" i="0" dirty="0">
              <a:solidFill>
                <a:schemeClr val="bg2">
                  <a:lumMod val="1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Clr>
                <a:srgbClr val="FFC000"/>
              </a:buClr>
            </a:pPr>
            <a:r>
              <a:rPr lang="cs-CZ" sz="24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(2)</a:t>
            </a:r>
            <a:r>
              <a:rPr lang="cs-CZ" sz="24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Záznamy do stavebního deníku nebo jednoduchého záznamu o </a:t>
            </a:r>
            <a:r>
              <a:rPr lang="cs-CZ" sz="240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stavbě</a:t>
            </a:r>
            <a:r>
              <a:rPr lang="cs-CZ" sz="24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jsou oprávněni </a:t>
            </a:r>
            <a:r>
              <a:rPr lang="cs-CZ" sz="24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provádět </a:t>
            </a:r>
            <a:r>
              <a:rPr lang="cs-CZ" sz="24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stavebník</a:t>
            </a:r>
            <a:r>
              <a:rPr lang="cs-CZ" sz="24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cs-CZ" sz="24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stavbyvedoucí</a:t>
            </a:r>
            <a:r>
              <a:rPr lang="cs-CZ" sz="24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osoba vykonávající stavební dozor, osoba provádějící kontrolní prohlídku stavby a </a:t>
            </a:r>
            <a:r>
              <a:rPr lang="cs-CZ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osoba odpovídající za provádění vybraných zeměměřických činností.</a:t>
            </a:r>
            <a:r>
              <a:rPr lang="cs-CZ" sz="24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Záznamy jsou dále oprávněny provádět osoby vykonávající technický dozor stavebníka nebo </a:t>
            </a:r>
            <a:r>
              <a:rPr lang="cs-CZ" sz="24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dozor projektanta</a:t>
            </a:r>
            <a:r>
              <a:rPr lang="cs-CZ" sz="24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jsou-li takové dozory vykonávány,</a:t>
            </a:r>
            <a:r>
              <a:rPr lang="cs-CZ" sz="24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koordinátor </a:t>
            </a:r>
            <a:r>
              <a:rPr lang="cs-CZ" sz="24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bezpečnosti a ochrany zdraví při práci, působí-li na staveništi, a další osoby, které mohou vykonávat kontrolu podle jiných právních předpisů. </a:t>
            </a:r>
          </a:p>
          <a:p>
            <a:endParaRPr lang="cs-CZ" dirty="0">
              <a:solidFill>
                <a:srgbClr val="79BCC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cs-CZ" sz="1400" dirty="0">
              <a:solidFill>
                <a:srgbClr val="79BCC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cs-CZ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65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9"/>
          <p:cNvSpPr/>
          <p:nvPr/>
        </p:nvSpPr>
        <p:spPr>
          <a:xfrm>
            <a:off x="7934412" y="2044339"/>
            <a:ext cx="4446193" cy="17017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6" tIns="134316" rIns="134316" bIns="134316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057">
              <a:solidFill>
                <a:srgbClr val="000000"/>
              </a:solidFill>
            </a:endParaRPr>
          </a:p>
        </p:txBody>
      </p:sp>
      <p:sp>
        <p:nvSpPr>
          <p:cNvPr id="459" name="Google Shape;459;p49"/>
          <p:cNvSpPr/>
          <p:nvPr/>
        </p:nvSpPr>
        <p:spPr>
          <a:xfrm>
            <a:off x="4546300" y="2044339"/>
            <a:ext cx="4446193" cy="17017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6" tIns="134316" rIns="134316" bIns="134316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057">
              <a:solidFill>
                <a:srgbClr val="000000"/>
              </a:solidFill>
            </a:endParaRPr>
          </a:p>
        </p:txBody>
      </p:sp>
      <p:sp>
        <p:nvSpPr>
          <p:cNvPr id="463" name="Google Shape;463;p49"/>
          <p:cNvSpPr txBox="1">
            <a:spLocks noGrp="1"/>
          </p:cNvSpPr>
          <p:nvPr>
            <p:ph type="subTitle" idx="4294967295"/>
          </p:nvPr>
        </p:nvSpPr>
        <p:spPr>
          <a:xfrm>
            <a:off x="9461884" y="2456305"/>
            <a:ext cx="2549152" cy="6716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4316" tIns="134316" rIns="134316" bIns="134316" rtlCol="0" anchor="t" anchorCtr="0"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2 631</a:t>
            </a:r>
            <a:endParaRPr lang="cs-CZ" sz="2400" dirty="0">
              <a:solidFill>
                <a:schemeClr val="accent4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64" name="Google Shape;464;p49"/>
          <p:cNvSpPr txBox="1">
            <a:spLocks noGrp="1"/>
          </p:cNvSpPr>
          <p:nvPr>
            <p:ph type="subTitle" idx="4294967295"/>
          </p:nvPr>
        </p:nvSpPr>
        <p:spPr>
          <a:xfrm>
            <a:off x="5971651" y="2456305"/>
            <a:ext cx="2546820" cy="6716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4316" tIns="134316" rIns="134316" bIns="134316" rtlCol="0" anchor="t" anchorCtr="0"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290 156</a:t>
            </a:r>
            <a:endParaRPr lang="cs-CZ" sz="24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65" name="Google Shape;465;p49"/>
          <p:cNvSpPr txBox="1">
            <a:spLocks noGrp="1"/>
          </p:cNvSpPr>
          <p:nvPr>
            <p:ph type="subTitle" idx="4294967295"/>
          </p:nvPr>
        </p:nvSpPr>
        <p:spPr>
          <a:xfrm>
            <a:off x="1054037" y="4170069"/>
            <a:ext cx="3575345" cy="14459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4316" tIns="134316" rIns="134316" bIns="134316" rtlCol="0" anchor="t" anchorCtr="0">
            <a:noAutofit/>
          </a:bodyPr>
          <a:lstStyle/>
          <a:p>
            <a:pPr marL="671673" indent="-466439">
              <a:spcBef>
                <a:spcPts val="0"/>
              </a:spcBef>
              <a:buClr>
                <a:srgbClr val="FFC000"/>
              </a:buClr>
              <a:buSzPts val="1400"/>
              <a:buFont typeface="Montserrat"/>
              <a:buChar char="●"/>
            </a:pPr>
            <a:r>
              <a:rPr lang="cs-CZ" sz="2057" dirty="0">
                <a:solidFill>
                  <a:schemeClr val="dk1"/>
                </a:solidFill>
                <a:latin typeface="+mj-lt"/>
                <a:ea typeface="Open Sans" pitchFamily="2" charset="0"/>
                <a:cs typeface="Open Sans" pitchFamily="2" charset="0"/>
              </a:rPr>
              <a:t>Počet stavebních deníku v ESD ŘSD</a:t>
            </a:r>
            <a:endParaRPr lang="cs-CZ" sz="2057" dirty="0">
              <a:solidFill>
                <a:schemeClr val="dk1"/>
              </a:solidFill>
              <a:latin typeface="+mj-lt"/>
              <a:ea typeface="Open Sans" pitchFamily="2" charset="0"/>
              <a:cs typeface="Open Sans" pitchFamily="2" charset="0"/>
              <a:sym typeface="Montserrat"/>
            </a:endParaRPr>
          </a:p>
        </p:txBody>
      </p:sp>
      <p:sp>
        <p:nvSpPr>
          <p:cNvPr id="466" name="Google Shape;466;p49"/>
          <p:cNvSpPr txBox="1">
            <a:spLocks noGrp="1"/>
          </p:cNvSpPr>
          <p:nvPr>
            <p:ph type="subTitle" idx="4294967295"/>
          </p:nvPr>
        </p:nvSpPr>
        <p:spPr>
          <a:xfrm>
            <a:off x="4629382" y="4170069"/>
            <a:ext cx="3575345" cy="14459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4316" tIns="134316" rIns="134316" bIns="134316" rtlCol="0" anchor="t" anchorCtr="0">
            <a:noAutofit/>
          </a:bodyPr>
          <a:lstStyle/>
          <a:p>
            <a:pPr marL="671673" indent="-466439">
              <a:spcBef>
                <a:spcPts val="0"/>
              </a:spcBef>
              <a:buClr>
                <a:srgbClr val="FFC000"/>
              </a:buClr>
              <a:buSzPts val="1400"/>
              <a:buFont typeface="Montserrat"/>
              <a:buChar char="●"/>
            </a:pPr>
            <a:r>
              <a:rPr lang="cs-CZ" sz="2057" dirty="0">
                <a:solidFill>
                  <a:schemeClr val="dk1"/>
                </a:solidFill>
                <a:latin typeface="+mj-lt"/>
                <a:ea typeface="Open Sans" pitchFamily="2" charset="0"/>
                <a:cs typeface="Open Sans" pitchFamily="2" charset="0"/>
                <a:sym typeface="Montserrat"/>
              </a:rPr>
              <a:t>Počet podepsaných zápisů v ESD ŘSD</a:t>
            </a:r>
            <a:endParaRPr sz="2057" dirty="0">
              <a:solidFill>
                <a:schemeClr val="dk1"/>
              </a:solidFill>
              <a:latin typeface="+mj-lt"/>
              <a:ea typeface="Open Sans" pitchFamily="2" charset="0"/>
              <a:cs typeface="Open Sans" pitchFamily="2" charset="0"/>
              <a:sym typeface="Montserrat"/>
            </a:endParaRPr>
          </a:p>
        </p:txBody>
      </p:sp>
      <p:sp>
        <p:nvSpPr>
          <p:cNvPr id="467" name="Google Shape;467;p49"/>
          <p:cNvSpPr txBox="1">
            <a:spLocks noGrp="1"/>
          </p:cNvSpPr>
          <p:nvPr>
            <p:ph type="subTitle" idx="4294967295"/>
          </p:nvPr>
        </p:nvSpPr>
        <p:spPr>
          <a:xfrm>
            <a:off x="8204727" y="4170069"/>
            <a:ext cx="4446192" cy="14459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4316" tIns="134316" rIns="134316" bIns="134316" rtlCol="0" anchor="t" anchorCtr="0">
            <a:noAutofit/>
          </a:bodyPr>
          <a:lstStyle/>
          <a:p>
            <a:pPr indent="-466439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2057" dirty="0">
                <a:solidFill>
                  <a:schemeClr val="dk1"/>
                </a:solidFill>
                <a:latin typeface="+mj-lt"/>
                <a:ea typeface="Open Sans" pitchFamily="2" charset="0"/>
                <a:cs typeface="Open Sans" pitchFamily="2" charset="0"/>
                <a:sym typeface="Montserrat"/>
              </a:rPr>
              <a:t>Počet aktivních uživatelů v ESD ŘSD</a:t>
            </a:r>
          </a:p>
          <a:p>
            <a:pPr marL="671673" indent="-466439">
              <a:spcBef>
                <a:spcPts val="0"/>
              </a:spcBef>
              <a:buClr>
                <a:schemeClr val="accent1"/>
              </a:buClr>
              <a:buSzPts val="1400"/>
              <a:buFont typeface="Montserrat"/>
              <a:buChar char="●"/>
            </a:pPr>
            <a:endParaRPr sz="2057" dirty="0">
              <a:solidFill>
                <a:schemeClr val="dk1"/>
              </a:solidFill>
              <a:latin typeface="+mj-lt"/>
              <a:ea typeface="Open Sans" pitchFamily="2" charset="0"/>
              <a:cs typeface="Open Sans" pitchFamily="2" charset="0"/>
              <a:sym typeface="Montserrat"/>
            </a:endParaRPr>
          </a:p>
        </p:txBody>
      </p:sp>
      <p:sp>
        <p:nvSpPr>
          <p:cNvPr id="461" name="Google Shape;461;p49"/>
          <p:cNvSpPr/>
          <p:nvPr/>
        </p:nvSpPr>
        <p:spPr>
          <a:xfrm>
            <a:off x="1056067" y="2044339"/>
            <a:ext cx="4446193" cy="17017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6" tIns="134316" rIns="134316" bIns="134316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057">
              <a:solidFill>
                <a:srgbClr val="000000"/>
              </a:solidFill>
            </a:endParaRPr>
          </a:p>
        </p:txBody>
      </p:sp>
      <p:sp>
        <p:nvSpPr>
          <p:cNvPr id="2" name="Google Shape;464;p49">
            <a:extLst>
              <a:ext uri="{FF2B5EF4-FFF2-40B4-BE49-F238E27FC236}">
                <a16:creationId xmlns:a16="http://schemas.microsoft.com/office/drawing/2014/main" id="{1DA05EC8-6DD1-5798-4D37-A3C35F9B202A}"/>
              </a:ext>
            </a:extLst>
          </p:cNvPr>
          <p:cNvSpPr txBox="1">
            <a:spLocks/>
          </p:cNvSpPr>
          <p:nvPr/>
        </p:nvSpPr>
        <p:spPr>
          <a:xfrm>
            <a:off x="1697800" y="2593465"/>
            <a:ext cx="2546820" cy="67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cs-CZ" sz="2800" b="1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6 873</a:t>
            </a:r>
            <a:endParaRPr lang="cs-CZ" sz="24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Google Shape;465;p49">
            <a:extLst>
              <a:ext uri="{FF2B5EF4-FFF2-40B4-BE49-F238E27FC236}">
                <a16:creationId xmlns:a16="http://schemas.microsoft.com/office/drawing/2014/main" id="{B1F473C0-EC00-8E01-60FA-157EF2046405}"/>
              </a:ext>
            </a:extLst>
          </p:cNvPr>
          <p:cNvSpPr txBox="1">
            <a:spLocks/>
          </p:cNvSpPr>
          <p:nvPr/>
        </p:nvSpPr>
        <p:spPr>
          <a:xfrm>
            <a:off x="3279164" y="6040098"/>
            <a:ext cx="6695154" cy="84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05233" indent="0">
              <a:buClr>
                <a:srgbClr val="FFC000"/>
              </a:buClr>
              <a:buSzPts val="1400"/>
              <a:buNone/>
            </a:pPr>
            <a:r>
              <a:rPr lang="cs-CZ" sz="2057" dirty="0">
                <a:solidFill>
                  <a:schemeClr val="dk1"/>
                </a:solidFill>
                <a:latin typeface="+mj-lt"/>
                <a:ea typeface="Open Sans" pitchFamily="2" charset="0"/>
                <a:cs typeface="Open Sans" pitchFamily="2" charset="0"/>
              </a:rPr>
              <a:t>Statistické údaje platné ke dni 20. 03. 2025</a:t>
            </a:r>
          </a:p>
        </p:txBody>
      </p:sp>
      <p:sp>
        <p:nvSpPr>
          <p:cNvPr id="10" name="Google Shape;565;p55">
            <a:extLst>
              <a:ext uri="{FF2B5EF4-FFF2-40B4-BE49-F238E27FC236}">
                <a16:creationId xmlns:a16="http://schemas.microsoft.com/office/drawing/2014/main" id="{87259978-DEDF-6F29-CBAF-9998F0FBC32C}"/>
              </a:ext>
            </a:extLst>
          </p:cNvPr>
          <p:cNvSpPr txBox="1"/>
          <p:nvPr/>
        </p:nvSpPr>
        <p:spPr>
          <a:xfrm>
            <a:off x="1368419" y="383369"/>
            <a:ext cx="10353441" cy="70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Statistika ESD</a:t>
            </a:r>
          </a:p>
          <a:p>
            <a:pPr algn="ctr">
              <a:buClr>
                <a:srgbClr val="000000"/>
              </a:buClr>
              <a:buSzPts val="2400"/>
            </a:pPr>
            <a:endParaRPr sz="3526" b="1" dirty="0">
              <a:solidFill>
                <a:srgbClr val="00B0F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Google Shape;668;p56" descr="Timeline background shape">
            <a:extLst>
              <a:ext uri="{FF2B5EF4-FFF2-40B4-BE49-F238E27FC236}">
                <a16:creationId xmlns:a16="http://schemas.microsoft.com/office/drawing/2014/main" id="{1698F6DB-02D1-E418-78A1-25E8C01D9D2F}"/>
              </a:ext>
            </a:extLst>
          </p:cNvPr>
          <p:cNvSpPr/>
          <p:nvPr/>
        </p:nvSpPr>
        <p:spPr>
          <a:xfrm rot="10800000">
            <a:off x="1847348" y="6095972"/>
            <a:ext cx="7712342" cy="470478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6" tIns="134316" rIns="134316" bIns="134316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057">
              <a:solidFill>
                <a:srgbClr val="000000"/>
              </a:solidFill>
            </a:endParaRPr>
          </a:p>
        </p:txBody>
      </p:sp>
      <p:grpSp>
        <p:nvGrpSpPr>
          <p:cNvPr id="12" name="Google Shape;8908;p62">
            <a:extLst>
              <a:ext uri="{FF2B5EF4-FFF2-40B4-BE49-F238E27FC236}">
                <a16:creationId xmlns:a16="http://schemas.microsoft.com/office/drawing/2014/main" id="{35D54671-8E5C-A122-95A0-9DF682978A17}"/>
              </a:ext>
            </a:extLst>
          </p:cNvPr>
          <p:cNvGrpSpPr/>
          <p:nvPr/>
        </p:nvGrpSpPr>
        <p:grpSpPr>
          <a:xfrm>
            <a:off x="1149730" y="6095972"/>
            <a:ext cx="475393" cy="470479"/>
            <a:chOff x="3282325" y="2035675"/>
            <a:chExt cx="459575" cy="454825"/>
          </a:xfrm>
          <a:solidFill>
            <a:schemeClr val="tx2"/>
          </a:solidFill>
        </p:grpSpPr>
        <p:sp>
          <p:nvSpPr>
            <p:cNvPr id="13" name="Google Shape;8909;p62">
              <a:extLst>
                <a:ext uri="{FF2B5EF4-FFF2-40B4-BE49-F238E27FC236}">
                  <a16:creationId xmlns:a16="http://schemas.microsoft.com/office/drawing/2014/main" id="{D2EE3176-6FBF-241A-1AF9-A8914C709E72}"/>
                </a:ext>
              </a:extLst>
            </p:cNvPr>
            <p:cNvSpPr/>
            <p:nvPr/>
          </p:nvSpPr>
          <p:spPr>
            <a:xfrm>
              <a:off x="3337050" y="2234125"/>
              <a:ext cx="85925" cy="206325"/>
            </a:xfrm>
            <a:custGeom>
              <a:avLst/>
              <a:gdLst/>
              <a:ahLst/>
              <a:cxnLst/>
              <a:rect l="l" t="t" r="r" b="b"/>
              <a:pathLst>
                <a:path w="3437" h="8253" extrusionOk="0">
                  <a:moveTo>
                    <a:pt x="2305" y="1133"/>
                  </a:moveTo>
                  <a:lnTo>
                    <a:pt x="2305" y="7120"/>
                  </a:lnTo>
                  <a:lnTo>
                    <a:pt x="1133" y="7120"/>
                  </a:lnTo>
                  <a:lnTo>
                    <a:pt x="1133" y="1133"/>
                  </a:lnTo>
                  <a:close/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lnTo>
                    <a:pt x="1" y="7688"/>
                  </a:lnTo>
                  <a:cubicBezTo>
                    <a:pt x="1" y="7999"/>
                    <a:pt x="254" y="8253"/>
                    <a:pt x="568" y="8253"/>
                  </a:cubicBezTo>
                  <a:lnTo>
                    <a:pt x="2869" y="8253"/>
                  </a:lnTo>
                  <a:cubicBezTo>
                    <a:pt x="3183" y="8253"/>
                    <a:pt x="3437" y="7999"/>
                    <a:pt x="3437" y="7688"/>
                  </a:cubicBezTo>
                  <a:lnTo>
                    <a:pt x="3437" y="568"/>
                  </a:lnTo>
                  <a:cubicBezTo>
                    <a:pt x="3437" y="254"/>
                    <a:pt x="3183" y="0"/>
                    <a:pt x="2869" y="0"/>
                  </a:cubicBezTo>
                  <a:close/>
                </a:path>
              </a:pathLst>
            </a:custGeom>
            <a:solidFill>
              <a:srgbClr val="092A34"/>
            </a:solidFill>
            <a:ln>
              <a:noFill/>
            </a:ln>
          </p:spPr>
          <p:txBody>
            <a:bodyPr spcFirstLastPara="1" wrap="square" lIns="134316" tIns="134316" rIns="134316" bIns="134316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057">
                <a:solidFill>
                  <a:srgbClr val="435D74"/>
                </a:solidFill>
              </a:endParaRPr>
            </a:p>
          </p:txBody>
        </p:sp>
        <p:sp>
          <p:nvSpPr>
            <p:cNvPr id="14" name="Google Shape;8910;p62">
              <a:extLst>
                <a:ext uri="{FF2B5EF4-FFF2-40B4-BE49-F238E27FC236}">
                  <a16:creationId xmlns:a16="http://schemas.microsoft.com/office/drawing/2014/main" id="{3B389AEF-53AE-D6C3-45A1-A1C45CC77181}"/>
                </a:ext>
              </a:extLst>
            </p:cNvPr>
            <p:cNvSpPr/>
            <p:nvPr/>
          </p:nvSpPr>
          <p:spPr>
            <a:xfrm>
              <a:off x="3451275" y="2175475"/>
              <a:ext cx="84925" cy="264975"/>
            </a:xfrm>
            <a:custGeom>
              <a:avLst/>
              <a:gdLst/>
              <a:ahLst/>
              <a:cxnLst/>
              <a:rect l="l" t="t" r="r" b="b"/>
              <a:pathLst>
                <a:path w="3397" h="10599" extrusionOk="0">
                  <a:moveTo>
                    <a:pt x="2265" y="1133"/>
                  </a:moveTo>
                  <a:lnTo>
                    <a:pt x="2265" y="9466"/>
                  </a:lnTo>
                  <a:lnTo>
                    <a:pt x="1132" y="9466"/>
                  </a:lnTo>
                  <a:lnTo>
                    <a:pt x="1132" y="1133"/>
                  </a:lnTo>
                  <a:close/>
                  <a:moveTo>
                    <a:pt x="565" y="0"/>
                  </a:moveTo>
                  <a:cubicBezTo>
                    <a:pt x="254" y="0"/>
                    <a:pt x="0" y="254"/>
                    <a:pt x="0" y="565"/>
                  </a:cubicBezTo>
                  <a:lnTo>
                    <a:pt x="0" y="10034"/>
                  </a:lnTo>
                  <a:cubicBezTo>
                    <a:pt x="0" y="10345"/>
                    <a:pt x="254" y="10599"/>
                    <a:pt x="565" y="10599"/>
                  </a:cubicBezTo>
                  <a:lnTo>
                    <a:pt x="2829" y="10599"/>
                  </a:lnTo>
                  <a:cubicBezTo>
                    <a:pt x="3143" y="10599"/>
                    <a:pt x="3397" y="10345"/>
                    <a:pt x="3397" y="10034"/>
                  </a:cubicBezTo>
                  <a:lnTo>
                    <a:pt x="3397" y="565"/>
                  </a:lnTo>
                  <a:cubicBezTo>
                    <a:pt x="3397" y="254"/>
                    <a:pt x="3143" y="0"/>
                    <a:pt x="282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34316" tIns="134316" rIns="134316" bIns="134316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057">
                <a:solidFill>
                  <a:srgbClr val="435D74"/>
                </a:solidFill>
              </a:endParaRPr>
            </a:p>
          </p:txBody>
        </p:sp>
        <p:sp>
          <p:nvSpPr>
            <p:cNvPr id="15" name="Google Shape;8911;p62">
              <a:extLst>
                <a:ext uri="{FF2B5EF4-FFF2-40B4-BE49-F238E27FC236}">
                  <a16:creationId xmlns:a16="http://schemas.microsoft.com/office/drawing/2014/main" id="{1C2443B3-AE91-50A3-9F44-F2F4AFC503BA}"/>
                </a:ext>
              </a:extLst>
            </p:cNvPr>
            <p:cNvSpPr/>
            <p:nvPr/>
          </p:nvSpPr>
          <p:spPr>
            <a:xfrm>
              <a:off x="3564500" y="2116825"/>
              <a:ext cx="84950" cy="323625"/>
            </a:xfrm>
            <a:custGeom>
              <a:avLst/>
              <a:gdLst/>
              <a:ahLst/>
              <a:cxnLst/>
              <a:rect l="l" t="t" r="r" b="b"/>
              <a:pathLst>
                <a:path w="3398" h="12945" extrusionOk="0">
                  <a:moveTo>
                    <a:pt x="2265" y="1132"/>
                  </a:moveTo>
                  <a:lnTo>
                    <a:pt x="2265" y="11812"/>
                  </a:lnTo>
                  <a:lnTo>
                    <a:pt x="1133" y="11812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12380"/>
                  </a:lnTo>
                  <a:cubicBezTo>
                    <a:pt x="0" y="12691"/>
                    <a:pt x="254" y="12945"/>
                    <a:pt x="565" y="12945"/>
                  </a:cubicBezTo>
                  <a:lnTo>
                    <a:pt x="2829" y="12945"/>
                  </a:lnTo>
                  <a:cubicBezTo>
                    <a:pt x="3144" y="12945"/>
                    <a:pt x="3397" y="12691"/>
                    <a:pt x="3397" y="12380"/>
                  </a:cubicBezTo>
                  <a:lnTo>
                    <a:pt x="3397" y="565"/>
                  </a:lnTo>
                  <a:cubicBezTo>
                    <a:pt x="3397" y="251"/>
                    <a:pt x="3144" y="0"/>
                    <a:pt x="2829" y="0"/>
                  </a:cubicBezTo>
                  <a:close/>
                </a:path>
              </a:pathLst>
            </a:custGeom>
            <a:solidFill>
              <a:srgbClr val="00375F"/>
            </a:solidFill>
            <a:ln>
              <a:noFill/>
            </a:ln>
          </p:spPr>
          <p:txBody>
            <a:bodyPr spcFirstLastPara="1" wrap="square" lIns="134316" tIns="134316" rIns="134316" bIns="134316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057">
                <a:solidFill>
                  <a:srgbClr val="435D74"/>
                </a:solidFill>
              </a:endParaRPr>
            </a:p>
          </p:txBody>
        </p:sp>
        <p:sp>
          <p:nvSpPr>
            <p:cNvPr id="16" name="Google Shape;8912;p62">
              <a:extLst>
                <a:ext uri="{FF2B5EF4-FFF2-40B4-BE49-F238E27FC236}">
                  <a16:creationId xmlns:a16="http://schemas.microsoft.com/office/drawing/2014/main" id="{17A1A1E0-82E2-93A8-1DDA-DB31EB86340C}"/>
                </a:ext>
              </a:extLst>
            </p:cNvPr>
            <p:cNvSpPr/>
            <p:nvPr/>
          </p:nvSpPr>
          <p:spPr>
            <a:xfrm>
              <a:off x="3282325" y="2035675"/>
              <a:ext cx="459575" cy="454825"/>
            </a:xfrm>
            <a:custGeom>
              <a:avLst/>
              <a:gdLst/>
              <a:ahLst/>
              <a:cxnLst/>
              <a:rect l="l" t="t" r="r" b="b"/>
              <a:pathLst>
                <a:path w="18383" h="18193" extrusionOk="0">
                  <a:moveTo>
                    <a:pt x="568" y="0"/>
                  </a:moveTo>
                  <a:cubicBezTo>
                    <a:pt x="254" y="0"/>
                    <a:pt x="1" y="251"/>
                    <a:pt x="1" y="565"/>
                  </a:cubicBezTo>
                  <a:lnTo>
                    <a:pt x="1" y="17625"/>
                  </a:lnTo>
                  <a:cubicBezTo>
                    <a:pt x="1" y="17939"/>
                    <a:pt x="254" y="18192"/>
                    <a:pt x="568" y="18192"/>
                  </a:cubicBezTo>
                  <a:lnTo>
                    <a:pt x="17815" y="18192"/>
                  </a:lnTo>
                  <a:cubicBezTo>
                    <a:pt x="18129" y="18192"/>
                    <a:pt x="18383" y="17939"/>
                    <a:pt x="18383" y="17625"/>
                  </a:cubicBezTo>
                  <a:cubicBezTo>
                    <a:pt x="18383" y="17311"/>
                    <a:pt x="18129" y="17060"/>
                    <a:pt x="17815" y="17060"/>
                  </a:cubicBezTo>
                  <a:lnTo>
                    <a:pt x="1133" y="17060"/>
                  </a:lnTo>
                  <a:lnTo>
                    <a:pt x="1133" y="565"/>
                  </a:lnTo>
                  <a:cubicBezTo>
                    <a:pt x="1133" y="251"/>
                    <a:pt x="879" y="0"/>
                    <a:pt x="5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4316" tIns="134316" rIns="134316" bIns="134316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057"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>
          <a:extLst>
            <a:ext uri="{FF2B5EF4-FFF2-40B4-BE49-F238E27FC236}">
              <a16:creationId xmlns:a16="http://schemas.microsoft.com/office/drawing/2014/main" id="{3A6CC40F-53D0-4754-1421-256455949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9">
            <a:extLst>
              <a:ext uri="{FF2B5EF4-FFF2-40B4-BE49-F238E27FC236}">
                <a16:creationId xmlns:a16="http://schemas.microsoft.com/office/drawing/2014/main" id="{1AE3B926-A72B-2659-DD39-E31740650617}"/>
              </a:ext>
            </a:extLst>
          </p:cNvPr>
          <p:cNvSpPr/>
          <p:nvPr/>
        </p:nvSpPr>
        <p:spPr>
          <a:xfrm>
            <a:off x="7934412" y="2044339"/>
            <a:ext cx="4446193" cy="17017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6" tIns="134316" rIns="134316" bIns="134316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057">
              <a:solidFill>
                <a:srgbClr val="000000"/>
              </a:solidFill>
            </a:endParaRPr>
          </a:p>
        </p:txBody>
      </p:sp>
      <p:sp>
        <p:nvSpPr>
          <p:cNvPr id="459" name="Google Shape;459;p49">
            <a:extLst>
              <a:ext uri="{FF2B5EF4-FFF2-40B4-BE49-F238E27FC236}">
                <a16:creationId xmlns:a16="http://schemas.microsoft.com/office/drawing/2014/main" id="{A0F0F12E-3E3A-DB19-C499-63ABBA5A38FC}"/>
              </a:ext>
            </a:extLst>
          </p:cNvPr>
          <p:cNvSpPr/>
          <p:nvPr/>
        </p:nvSpPr>
        <p:spPr>
          <a:xfrm>
            <a:off x="4546300" y="2044339"/>
            <a:ext cx="4446193" cy="17017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6" tIns="134316" rIns="134316" bIns="134316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057">
              <a:solidFill>
                <a:srgbClr val="000000"/>
              </a:solidFill>
            </a:endParaRPr>
          </a:p>
        </p:txBody>
      </p:sp>
      <p:sp>
        <p:nvSpPr>
          <p:cNvPr id="463" name="Google Shape;463;p49">
            <a:extLst>
              <a:ext uri="{FF2B5EF4-FFF2-40B4-BE49-F238E27FC236}">
                <a16:creationId xmlns:a16="http://schemas.microsoft.com/office/drawing/2014/main" id="{7E7ED3FA-0C71-08E9-6881-2F5A00478E9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827172" y="2456305"/>
            <a:ext cx="2183864" cy="6716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4316" tIns="134316" rIns="134316" bIns="134316" rtlCol="0" anchor="t" anchorCtr="0">
            <a:no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accent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21</a:t>
            </a:r>
          </a:p>
        </p:txBody>
      </p:sp>
      <p:sp>
        <p:nvSpPr>
          <p:cNvPr id="464" name="Google Shape;464;p49">
            <a:extLst>
              <a:ext uri="{FF2B5EF4-FFF2-40B4-BE49-F238E27FC236}">
                <a16:creationId xmlns:a16="http://schemas.microsoft.com/office/drawing/2014/main" id="{D185D26F-34B4-BE33-F43D-EA0F496B3C6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1651" y="2456305"/>
            <a:ext cx="2546820" cy="6716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4316" tIns="134316" rIns="134316" bIns="134316" rtlCol="0" anchor="t" anchorCtr="0"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tx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512</a:t>
            </a:r>
            <a:endParaRPr lang="cs-CZ" sz="24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65" name="Google Shape;465;p49">
            <a:extLst>
              <a:ext uri="{FF2B5EF4-FFF2-40B4-BE49-F238E27FC236}">
                <a16:creationId xmlns:a16="http://schemas.microsoft.com/office/drawing/2014/main" id="{478E8AFE-0ED1-BA70-1ECB-FB8524C7F04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70955" y="4170070"/>
            <a:ext cx="3575345" cy="14459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4316" tIns="134316" rIns="134316" bIns="134316" rtlCol="0" anchor="t" anchorCtr="0">
            <a:noAutofit/>
          </a:bodyPr>
          <a:lstStyle/>
          <a:p>
            <a:pPr marL="671673" indent="-466439">
              <a:spcBef>
                <a:spcPts val="0"/>
              </a:spcBef>
              <a:buClr>
                <a:srgbClr val="FFC000"/>
              </a:buClr>
              <a:buSzPts val="1400"/>
              <a:buFont typeface="Montserrat"/>
              <a:buChar char="●"/>
            </a:pPr>
            <a:r>
              <a:rPr lang="cs-CZ" sz="2057" dirty="0">
                <a:solidFill>
                  <a:schemeClr val="dk1"/>
                </a:solidFill>
                <a:latin typeface="+mj-lt"/>
                <a:ea typeface="Open Sans" pitchFamily="2" charset="0"/>
                <a:cs typeface="Open Sans" pitchFamily="2" charset="0"/>
              </a:rPr>
              <a:t>Počet denních záznamů zeměměřiče  zhotovitele</a:t>
            </a:r>
            <a:endParaRPr lang="cs-CZ" sz="2057" dirty="0">
              <a:solidFill>
                <a:schemeClr val="dk1"/>
              </a:solidFill>
              <a:latin typeface="+mj-lt"/>
              <a:ea typeface="Open Sans" pitchFamily="2" charset="0"/>
              <a:cs typeface="Open Sans" pitchFamily="2" charset="0"/>
              <a:sym typeface="Montserrat"/>
            </a:endParaRPr>
          </a:p>
        </p:txBody>
      </p:sp>
      <p:sp>
        <p:nvSpPr>
          <p:cNvPr id="466" name="Google Shape;466;p49">
            <a:extLst>
              <a:ext uri="{FF2B5EF4-FFF2-40B4-BE49-F238E27FC236}">
                <a16:creationId xmlns:a16="http://schemas.microsoft.com/office/drawing/2014/main" id="{EEAEA5AF-7029-FAC1-41B7-0ADC5AE8ABE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46300" y="4158005"/>
            <a:ext cx="3575345" cy="14459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4316" tIns="134316" rIns="134316" bIns="134316" rtlCol="0" anchor="t" anchorCtr="0">
            <a:noAutofit/>
          </a:bodyPr>
          <a:lstStyle/>
          <a:p>
            <a:pPr marL="671673" indent="-466439">
              <a:spcBef>
                <a:spcPts val="0"/>
              </a:spcBef>
              <a:buClr>
                <a:srgbClr val="FFC000"/>
              </a:buClr>
              <a:buSzPts val="1400"/>
              <a:buFont typeface="Montserrat"/>
              <a:buChar char="●"/>
            </a:pPr>
            <a:r>
              <a:rPr lang="cs-CZ" sz="2057" dirty="0">
                <a:solidFill>
                  <a:schemeClr val="dk1"/>
                </a:solidFill>
                <a:latin typeface="+mj-lt"/>
                <a:ea typeface="Open Sans" pitchFamily="2" charset="0"/>
                <a:cs typeface="Open Sans" pitchFamily="2" charset="0"/>
              </a:rPr>
              <a:t>Počet denních záznamů zeměměřiče objednatele</a:t>
            </a:r>
            <a:endParaRPr lang="cs-CZ" sz="2057" dirty="0">
              <a:solidFill>
                <a:schemeClr val="dk1"/>
              </a:solidFill>
              <a:latin typeface="+mj-lt"/>
              <a:ea typeface="Open Sans" pitchFamily="2" charset="0"/>
              <a:cs typeface="Open Sans" pitchFamily="2" charset="0"/>
              <a:sym typeface="Montserrat"/>
            </a:endParaRPr>
          </a:p>
        </p:txBody>
      </p:sp>
      <p:sp>
        <p:nvSpPr>
          <p:cNvPr id="467" name="Google Shape;467;p49">
            <a:extLst>
              <a:ext uri="{FF2B5EF4-FFF2-40B4-BE49-F238E27FC236}">
                <a16:creationId xmlns:a16="http://schemas.microsoft.com/office/drawing/2014/main" id="{EBB48EAB-0E46-E25C-2B5F-B3DE28DE64D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292005" y="4055438"/>
            <a:ext cx="4088600" cy="15485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4316" tIns="134316" rIns="134316" bIns="134316" rtlCol="0" anchor="t" anchorCtr="0">
            <a:noAutofit/>
          </a:bodyPr>
          <a:lstStyle/>
          <a:p>
            <a:pPr indent="-466439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2057" dirty="0">
                <a:solidFill>
                  <a:schemeClr val="dk1"/>
                </a:solidFill>
                <a:latin typeface="+mj-lt"/>
                <a:ea typeface="Open Sans" pitchFamily="2" charset="0"/>
                <a:cs typeface="Open Sans" pitchFamily="2" charset="0"/>
                <a:sym typeface="Montserrat"/>
              </a:rPr>
              <a:t>Počet geodetických evidencí </a:t>
            </a:r>
          </a:p>
        </p:txBody>
      </p:sp>
      <p:sp>
        <p:nvSpPr>
          <p:cNvPr id="461" name="Google Shape;461;p49">
            <a:extLst>
              <a:ext uri="{FF2B5EF4-FFF2-40B4-BE49-F238E27FC236}">
                <a16:creationId xmlns:a16="http://schemas.microsoft.com/office/drawing/2014/main" id="{8F68B7A4-AAB1-98F3-51FD-650986745B5B}"/>
              </a:ext>
            </a:extLst>
          </p:cNvPr>
          <p:cNvSpPr/>
          <p:nvPr/>
        </p:nvSpPr>
        <p:spPr>
          <a:xfrm>
            <a:off x="1056067" y="2044339"/>
            <a:ext cx="4446193" cy="17017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6" tIns="134316" rIns="134316" bIns="134316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057">
              <a:solidFill>
                <a:srgbClr val="000000"/>
              </a:solidFill>
            </a:endParaRPr>
          </a:p>
        </p:txBody>
      </p:sp>
      <p:sp>
        <p:nvSpPr>
          <p:cNvPr id="2" name="Google Shape;464;p49">
            <a:extLst>
              <a:ext uri="{FF2B5EF4-FFF2-40B4-BE49-F238E27FC236}">
                <a16:creationId xmlns:a16="http://schemas.microsoft.com/office/drawing/2014/main" id="{A48FF8B1-057C-E6B9-71C9-966AFE5FC102}"/>
              </a:ext>
            </a:extLst>
          </p:cNvPr>
          <p:cNvSpPr txBox="1">
            <a:spLocks/>
          </p:cNvSpPr>
          <p:nvPr/>
        </p:nvSpPr>
        <p:spPr>
          <a:xfrm>
            <a:off x="1697800" y="2593465"/>
            <a:ext cx="2546820" cy="67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cs-CZ" sz="2800" b="1" dirty="0">
                <a:solidFill>
                  <a:schemeClr val="bg1">
                    <a:lumMod val="8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3 070</a:t>
            </a:r>
            <a:endParaRPr lang="cs-CZ" sz="24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Google Shape;465;p49">
            <a:extLst>
              <a:ext uri="{FF2B5EF4-FFF2-40B4-BE49-F238E27FC236}">
                <a16:creationId xmlns:a16="http://schemas.microsoft.com/office/drawing/2014/main" id="{CB6E11F0-0C53-1D07-84FF-9276316AE494}"/>
              </a:ext>
            </a:extLst>
          </p:cNvPr>
          <p:cNvSpPr txBox="1">
            <a:spLocks/>
          </p:cNvSpPr>
          <p:nvPr/>
        </p:nvSpPr>
        <p:spPr>
          <a:xfrm>
            <a:off x="3279164" y="6040098"/>
            <a:ext cx="6695154" cy="84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05233" indent="0">
              <a:buClr>
                <a:srgbClr val="FFC000"/>
              </a:buClr>
              <a:buSzPts val="1400"/>
              <a:buNone/>
            </a:pPr>
            <a:r>
              <a:rPr lang="cs-CZ" sz="2057" dirty="0">
                <a:solidFill>
                  <a:schemeClr val="dk1"/>
                </a:solidFill>
                <a:latin typeface="+mj-lt"/>
                <a:ea typeface="Open Sans" pitchFamily="2" charset="0"/>
                <a:cs typeface="Open Sans" pitchFamily="2" charset="0"/>
              </a:rPr>
              <a:t>Statistické údaje platné ke dni 20. 03. 2025</a:t>
            </a:r>
          </a:p>
        </p:txBody>
      </p:sp>
      <p:sp>
        <p:nvSpPr>
          <p:cNvPr id="10" name="Google Shape;565;p55">
            <a:extLst>
              <a:ext uri="{FF2B5EF4-FFF2-40B4-BE49-F238E27FC236}">
                <a16:creationId xmlns:a16="http://schemas.microsoft.com/office/drawing/2014/main" id="{19095DF2-5CB0-61D7-2EBB-07FD9E499A12}"/>
              </a:ext>
            </a:extLst>
          </p:cNvPr>
          <p:cNvSpPr txBox="1"/>
          <p:nvPr/>
        </p:nvSpPr>
        <p:spPr>
          <a:xfrm>
            <a:off x="1368419" y="383369"/>
            <a:ext cx="10353441" cy="70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Statistika zeměměřických činností v ESD</a:t>
            </a:r>
          </a:p>
          <a:p>
            <a:pPr algn="ctr">
              <a:buClr>
                <a:srgbClr val="000000"/>
              </a:buClr>
              <a:buSzPts val="2400"/>
            </a:pPr>
            <a:endParaRPr sz="3526" b="1" dirty="0">
              <a:solidFill>
                <a:srgbClr val="00B0F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Google Shape;668;p56" descr="Timeline background shape">
            <a:extLst>
              <a:ext uri="{FF2B5EF4-FFF2-40B4-BE49-F238E27FC236}">
                <a16:creationId xmlns:a16="http://schemas.microsoft.com/office/drawing/2014/main" id="{60CAB623-4DD2-9CAE-A523-66E85135331E}"/>
              </a:ext>
            </a:extLst>
          </p:cNvPr>
          <p:cNvSpPr/>
          <p:nvPr/>
        </p:nvSpPr>
        <p:spPr>
          <a:xfrm rot="10800000">
            <a:off x="1847348" y="6095972"/>
            <a:ext cx="7712342" cy="470478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6" tIns="134316" rIns="134316" bIns="134316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057">
              <a:solidFill>
                <a:srgbClr val="000000"/>
              </a:solidFill>
            </a:endParaRPr>
          </a:p>
        </p:txBody>
      </p:sp>
      <p:grpSp>
        <p:nvGrpSpPr>
          <p:cNvPr id="12" name="Google Shape;8908;p62">
            <a:extLst>
              <a:ext uri="{FF2B5EF4-FFF2-40B4-BE49-F238E27FC236}">
                <a16:creationId xmlns:a16="http://schemas.microsoft.com/office/drawing/2014/main" id="{52C81A9F-6519-F9E5-8174-F86323E0043F}"/>
              </a:ext>
            </a:extLst>
          </p:cNvPr>
          <p:cNvGrpSpPr/>
          <p:nvPr/>
        </p:nvGrpSpPr>
        <p:grpSpPr>
          <a:xfrm>
            <a:off x="1149730" y="6095972"/>
            <a:ext cx="475393" cy="470479"/>
            <a:chOff x="3282325" y="2035675"/>
            <a:chExt cx="459575" cy="454825"/>
          </a:xfrm>
          <a:solidFill>
            <a:schemeClr val="tx2"/>
          </a:solidFill>
        </p:grpSpPr>
        <p:sp>
          <p:nvSpPr>
            <p:cNvPr id="13" name="Google Shape;8909;p62">
              <a:extLst>
                <a:ext uri="{FF2B5EF4-FFF2-40B4-BE49-F238E27FC236}">
                  <a16:creationId xmlns:a16="http://schemas.microsoft.com/office/drawing/2014/main" id="{661DF296-AEF9-9A70-EFEE-4CEDE9BC6AAA}"/>
                </a:ext>
              </a:extLst>
            </p:cNvPr>
            <p:cNvSpPr/>
            <p:nvPr/>
          </p:nvSpPr>
          <p:spPr>
            <a:xfrm>
              <a:off x="3337050" y="2234125"/>
              <a:ext cx="85925" cy="206325"/>
            </a:xfrm>
            <a:custGeom>
              <a:avLst/>
              <a:gdLst/>
              <a:ahLst/>
              <a:cxnLst/>
              <a:rect l="l" t="t" r="r" b="b"/>
              <a:pathLst>
                <a:path w="3437" h="8253" extrusionOk="0">
                  <a:moveTo>
                    <a:pt x="2305" y="1133"/>
                  </a:moveTo>
                  <a:lnTo>
                    <a:pt x="2305" y="7120"/>
                  </a:lnTo>
                  <a:lnTo>
                    <a:pt x="1133" y="7120"/>
                  </a:lnTo>
                  <a:lnTo>
                    <a:pt x="1133" y="1133"/>
                  </a:lnTo>
                  <a:close/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lnTo>
                    <a:pt x="1" y="7688"/>
                  </a:lnTo>
                  <a:cubicBezTo>
                    <a:pt x="1" y="7999"/>
                    <a:pt x="254" y="8253"/>
                    <a:pt x="568" y="8253"/>
                  </a:cubicBezTo>
                  <a:lnTo>
                    <a:pt x="2869" y="8253"/>
                  </a:lnTo>
                  <a:cubicBezTo>
                    <a:pt x="3183" y="8253"/>
                    <a:pt x="3437" y="7999"/>
                    <a:pt x="3437" y="7688"/>
                  </a:cubicBezTo>
                  <a:lnTo>
                    <a:pt x="3437" y="568"/>
                  </a:lnTo>
                  <a:cubicBezTo>
                    <a:pt x="3437" y="254"/>
                    <a:pt x="3183" y="0"/>
                    <a:pt x="2869" y="0"/>
                  </a:cubicBezTo>
                  <a:close/>
                </a:path>
              </a:pathLst>
            </a:custGeom>
            <a:solidFill>
              <a:srgbClr val="092A34"/>
            </a:solidFill>
            <a:ln>
              <a:noFill/>
            </a:ln>
          </p:spPr>
          <p:txBody>
            <a:bodyPr spcFirstLastPara="1" wrap="square" lIns="134316" tIns="134316" rIns="134316" bIns="134316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057">
                <a:solidFill>
                  <a:srgbClr val="435D74"/>
                </a:solidFill>
              </a:endParaRPr>
            </a:p>
          </p:txBody>
        </p:sp>
        <p:sp>
          <p:nvSpPr>
            <p:cNvPr id="14" name="Google Shape;8910;p62">
              <a:extLst>
                <a:ext uri="{FF2B5EF4-FFF2-40B4-BE49-F238E27FC236}">
                  <a16:creationId xmlns:a16="http://schemas.microsoft.com/office/drawing/2014/main" id="{8323C6C0-CD55-4738-8B25-03C97AED36D1}"/>
                </a:ext>
              </a:extLst>
            </p:cNvPr>
            <p:cNvSpPr/>
            <p:nvPr/>
          </p:nvSpPr>
          <p:spPr>
            <a:xfrm>
              <a:off x="3451275" y="2175475"/>
              <a:ext cx="84925" cy="264975"/>
            </a:xfrm>
            <a:custGeom>
              <a:avLst/>
              <a:gdLst/>
              <a:ahLst/>
              <a:cxnLst/>
              <a:rect l="l" t="t" r="r" b="b"/>
              <a:pathLst>
                <a:path w="3397" h="10599" extrusionOk="0">
                  <a:moveTo>
                    <a:pt x="2265" y="1133"/>
                  </a:moveTo>
                  <a:lnTo>
                    <a:pt x="2265" y="9466"/>
                  </a:lnTo>
                  <a:lnTo>
                    <a:pt x="1132" y="9466"/>
                  </a:lnTo>
                  <a:lnTo>
                    <a:pt x="1132" y="1133"/>
                  </a:lnTo>
                  <a:close/>
                  <a:moveTo>
                    <a:pt x="565" y="0"/>
                  </a:moveTo>
                  <a:cubicBezTo>
                    <a:pt x="254" y="0"/>
                    <a:pt x="0" y="254"/>
                    <a:pt x="0" y="565"/>
                  </a:cubicBezTo>
                  <a:lnTo>
                    <a:pt x="0" y="10034"/>
                  </a:lnTo>
                  <a:cubicBezTo>
                    <a:pt x="0" y="10345"/>
                    <a:pt x="254" y="10599"/>
                    <a:pt x="565" y="10599"/>
                  </a:cubicBezTo>
                  <a:lnTo>
                    <a:pt x="2829" y="10599"/>
                  </a:lnTo>
                  <a:cubicBezTo>
                    <a:pt x="3143" y="10599"/>
                    <a:pt x="3397" y="10345"/>
                    <a:pt x="3397" y="10034"/>
                  </a:cubicBezTo>
                  <a:lnTo>
                    <a:pt x="3397" y="565"/>
                  </a:lnTo>
                  <a:cubicBezTo>
                    <a:pt x="3397" y="254"/>
                    <a:pt x="3143" y="0"/>
                    <a:pt x="282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34316" tIns="134316" rIns="134316" bIns="134316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057">
                <a:solidFill>
                  <a:srgbClr val="435D74"/>
                </a:solidFill>
              </a:endParaRPr>
            </a:p>
          </p:txBody>
        </p:sp>
        <p:sp>
          <p:nvSpPr>
            <p:cNvPr id="15" name="Google Shape;8911;p62">
              <a:extLst>
                <a:ext uri="{FF2B5EF4-FFF2-40B4-BE49-F238E27FC236}">
                  <a16:creationId xmlns:a16="http://schemas.microsoft.com/office/drawing/2014/main" id="{9A9041E5-93C7-CD8F-B228-C3014579FEDA}"/>
                </a:ext>
              </a:extLst>
            </p:cNvPr>
            <p:cNvSpPr/>
            <p:nvPr/>
          </p:nvSpPr>
          <p:spPr>
            <a:xfrm>
              <a:off x="3564500" y="2116825"/>
              <a:ext cx="84950" cy="323625"/>
            </a:xfrm>
            <a:custGeom>
              <a:avLst/>
              <a:gdLst/>
              <a:ahLst/>
              <a:cxnLst/>
              <a:rect l="l" t="t" r="r" b="b"/>
              <a:pathLst>
                <a:path w="3398" h="12945" extrusionOk="0">
                  <a:moveTo>
                    <a:pt x="2265" y="1132"/>
                  </a:moveTo>
                  <a:lnTo>
                    <a:pt x="2265" y="11812"/>
                  </a:lnTo>
                  <a:lnTo>
                    <a:pt x="1133" y="11812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12380"/>
                  </a:lnTo>
                  <a:cubicBezTo>
                    <a:pt x="0" y="12691"/>
                    <a:pt x="254" y="12945"/>
                    <a:pt x="565" y="12945"/>
                  </a:cubicBezTo>
                  <a:lnTo>
                    <a:pt x="2829" y="12945"/>
                  </a:lnTo>
                  <a:cubicBezTo>
                    <a:pt x="3144" y="12945"/>
                    <a:pt x="3397" y="12691"/>
                    <a:pt x="3397" y="12380"/>
                  </a:cubicBezTo>
                  <a:lnTo>
                    <a:pt x="3397" y="565"/>
                  </a:lnTo>
                  <a:cubicBezTo>
                    <a:pt x="3397" y="251"/>
                    <a:pt x="3144" y="0"/>
                    <a:pt x="2829" y="0"/>
                  </a:cubicBezTo>
                  <a:close/>
                </a:path>
              </a:pathLst>
            </a:custGeom>
            <a:solidFill>
              <a:srgbClr val="00375F"/>
            </a:solidFill>
            <a:ln>
              <a:noFill/>
            </a:ln>
          </p:spPr>
          <p:txBody>
            <a:bodyPr spcFirstLastPara="1" wrap="square" lIns="134316" tIns="134316" rIns="134316" bIns="134316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057">
                <a:solidFill>
                  <a:srgbClr val="435D74"/>
                </a:solidFill>
              </a:endParaRPr>
            </a:p>
          </p:txBody>
        </p:sp>
        <p:sp>
          <p:nvSpPr>
            <p:cNvPr id="16" name="Google Shape;8912;p62">
              <a:extLst>
                <a:ext uri="{FF2B5EF4-FFF2-40B4-BE49-F238E27FC236}">
                  <a16:creationId xmlns:a16="http://schemas.microsoft.com/office/drawing/2014/main" id="{46BBC81D-694B-FB58-A64D-64BAF615D874}"/>
                </a:ext>
              </a:extLst>
            </p:cNvPr>
            <p:cNvSpPr/>
            <p:nvPr/>
          </p:nvSpPr>
          <p:spPr>
            <a:xfrm>
              <a:off x="3282325" y="2035675"/>
              <a:ext cx="459575" cy="454825"/>
            </a:xfrm>
            <a:custGeom>
              <a:avLst/>
              <a:gdLst/>
              <a:ahLst/>
              <a:cxnLst/>
              <a:rect l="l" t="t" r="r" b="b"/>
              <a:pathLst>
                <a:path w="18383" h="18193" extrusionOk="0">
                  <a:moveTo>
                    <a:pt x="568" y="0"/>
                  </a:moveTo>
                  <a:cubicBezTo>
                    <a:pt x="254" y="0"/>
                    <a:pt x="1" y="251"/>
                    <a:pt x="1" y="565"/>
                  </a:cubicBezTo>
                  <a:lnTo>
                    <a:pt x="1" y="17625"/>
                  </a:lnTo>
                  <a:cubicBezTo>
                    <a:pt x="1" y="17939"/>
                    <a:pt x="254" y="18192"/>
                    <a:pt x="568" y="18192"/>
                  </a:cubicBezTo>
                  <a:lnTo>
                    <a:pt x="17815" y="18192"/>
                  </a:lnTo>
                  <a:cubicBezTo>
                    <a:pt x="18129" y="18192"/>
                    <a:pt x="18383" y="17939"/>
                    <a:pt x="18383" y="17625"/>
                  </a:cubicBezTo>
                  <a:cubicBezTo>
                    <a:pt x="18383" y="17311"/>
                    <a:pt x="18129" y="17060"/>
                    <a:pt x="17815" y="17060"/>
                  </a:cubicBezTo>
                  <a:lnTo>
                    <a:pt x="1133" y="17060"/>
                  </a:lnTo>
                  <a:lnTo>
                    <a:pt x="1133" y="565"/>
                  </a:lnTo>
                  <a:cubicBezTo>
                    <a:pt x="1133" y="251"/>
                    <a:pt x="879" y="0"/>
                    <a:pt x="5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4316" tIns="134316" rIns="134316" bIns="134316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057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11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20E85C59-C6EF-CF2A-D009-BB1C838BF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AC5175B-36D1-F702-7B33-77FB18B45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123" y="859236"/>
            <a:ext cx="17013650" cy="5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4338" tIns="67169" rIns="134338" bIns="6716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791"/>
          </a:p>
        </p:txBody>
      </p:sp>
      <p:sp>
        <p:nvSpPr>
          <p:cNvPr id="17" name="Google Shape;565;p55">
            <a:extLst>
              <a:ext uri="{FF2B5EF4-FFF2-40B4-BE49-F238E27FC236}">
                <a16:creationId xmlns:a16="http://schemas.microsoft.com/office/drawing/2014/main" id="{98CEC035-CD01-774D-14B8-53AC1DF806A1}"/>
              </a:ext>
            </a:extLst>
          </p:cNvPr>
          <p:cNvSpPr txBox="1"/>
          <p:nvPr/>
        </p:nvSpPr>
        <p:spPr>
          <a:xfrm>
            <a:off x="3811082" y="227220"/>
            <a:ext cx="6556866" cy="70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Statistika ESD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5527FD5-5874-328F-BBC1-0ABA8701BED1}"/>
              </a:ext>
            </a:extLst>
          </p:cNvPr>
          <p:cNvSpPr txBox="1"/>
          <p:nvPr/>
        </p:nvSpPr>
        <p:spPr>
          <a:xfrm>
            <a:off x="1861123" y="1424362"/>
            <a:ext cx="9122186" cy="5712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I/27 Žíželice - obchvat a přemostění</a:t>
            </a:r>
            <a:r>
              <a:rPr lang="cs-CZ" sz="2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u="sng" kern="100" dirty="0">
                <a:solidFill>
                  <a:srgbClr val="0095D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D3 0312/II </a:t>
            </a:r>
            <a:r>
              <a:rPr lang="cs-CZ" sz="2200" u="sng" kern="100" dirty="0" err="1">
                <a:solidFill>
                  <a:srgbClr val="0095D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Nažidla</a:t>
            </a:r>
            <a:r>
              <a:rPr lang="cs-CZ" sz="2200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Dolní Dvořiště, st. hranice</a:t>
            </a:r>
            <a:r>
              <a:rPr lang="cs-CZ" sz="2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I/31 Hradec Králové - Mileta</a:t>
            </a:r>
            <a:endParaRPr lang="cs-CZ" sz="22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D8 rozšíření odpočívky Klíčany km 2,85 – pravá strana</a:t>
            </a:r>
            <a:r>
              <a:rPr lang="cs-CZ" sz="2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D0 - úsek 511, Běchovice - D1 - Záchranný archeologický průzkum</a:t>
            </a:r>
            <a:r>
              <a:rPr lang="cs-CZ" sz="2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D0 - úsek 511, Běchovice - D1 - Zemní práce pro ZAV</a:t>
            </a:r>
            <a:r>
              <a:rPr lang="cs-CZ" sz="2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u="sng" kern="100" dirty="0">
                <a:solidFill>
                  <a:srgbClr val="0095D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D3 0312/I Kaplice nádraží – </a:t>
            </a:r>
            <a:r>
              <a:rPr lang="cs-CZ" sz="2200" u="sng" kern="10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Nažidla</a:t>
            </a:r>
            <a:r>
              <a:rPr lang="cs-CZ" sz="2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D0 oprava AB vozovky v km 13,433 - 16,100 vpravo a vlevo, včetně připojovacího pruhu v km 16,28 - 18,44 vpravo a Přejezd SDP v km 16,160 - 16,290</a:t>
            </a:r>
            <a:endParaRPr lang="cs-CZ" sz="22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I/18 Vojkov – Vrchotovy Janovice, oprava povrchu a odvodnění komunikace</a:t>
            </a:r>
            <a:r>
              <a:rPr lang="cs-CZ" sz="2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I/2 Říčany průtah, rekonstrukce</a:t>
            </a:r>
            <a:r>
              <a:rPr lang="cs-CZ" sz="2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Google Shape;565;p55">
            <a:extLst>
              <a:ext uri="{FF2B5EF4-FFF2-40B4-BE49-F238E27FC236}">
                <a16:creationId xmlns:a16="http://schemas.microsoft.com/office/drawing/2014/main" id="{E8AC6A42-44AE-9272-68C4-658116DC1702}"/>
              </a:ext>
            </a:extLst>
          </p:cNvPr>
          <p:cNvSpPr txBox="1"/>
          <p:nvPr/>
        </p:nvSpPr>
        <p:spPr>
          <a:xfrm>
            <a:off x="1368419" y="383369"/>
            <a:ext cx="10353441" cy="70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Přehled staveb vedoucích geodetickou evidenci</a:t>
            </a:r>
          </a:p>
          <a:p>
            <a:pPr algn="ctr">
              <a:buClr>
                <a:srgbClr val="000000"/>
              </a:buClr>
              <a:buSzPts val="2400"/>
            </a:pPr>
            <a:endParaRPr sz="3526" b="1" dirty="0">
              <a:solidFill>
                <a:srgbClr val="00B0F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11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207F3C18-4B98-8EC8-53B8-20409AFC2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E43A3E0-FA74-6886-8C29-B1C17D317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123" y="859236"/>
            <a:ext cx="17013650" cy="5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4338" tIns="67169" rIns="134338" bIns="6716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791"/>
          </a:p>
        </p:txBody>
      </p:sp>
      <p:sp>
        <p:nvSpPr>
          <p:cNvPr id="17" name="Google Shape;565;p55">
            <a:extLst>
              <a:ext uri="{FF2B5EF4-FFF2-40B4-BE49-F238E27FC236}">
                <a16:creationId xmlns:a16="http://schemas.microsoft.com/office/drawing/2014/main" id="{56E2457C-57D3-F8CF-96FA-51B3B8E72A4F}"/>
              </a:ext>
            </a:extLst>
          </p:cNvPr>
          <p:cNvSpPr txBox="1"/>
          <p:nvPr/>
        </p:nvSpPr>
        <p:spPr>
          <a:xfrm>
            <a:off x="3811082" y="227220"/>
            <a:ext cx="6556866" cy="70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Statistika ESD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0D239BF-3F77-9B08-6EDF-703E7CD402E7}"/>
              </a:ext>
            </a:extLst>
          </p:cNvPr>
          <p:cNvSpPr txBox="1"/>
          <p:nvPr/>
        </p:nvSpPr>
        <p:spPr>
          <a:xfrm>
            <a:off x="1861123" y="1424362"/>
            <a:ext cx="9164228" cy="561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u="sng" kern="100" dirty="0">
                <a:solidFill>
                  <a:srgbClr val="0095D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D6 Petrohrad - Lubenec, Lubenec - obchvat, </a:t>
            </a:r>
            <a:r>
              <a:rPr lang="cs-CZ" sz="2200" u="sng" kern="10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II.etapa</a:t>
            </a:r>
            <a:r>
              <a:rPr lang="cs-CZ" sz="2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u="sng" kern="100" dirty="0">
                <a:solidFill>
                  <a:srgbClr val="0095D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D1 Rozšíření odpočívky </a:t>
            </a:r>
            <a:r>
              <a:rPr lang="cs-CZ" sz="2200" u="sng" kern="10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Mikulášov</a:t>
            </a:r>
            <a:endParaRPr lang="cs-CZ" sz="22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u="sng" kern="100" dirty="0">
                <a:solidFill>
                  <a:srgbClr val="0095D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I/39 Třebonín (MÚK D3) - </a:t>
            </a:r>
            <a:r>
              <a:rPr lang="cs-CZ" sz="2200" u="sng" kern="10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Rájov</a:t>
            </a:r>
            <a:r>
              <a:rPr lang="cs-CZ" sz="2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u="sng" kern="100" dirty="0">
                <a:solidFill>
                  <a:srgbClr val="0095D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D35 Sadová – </a:t>
            </a:r>
            <a:r>
              <a:rPr lang="cs-CZ" sz="2200" u="sng" kern="10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Plotiště</a:t>
            </a:r>
            <a:br>
              <a:rPr lang="cs-CZ" sz="2200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cs-CZ" sz="2200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cs-CZ" sz="2200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I/20 Pištín - České Vrbné</a:t>
            </a:r>
            <a:r>
              <a:rPr lang="cs-CZ" sz="2200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cs-CZ" sz="22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I/12 Běchovice – Úvaly – Záchranný archeologický průzkum</a:t>
            </a:r>
            <a:endParaRPr lang="cs-CZ" sz="22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I/42 Brno, VMO Vinohrady - průzkumná štola</a:t>
            </a:r>
            <a:r>
              <a:rPr lang="cs-CZ" sz="2200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cs-CZ" sz="2200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cs-CZ" sz="2200" u="sng" kern="100" dirty="0">
                <a:solidFill>
                  <a:srgbClr val="0095D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cs-CZ" sz="2200" u="sng" kern="100" dirty="0">
                <a:solidFill>
                  <a:srgbClr val="0095D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D2 Rozšíření odpočívky </a:t>
            </a:r>
            <a:r>
              <a:rPr lang="cs-CZ" sz="2200" u="sng" kern="10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Zeleňák</a:t>
            </a:r>
            <a:r>
              <a:rPr lang="cs-CZ" sz="2200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cs-CZ" sz="22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u="sng" kern="100" dirty="0">
                <a:solidFill>
                  <a:srgbClr val="0095D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I/11 Ostrava - Svinov, mosty </a:t>
            </a:r>
            <a:r>
              <a:rPr lang="cs-CZ" sz="2200" u="sng" kern="100" dirty="0" err="1">
                <a:solidFill>
                  <a:srgbClr val="0095D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ev.č</a:t>
            </a:r>
            <a:r>
              <a:rPr lang="cs-CZ" sz="2200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11-138..1 a 11-138..2</a:t>
            </a:r>
            <a:endParaRPr lang="cs-CZ" sz="22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D35 Litomyšl – Janov</a:t>
            </a:r>
            <a:endParaRPr lang="cs-CZ" sz="22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u="sng" kern="100" dirty="0">
                <a:solidFill>
                  <a:srgbClr val="0095D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I/11 Ostrava - Vítkovice, most </a:t>
            </a:r>
            <a:r>
              <a:rPr lang="cs-CZ" sz="2200" u="sng" kern="100" dirty="0" err="1">
                <a:solidFill>
                  <a:srgbClr val="0095D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ev.č</a:t>
            </a:r>
            <a:r>
              <a:rPr lang="cs-CZ" sz="2200" u="sng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11-143</a:t>
            </a:r>
            <a:endParaRPr lang="cs-CZ" sz="22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5;p55">
            <a:extLst>
              <a:ext uri="{FF2B5EF4-FFF2-40B4-BE49-F238E27FC236}">
                <a16:creationId xmlns:a16="http://schemas.microsoft.com/office/drawing/2014/main" id="{9DA9D706-070F-46E8-D004-27D3BA3BBA7A}"/>
              </a:ext>
            </a:extLst>
          </p:cNvPr>
          <p:cNvSpPr txBox="1"/>
          <p:nvPr/>
        </p:nvSpPr>
        <p:spPr>
          <a:xfrm>
            <a:off x="1368419" y="383369"/>
            <a:ext cx="10353441" cy="70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cs-CZ" sz="3526" b="1" dirty="0">
                <a:solidFill>
                  <a:srgbClr val="00B0F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Přehled staveb vedoucích geodetickou evidenci</a:t>
            </a:r>
          </a:p>
          <a:p>
            <a:pPr algn="ctr">
              <a:buClr>
                <a:srgbClr val="000000"/>
              </a:buClr>
              <a:buSzPts val="2400"/>
            </a:pPr>
            <a:endParaRPr sz="3526" b="1" dirty="0">
              <a:solidFill>
                <a:srgbClr val="00B0F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769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3C1B4E0A-39F8-518B-0457-0A97C721F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FF813131-3238-FF06-9009-8E230B39B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123" y="859236"/>
            <a:ext cx="17013650" cy="5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4338" tIns="67169" rIns="134338" bIns="6716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791"/>
          </a:p>
        </p:txBody>
      </p:sp>
      <p:sp>
        <p:nvSpPr>
          <p:cNvPr id="17" name="Google Shape;565;p55">
            <a:extLst>
              <a:ext uri="{FF2B5EF4-FFF2-40B4-BE49-F238E27FC236}">
                <a16:creationId xmlns:a16="http://schemas.microsoft.com/office/drawing/2014/main" id="{33D58CF3-5F9A-45A3-F268-A6BF8919C1B8}"/>
              </a:ext>
            </a:extLst>
          </p:cNvPr>
          <p:cNvSpPr txBox="1"/>
          <p:nvPr/>
        </p:nvSpPr>
        <p:spPr>
          <a:xfrm>
            <a:off x="3811082" y="227220"/>
            <a:ext cx="6556866" cy="70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6" tIns="134316" rIns="134316" bIns="134316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cs-CZ" sz="3526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Statistika ESD</a:t>
            </a:r>
            <a:endParaRPr sz="3526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Obrázek 1" descr="Obsah obrázku text, snímek obrazovky, Písmo&#10;&#10;Obsah vygenerovaný umělou inteligencí může být nesprávný.">
            <a:extLst>
              <a:ext uri="{FF2B5EF4-FFF2-40B4-BE49-F238E27FC236}">
                <a16:creationId xmlns:a16="http://schemas.microsoft.com/office/drawing/2014/main" id="{3648303F-52BC-4551-E4DE-44E571D8F7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4783"/>
          <a:stretch/>
        </p:blipFill>
        <p:spPr bwMode="auto">
          <a:xfrm>
            <a:off x="367602" y="370805"/>
            <a:ext cx="10681486" cy="32166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3B82F18-A729-06D0-408D-EBA9EF74FA0E}"/>
              </a:ext>
            </a:extLst>
          </p:cNvPr>
          <p:cNvSpPr txBox="1"/>
          <p:nvPr/>
        </p:nvSpPr>
        <p:spPr>
          <a:xfrm>
            <a:off x="2387512" y="3438322"/>
            <a:ext cx="8061306" cy="3747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kern="100" cap="all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Zeměměřiči v ESD: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cs-CZ" sz="2400" kern="10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kern="1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Geodet zhotovitele</a:t>
            </a:r>
            <a:r>
              <a:rPr lang="cs-CZ" sz="2400" kern="1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			77 osob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kern="1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Geodet zhotovitele / měřič</a:t>
            </a:r>
            <a:r>
              <a:rPr lang="cs-CZ" sz="2400" kern="1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		73 osob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kern="1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Hlavní geodet zhotovitele</a:t>
            </a:r>
            <a:r>
              <a:rPr lang="cs-CZ" sz="2400" kern="1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		3 osoby</a:t>
            </a:r>
            <a:br>
              <a:rPr lang="cs-CZ" sz="2400" kern="1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cs-CZ" sz="2400" kern="1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cs-CZ" sz="2400" kern="1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Asistent specialista / Geodet</a:t>
            </a:r>
            <a:r>
              <a:rPr lang="cs-CZ" sz="2400" kern="1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	36 osob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kern="1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Geodet Objednatele 				1 osoba</a:t>
            </a:r>
          </a:p>
        </p:txBody>
      </p:sp>
    </p:spTree>
    <p:extLst>
      <p:ext uri="{BB962C8B-B14F-4D97-AF65-F5344CB8AC3E}">
        <p14:creationId xmlns:p14="http://schemas.microsoft.com/office/powerpoint/2010/main" val="1544853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zentace ŘSD 16:9">
  <a:themeElements>
    <a:clrScheme name="ŘSD 2024">
      <a:dk1>
        <a:srgbClr val="FFFFFF"/>
      </a:dk1>
      <a:lt1>
        <a:srgbClr val="063E85"/>
      </a:lt1>
      <a:dk2>
        <a:srgbClr val="A7A7A7"/>
      </a:dk2>
      <a:lt2>
        <a:srgbClr val="535353"/>
      </a:lt2>
      <a:accent1>
        <a:srgbClr val="09417A"/>
      </a:accent1>
      <a:accent2>
        <a:srgbClr val="0096DC"/>
      </a:accent2>
      <a:accent3>
        <a:srgbClr val="F79646"/>
      </a:accent3>
      <a:accent4>
        <a:srgbClr val="FF0000"/>
      </a:accent4>
      <a:accent5>
        <a:srgbClr val="FFC000"/>
      </a:accent5>
      <a:accent6>
        <a:srgbClr val="92D050"/>
      </a:accent6>
      <a:hlink>
        <a:srgbClr val="0000FF"/>
      </a:hlink>
      <a:folHlink>
        <a:srgbClr val="FF00FF"/>
      </a:folHlink>
    </a:clrScheme>
    <a:fontScheme name="Prezentace ŘSD 16:9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rezentace ŘSD 16: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955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lIns="45719" rIns="45719">
        <a:spAutoFit/>
      </a:bodyPr>
      <a:lstStyle>
        <a:defPPr algn="ctr">
          <a:defRPr sz="2400" dirty="0">
            <a:solidFill>
              <a:srgbClr val="FFFFFF"/>
            </a:solidFill>
            <a:latin typeface="HelveticaNeueLT Pro 45 Lt"/>
            <a:ea typeface="HelveticaNeueLT Pro 45 Lt"/>
            <a:cs typeface="HelveticaNeueLT Pro 45 Lt"/>
            <a:sym typeface="HelveticaNeueLT Pro 45 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RSD-01">
      <a:dk1>
        <a:srgbClr val="000000"/>
      </a:dk1>
      <a:lt1>
        <a:srgbClr val="FFFFFF"/>
      </a:lt1>
      <a:dk2>
        <a:srgbClr val="094179"/>
      </a:dk2>
      <a:lt2>
        <a:srgbClr val="E7E6E6"/>
      </a:lt2>
      <a:accent1>
        <a:srgbClr val="0096DC"/>
      </a:accent1>
      <a:accent2>
        <a:srgbClr val="FF5800"/>
      </a:accent2>
      <a:accent3>
        <a:srgbClr val="AEB3AB"/>
      </a:accent3>
      <a:accent4>
        <a:srgbClr val="E00034"/>
      </a:accent4>
      <a:accent5>
        <a:srgbClr val="69BE28"/>
      </a:accent5>
      <a:accent6>
        <a:srgbClr val="DDE5D9"/>
      </a:accent6>
      <a:hlink>
        <a:srgbClr val="0095DB"/>
      </a:hlink>
      <a:folHlink>
        <a:srgbClr val="094179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d_ppt" id="{D62802C7-E7BA-B548-9AF2-94A7FB24D838}" vid="{FC35FACD-0933-6D42-8D6E-CA17C5D121F3}"/>
    </a:ext>
  </a:extLst>
</a:theme>
</file>

<file path=ppt/theme/theme3.xml><?xml version="1.0" encoding="utf-8"?>
<a:theme xmlns:a="http://schemas.openxmlformats.org/drawingml/2006/main" name="Prezentace ŘSD 16:9">
  <a:themeElements>
    <a:clrScheme name="Prezentace ŘSD 16: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63E85"/>
      </a:accent1>
      <a:accent2>
        <a:srgbClr val="0093D3"/>
      </a:accent2>
      <a:accent3>
        <a:srgbClr val="F79646"/>
      </a:accent3>
      <a:accent4>
        <a:srgbClr val="FF0000"/>
      </a:accent4>
      <a:accent5>
        <a:srgbClr val="FFC000"/>
      </a:accent5>
      <a:accent6>
        <a:srgbClr val="92D050"/>
      </a:accent6>
      <a:hlink>
        <a:srgbClr val="0000FF"/>
      </a:hlink>
      <a:folHlink>
        <a:srgbClr val="FF00FF"/>
      </a:folHlink>
    </a:clrScheme>
    <a:fontScheme name="Prezentace ŘSD 16:9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rezentace ŘSD 16: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955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955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16262</TotalTime>
  <Words>1473</Words>
  <Application>Microsoft Office PowerPoint</Application>
  <PresentationFormat>Vlastní</PresentationFormat>
  <Paragraphs>206</Paragraphs>
  <Slides>31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43" baseType="lpstr">
      <vt:lpstr>Aptos</vt:lpstr>
      <vt:lpstr>Aptos Narrow</vt:lpstr>
      <vt:lpstr>Arial</vt:lpstr>
      <vt:lpstr>Calibri</vt:lpstr>
      <vt:lpstr>Montserrat</vt:lpstr>
      <vt:lpstr>Open Sans</vt:lpstr>
      <vt:lpstr>Open Sans Light</vt:lpstr>
      <vt:lpstr>Selawik Light</vt:lpstr>
      <vt:lpstr>System Font Regular</vt:lpstr>
      <vt:lpstr>Verdana</vt:lpstr>
      <vt:lpstr>Prezentace ŘSD 16:9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Haman</dc:creator>
  <cp:lastModifiedBy>Vaisová Dagmar</cp:lastModifiedBy>
  <cp:revision>104</cp:revision>
  <dcterms:modified xsi:type="dcterms:W3CDTF">2025-03-27T07:40:34Z</dcterms:modified>
</cp:coreProperties>
</file>