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handoutMasterIdLst>
    <p:handoutMasterId r:id="rId39"/>
  </p:handoutMasterIdLst>
  <p:sldIdLst>
    <p:sldId id="256" r:id="rId2"/>
    <p:sldId id="258" r:id="rId3"/>
    <p:sldId id="296" r:id="rId4"/>
    <p:sldId id="297" r:id="rId5"/>
    <p:sldId id="298" r:id="rId6"/>
    <p:sldId id="331" r:id="rId7"/>
    <p:sldId id="364" r:id="rId8"/>
    <p:sldId id="300" r:id="rId9"/>
    <p:sldId id="333" r:id="rId10"/>
    <p:sldId id="334" r:id="rId11"/>
    <p:sldId id="335" r:id="rId12"/>
    <p:sldId id="336" r:id="rId13"/>
    <p:sldId id="337" r:id="rId14"/>
    <p:sldId id="338" r:id="rId15"/>
    <p:sldId id="339" r:id="rId16"/>
    <p:sldId id="301" r:id="rId17"/>
    <p:sldId id="340" r:id="rId18"/>
    <p:sldId id="344" r:id="rId19"/>
    <p:sldId id="347" r:id="rId20"/>
    <p:sldId id="348" r:id="rId21"/>
    <p:sldId id="349" r:id="rId22"/>
    <p:sldId id="351" r:id="rId23"/>
    <p:sldId id="352" r:id="rId24"/>
    <p:sldId id="353" r:id="rId25"/>
    <p:sldId id="354" r:id="rId26"/>
    <p:sldId id="355" r:id="rId27"/>
    <p:sldId id="356" r:id="rId28"/>
    <p:sldId id="357" r:id="rId29"/>
    <p:sldId id="358" r:id="rId30"/>
    <p:sldId id="359" r:id="rId31"/>
    <p:sldId id="360" r:id="rId32"/>
    <p:sldId id="361" r:id="rId33"/>
    <p:sldId id="362" r:id="rId34"/>
    <p:sldId id="363" r:id="rId35"/>
    <p:sldId id="302" r:id="rId36"/>
    <p:sldId id="294" r:id="rId37"/>
  </p:sldIdLst>
  <p:sldSz cx="12192000" cy="6858000"/>
  <p:notesSz cx="7104063" cy="10234613"/>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74" userDrawn="1">
          <p15:clr>
            <a:srgbClr val="A4A3A4"/>
          </p15:clr>
        </p15:guide>
        <p15:guide id="2" pos="7401" userDrawn="1">
          <p15:clr>
            <a:srgbClr val="A4A3A4"/>
          </p15:clr>
        </p15:guide>
        <p15:guide id="3" orient="horz" pos="459" userDrawn="1">
          <p15:clr>
            <a:srgbClr val="A4A3A4"/>
          </p15:clr>
        </p15:guide>
        <p15:guide id="4" pos="302" userDrawn="1">
          <p15:clr>
            <a:srgbClr val="A4A3A4"/>
          </p15:clr>
        </p15:guide>
        <p15:guide id="5" orient="horz" pos="663" userDrawn="1">
          <p15:clr>
            <a:srgbClr val="A4A3A4"/>
          </p15:clr>
        </p15:guide>
        <p15:guide id="6" pos="3613" userDrawn="1">
          <p15:clr>
            <a:srgbClr val="A4A3A4"/>
          </p15:clr>
        </p15:guide>
        <p15:guide id="7" pos="4067" userDrawn="1">
          <p15:clr>
            <a:srgbClr val="A4A3A4"/>
          </p15:clr>
        </p15:guide>
        <p15:guide id="8" orient="horz" pos="1752"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72DC1B3-7520-0F97-DAB1-CCAE0F174DD3}" name="Lenka Vašková" initials="LV" userId="2a95fa727448d5ae"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524C"/>
    <a:srgbClr val="02B0A4"/>
    <a:srgbClr val="F0E51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2021302-3AFD-4D0C-8D8F-2FAF427B5261}" v="5" dt="2025-03-16T12:40:45.86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90598" autoAdjust="0"/>
  </p:normalViewPr>
  <p:slideViewPr>
    <p:cSldViewPr snapToGrid="0" showGuides="1">
      <p:cViewPr varScale="1">
        <p:scale>
          <a:sx n="100" d="100"/>
          <a:sy n="100" d="100"/>
        </p:scale>
        <p:origin x="738" y="78"/>
      </p:cViewPr>
      <p:guideLst>
        <p:guide orient="horz" pos="3974"/>
        <p:guide pos="7401"/>
        <p:guide orient="horz" pos="459"/>
        <p:guide pos="302"/>
        <p:guide orient="horz" pos="663"/>
        <p:guide pos="3613"/>
        <p:guide pos="4067"/>
        <p:guide orient="horz" pos="1752"/>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4024313" y="0"/>
            <a:ext cx="3078162" cy="512763"/>
          </a:xfrm>
          <a:prstGeom prst="rect">
            <a:avLst/>
          </a:prstGeom>
        </p:spPr>
        <p:txBody>
          <a:bodyPr vert="horz" lIns="91440" tIns="45720" rIns="91440" bIns="45720" rtlCol="0"/>
          <a:lstStyle>
            <a:lvl1pPr algn="r">
              <a:defRPr sz="1200"/>
            </a:lvl1pPr>
          </a:lstStyle>
          <a:p>
            <a:fld id="{171DB3B2-0BBD-4FB5-8DCB-888F00F8EB7F}" type="datetimeFigureOut">
              <a:rPr lang="cs-CZ" smtClean="0"/>
              <a:t>24.03.2025</a:t>
            </a:fld>
            <a:endParaRPr lang="cs-CZ"/>
          </a:p>
        </p:txBody>
      </p:sp>
      <p:sp>
        <p:nvSpPr>
          <p:cNvPr id="4" name="Zástupný symbol pro zápatí 3"/>
          <p:cNvSpPr>
            <a:spLocks noGrp="1"/>
          </p:cNvSpPr>
          <p:nvPr>
            <p:ph type="ftr" sz="quarter" idx="2"/>
          </p:nvPr>
        </p:nvSpPr>
        <p:spPr>
          <a:xfrm>
            <a:off x="0" y="9721850"/>
            <a:ext cx="3078163" cy="512763"/>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4024313" y="9721850"/>
            <a:ext cx="3078162" cy="512763"/>
          </a:xfrm>
          <a:prstGeom prst="rect">
            <a:avLst/>
          </a:prstGeom>
        </p:spPr>
        <p:txBody>
          <a:bodyPr vert="horz" lIns="91440" tIns="45720" rIns="91440" bIns="45720" rtlCol="0" anchor="b"/>
          <a:lstStyle>
            <a:lvl1pPr algn="r">
              <a:defRPr sz="1200"/>
            </a:lvl1pPr>
          </a:lstStyle>
          <a:p>
            <a:fld id="{D69CE047-D490-4CE3-AB3F-0294C1315A8E}" type="slidenum">
              <a:rPr lang="cs-CZ" smtClean="0"/>
              <a:t>‹#›</a:t>
            </a:fld>
            <a:endParaRPr lang="cs-CZ"/>
          </a:p>
        </p:txBody>
      </p:sp>
    </p:spTree>
    <p:extLst>
      <p:ext uri="{BB962C8B-B14F-4D97-AF65-F5344CB8AC3E}">
        <p14:creationId xmlns:p14="http://schemas.microsoft.com/office/powerpoint/2010/main" val="23044712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cs-CZ"/>
          </a:p>
        </p:txBody>
      </p:sp>
      <p:sp>
        <p:nvSpPr>
          <p:cNvPr id="3" name="Zástupný symbol pro datum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fld id="{A84F3541-1400-4773-8AC4-16911D1EB0B1}" type="datetimeFigureOut">
              <a:rPr lang="cs-CZ" smtClean="0"/>
              <a:t>24.03.2025</a:t>
            </a:fld>
            <a:endParaRPr lang="cs-CZ"/>
          </a:p>
        </p:txBody>
      </p:sp>
      <p:sp>
        <p:nvSpPr>
          <p:cNvPr id="4" name="Zástupný symbol pro obrázek snímku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9075" tIns="49538" rIns="99075" bIns="49538" rtlCol="0" anchor="ctr"/>
          <a:lstStyle/>
          <a:p>
            <a:endParaRPr lang="cs-CZ"/>
          </a:p>
        </p:txBody>
      </p:sp>
      <p:sp>
        <p:nvSpPr>
          <p:cNvPr id="5" name="Zástupný symbol pro poznámky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lang="cs-CZ"/>
          </a:p>
        </p:txBody>
      </p:sp>
      <p:sp>
        <p:nvSpPr>
          <p:cNvPr id="7" name="Zástupný symbol pro číslo snímku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8292C9DA-58E6-4FF2-B5FA-C22119954E42}" type="slidenum">
              <a:rPr lang="cs-CZ" smtClean="0"/>
              <a:t>‹#›</a:t>
            </a:fld>
            <a:endParaRPr lang="cs-CZ"/>
          </a:p>
        </p:txBody>
      </p:sp>
    </p:spTree>
    <p:extLst>
      <p:ext uri="{BB962C8B-B14F-4D97-AF65-F5344CB8AC3E}">
        <p14:creationId xmlns:p14="http://schemas.microsoft.com/office/powerpoint/2010/main" val="32706265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8292C9DA-58E6-4FF2-B5FA-C22119954E42}" type="slidenum">
              <a:rPr lang="cs-CZ" smtClean="0"/>
              <a:t>1</a:t>
            </a:fld>
            <a:endParaRPr lang="cs-CZ"/>
          </a:p>
        </p:txBody>
      </p:sp>
    </p:spTree>
    <p:extLst>
      <p:ext uri="{BB962C8B-B14F-4D97-AF65-F5344CB8AC3E}">
        <p14:creationId xmlns:p14="http://schemas.microsoft.com/office/powerpoint/2010/main" val="22389095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D24690-FF60-428F-6E47-1E0CA597A459}"/>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BEC8D025-D21E-F469-C348-E29751E5E6F5}"/>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58ED6385-CEC6-76FE-C9E4-15732F4F69FD}"/>
              </a:ext>
            </a:extLst>
          </p:cNvPr>
          <p:cNvSpPr>
            <a:spLocks noGrp="1"/>
          </p:cNvSpPr>
          <p:nvPr>
            <p:ph type="body" idx="1"/>
          </p:nvPr>
        </p:nvSpPr>
        <p:spPr/>
        <p:txBody>
          <a:bodyPr/>
          <a:lstStyle/>
          <a:p>
            <a:endParaRPr lang="cs-CZ" dirty="0"/>
          </a:p>
        </p:txBody>
      </p:sp>
      <p:sp>
        <p:nvSpPr>
          <p:cNvPr id="4" name="Zástupný symbol pro číslo snímku 3">
            <a:extLst>
              <a:ext uri="{FF2B5EF4-FFF2-40B4-BE49-F238E27FC236}">
                <a16:creationId xmlns:a16="http://schemas.microsoft.com/office/drawing/2014/main" id="{8E2845F1-7F8E-B680-38BB-C14175E3E0A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92C9DA-58E6-4FF2-B5FA-C22119954E42}" type="slidenum">
              <a:rPr kumimoji="0" lang="cs-CZ"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cs-CZ"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59745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B0A16A-EA1C-7A5A-EA38-ED6D1D3580DA}"/>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A86C561D-A670-FEE9-BEA3-AF2ADBD60A24}"/>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D13F4B2A-7DC6-B267-9FFD-71F5370BF510}"/>
              </a:ext>
            </a:extLst>
          </p:cNvPr>
          <p:cNvSpPr>
            <a:spLocks noGrp="1"/>
          </p:cNvSpPr>
          <p:nvPr>
            <p:ph type="body" idx="1"/>
          </p:nvPr>
        </p:nvSpPr>
        <p:spPr/>
        <p:txBody>
          <a:bodyPr/>
          <a:lstStyle/>
          <a:p>
            <a:r>
              <a:rPr lang="cs-CZ" dirty="0"/>
              <a:t>Radek Havlíček </a:t>
            </a:r>
          </a:p>
        </p:txBody>
      </p:sp>
      <p:sp>
        <p:nvSpPr>
          <p:cNvPr id="4" name="Zástupný symbol pro číslo snímku 3">
            <a:extLst>
              <a:ext uri="{FF2B5EF4-FFF2-40B4-BE49-F238E27FC236}">
                <a16:creationId xmlns:a16="http://schemas.microsoft.com/office/drawing/2014/main" id="{CC3520EA-CCD3-A92A-BEB2-FA25A6445C3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92C9DA-58E6-4FF2-B5FA-C22119954E42}" type="slidenum">
              <a:rPr kumimoji="0" lang="cs-CZ"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cs-CZ"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90192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37E468-CC6A-16A1-609E-D91001401FF4}"/>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FB3FEB14-BBBF-52E8-4753-7752F5498149}"/>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FD30ACD3-3A31-AFC5-72F4-FD238D970AC8}"/>
              </a:ext>
            </a:extLst>
          </p:cNvPr>
          <p:cNvSpPr>
            <a:spLocks noGrp="1"/>
          </p:cNvSpPr>
          <p:nvPr>
            <p:ph type="body" idx="1"/>
          </p:nvPr>
        </p:nvSpPr>
        <p:spPr/>
        <p:txBody>
          <a:bodyPr/>
          <a:lstStyle/>
          <a:p>
            <a:endParaRPr lang="cs-CZ" dirty="0"/>
          </a:p>
        </p:txBody>
      </p:sp>
      <p:sp>
        <p:nvSpPr>
          <p:cNvPr id="4" name="Zástupný symbol pro číslo snímku 3">
            <a:extLst>
              <a:ext uri="{FF2B5EF4-FFF2-40B4-BE49-F238E27FC236}">
                <a16:creationId xmlns:a16="http://schemas.microsoft.com/office/drawing/2014/main" id="{4B6DE171-646B-A840-9A14-CAEDB2005E7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92C9DA-58E6-4FF2-B5FA-C22119954E42}" type="slidenum">
              <a:rPr kumimoji="0" lang="cs-CZ"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cs-CZ"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53129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837522-7665-84AD-B443-3E1C4730A7B8}"/>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49084400-202C-166B-B15A-2D156DE170F1}"/>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FB1817BA-242F-500E-5F13-5889B9A134EE}"/>
              </a:ext>
            </a:extLst>
          </p:cNvPr>
          <p:cNvSpPr>
            <a:spLocks noGrp="1"/>
          </p:cNvSpPr>
          <p:nvPr>
            <p:ph type="body" idx="1"/>
          </p:nvPr>
        </p:nvSpPr>
        <p:spPr/>
        <p:txBody>
          <a:bodyPr/>
          <a:lstStyle/>
          <a:p>
            <a:r>
              <a:rPr lang="cs-CZ" dirty="0"/>
              <a:t>Radek Havlíček </a:t>
            </a:r>
          </a:p>
        </p:txBody>
      </p:sp>
      <p:sp>
        <p:nvSpPr>
          <p:cNvPr id="4" name="Zástupný symbol pro číslo snímku 3">
            <a:extLst>
              <a:ext uri="{FF2B5EF4-FFF2-40B4-BE49-F238E27FC236}">
                <a16:creationId xmlns:a16="http://schemas.microsoft.com/office/drawing/2014/main" id="{9FD4FE45-9B1A-9F9B-3C0B-E3D8BF5122D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92C9DA-58E6-4FF2-B5FA-C22119954E42}" type="slidenum">
              <a:rPr kumimoji="0" lang="cs-CZ"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cs-CZ"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22283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C5A60C-2845-11B7-A279-89BD3D190248}"/>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B8A7BE20-003E-E752-9659-03C0892953D6}"/>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89BFDF06-E29D-0E0C-33C6-DD4010D8D3D6}"/>
              </a:ext>
            </a:extLst>
          </p:cNvPr>
          <p:cNvSpPr>
            <a:spLocks noGrp="1"/>
          </p:cNvSpPr>
          <p:nvPr>
            <p:ph type="body" idx="1"/>
          </p:nvPr>
        </p:nvSpPr>
        <p:spPr/>
        <p:txBody>
          <a:bodyPr/>
          <a:lstStyle/>
          <a:p>
            <a:endParaRPr lang="cs-CZ" dirty="0"/>
          </a:p>
        </p:txBody>
      </p:sp>
      <p:sp>
        <p:nvSpPr>
          <p:cNvPr id="4" name="Zástupný symbol pro číslo snímku 3">
            <a:extLst>
              <a:ext uri="{FF2B5EF4-FFF2-40B4-BE49-F238E27FC236}">
                <a16:creationId xmlns:a16="http://schemas.microsoft.com/office/drawing/2014/main" id="{39581CC4-F7E4-9B0F-D032-E760377EF3E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92C9DA-58E6-4FF2-B5FA-C22119954E42}" type="slidenum">
              <a:rPr kumimoji="0" lang="cs-CZ"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cs-CZ"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38813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09DC3C-FF79-DC70-82C5-A24B4265C379}"/>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0D9BE3A0-D0B2-8A0D-B34E-07350B7C480F}"/>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7BDB9A43-6201-BEAF-92C8-DC9B7139AA29}"/>
              </a:ext>
            </a:extLst>
          </p:cNvPr>
          <p:cNvSpPr>
            <a:spLocks noGrp="1"/>
          </p:cNvSpPr>
          <p:nvPr>
            <p:ph type="body" idx="1"/>
          </p:nvPr>
        </p:nvSpPr>
        <p:spPr/>
        <p:txBody>
          <a:bodyPr/>
          <a:lstStyle/>
          <a:p>
            <a:endParaRPr lang="cs-CZ" dirty="0"/>
          </a:p>
        </p:txBody>
      </p:sp>
      <p:sp>
        <p:nvSpPr>
          <p:cNvPr id="4" name="Zástupný symbol pro číslo snímku 3">
            <a:extLst>
              <a:ext uri="{FF2B5EF4-FFF2-40B4-BE49-F238E27FC236}">
                <a16:creationId xmlns:a16="http://schemas.microsoft.com/office/drawing/2014/main" id="{CCA6D600-4DDC-2A81-658D-0002ED0D3B3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92C9DA-58E6-4FF2-B5FA-C22119954E42}" type="slidenum">
              <a:rPr kumimoji="0" lang="cs-CZ"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cs-CZ"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7664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EAD802-7F86-51A5-D941-4CBA7E490167}"/>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1F199D6B-031C-1A7A-9B7E-79CD5DD514D2}"/>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C16F4DFA-C44F-4A61-B0A1-EB2E30EF2C92}"/>
              </a:ext>
            </a:extLst>
          </p:cNvPr>
          <p:cNvSpPr>
            <a:spLocks noGrp="1"/>
          </p:cNvSpPr>
          <p:nvPr>
            <p:ph type="body" idx="1"/>
          </p:nvPr>
        </p:nvSpPr>
        <p:spPr/>
        <p:txBody>
          <a:bodyPr/>
          <a:lstStyle/>
          <a:p>
            <a:endParaRPr lang="cs-CZ" dirty="0"/>
          </a:p>
        </p:txBody>
      </p:sp>
      <p:sp>
        <p:nvSpPr>
          <p:cNvPr id="4" name="Zástupný symbol pro číslo snímku 3">
            <a:extLst>
              <a:ext uri="{FF2B5EF4-FFF2-40B4-BE49-F238E27FC236}">
                <a16:creationId xmlns:a16="http://schemas.microsoft.com/office/drawing/2014/main" id="{C3088C04-3D11-5C92-182D-0A27B4824629}"/>
              </a:ext>
            </a:extLst>
          </p:cNvPr>
          <p:cNvSpPr>
            <a:spLocks noGrp="1"/>
          </p:cNvSpPr>
          <p:nvPr>
            <p:ph type="sldNum" sz="quarter" idx="5"/>
          </p:nvPr>
        </p:nvSpPr>
        <p:spPr/>
        <p:txBody>
          <a:bodyPr/>
          <a:lstStyle/>
          <a:p>
            <a:fld id="{8292C9DA-58E6-4FF2-B5FA-C22119954E42}" type="slidenum">
              <a:rPr lang="cs-CZ" smtClean="0"/>
              <a:t>16</a:t>
            </a:fld>
            <a:endParaRPr lang="cs-CZ"/>
          </a:p>
        </p:txBody>
      </p:sp>
    </p:spTree>
    <p:extLst>
      <p:ext uri="{BB962C8B-B14F-4D97-AF65-F5344CB8AC3E}">
        <p14:creationId xmlns:p14="http://schemas.microsoft.com/office/powerpoint/2010/main" val="38546855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025FAB-CF09-A9B8-E44A-6080BE382FB8}"/>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6FFC8AD8-2A21-FE54-1318-DCC24AA35407}"/>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68B811A2-4C89-4550-CA94-4647E7909642}"/>
              </a:ext>
            </a:extLst>
          </p:cNvPr>
          <p:cNvSpPr>
            <a:spLocks noGrp="1"/>
          </p:cNvSpPr>
          <p:nvPr>
            <p:ph type="body" idx="1"/>
          </p:nvPr>
        </p:nvSpPr>
        <p:spPr/>
        <p:txBody>
          <a:bodyPr/>
          <a:lstStyle/>
          <a:p>
            <a:endParaRPr lang="cs-CZ" dirty="0"/>
          </a:p>
        </p:txBody>
      </p:sp>
      <p:sp>
        <p:nvSpPr>
          <p:cNvPr id="4" name="Zástupný symbol pro číslo snímku 3">
            <a:extLst>
              <a:ext uri="{FF2B5EF4-FFF2-40B4-BE49-F238E27FC236}">
                <a16:creationId xmlns:a16="http://schemas.microsoft.com/office/drawing/2014/main" id="{6E7E9E7C-7DC9-8F13-0723-DFF09BD37536}"/>
              </a:ext>
            </a:extLst>
          </p:cNvPr>
          <p:cNvSpPr>
            <a:spLocks noGrp="1"/>
          </p:cNvSpPr>
          <p:nvPr>
            <p:ph type="sldNum" sz="quarter" idx="5"/>
          </p:nvPr>
        </p:nvSpPr>
        <p:spPr/>
        <p:txBody>
          <a:bodyPr/>
          <a:lstStyle/>
          <a:p>
            <a:fld id="{8292C9DA-58E6-4FF2-B5FA-C22119954E42}" type="slidenum">
              <a:rPr lang="cs-CZ" smtClean="0"/>
              <a:t>17</a:t>
            </a:fld>
            <a:endParaRPr lang="cs-CZ"/>
          </a:p>
        </p:txBody>
      </p:sp>
    </p:spTree>
    <p:extLst>
      <p:ext uri="{BB962C8B-B14F-4D97-AF65-F5344CB8AC3E}">
        <p14:creationId xmlns:p14="http://schemas.microsoft.com/office/powerpoint/2010/main" val="40255174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01FDEA-3803-5C77-435D-061BF6F5CB92}"/>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1A2BE3E2-DC49-2673-7218-5676971AE2B0}"/>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3351351B-0B11-FC40-72EB-3EA5B9DDF946}"/>
              </a:ext>
            </a:extLst>
          </p:cNvPr>
          <p:cNvSpPr>
            <a:spLocks noGrp="1"/>
          </p:cNvSpPr>
          <p:nvPr>
            <p:ph type="body" idx="1"/>
          </p:nvPr>
        </p:nvSpPr>
        <p:spPr/>
        <p:txBody>
          <a:bodyPr/>
          <a:lstStyle/>
          <a:p>
            <a:r>
              <a:rPr lang="cs-CZ" dirty="0"/>
              <a:t>Radek Havlíček </a:t>
            </a:r>
          </a:p>
        </p:txBody>
      </p:sp>
      <p:sp>
        <p:nvSpPr>
          <p:cNvPr id="4" name="Zástupný symbol pro číslo snímku 3">
            <a:extLst>
              <a:ext uri="{FF2B5EF4-FFF2-40B4-BE49-F238E27FC236}">
                <a16:creationId xmlns:a16="http://schemas.microsoft.com/office/drawing/2014/main" id="{D5742ECE-5ABB-942B-E602-BBFF0108732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92C9DA-58E6-4FF2-B5FA-C22119954E42}" type="slidenum">
              <a:rPr kumimoji="0" lang="cs-CZ"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cs-CZ"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61852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0F6724-C2EE-9E51-E764-8DEC26DCF57F}"/>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D3BAABD5-FD8D-1A0A-3F8C-A5884881B9CC}"/>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6432F158-E80C-7A7E-E2C0-9DE814A71B95}"/>
              </a:ext>
            </a:extLst>
          </p:cNvPr>
          <p:cNvSpPr>
            <a:spLocks noGrp="1"/>
          </p:cNvSpPr>
          <p:nvPr>
            <p:ph type="body" idx="1"/>
          </p:nvPr>
        </p:nvSpPr>
        <p:spPr/>
        <p:txBody>
          <a:bodyPr/>
          <a:lstStyle/>
          <a:p>
            <a:r>
              <a:rPr lang="cs-CZ" dirty="0"/>
              <a:t>Radek Havlíček </a:t>
            </a:r>
          </a:p>
        </p:txBody>
      </p:sp>
      <p:sp>
        <p:nvSpPr>
          <p:cNvPr id="4" name="Zástupný symbol pro číslo snímku 3">
            <a:extLst>
              <a:ext uri="{FF2B5EF4-FFF2-40B4-BE49-F238E27FC236}">
                <a16:creationId xmlns:a16="http://schemas.microsoft.com/office/drawing/2014/main" id="{8B9199DC-CEBA-4146-38AC-096CA05AFE0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92C9DA-58E6-4FF2-B5FA-C22119954E42}" type="slidenum">
              <a:rPr kumimoji="0" lang="cs-CZ"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cs-CZ"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25505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8292C9DA-58E6-4FF2-B5FA-C22119954E42}" type="slidenum">
              <a:rPr lang="cs-CZ" smtClean="0"/>
              <a:t>2</a:t>
            </a:fld>
            <a:endParaRPr lang="cs-CZ"/>
          </a:p>
        </p:txBody>
      </p:sp>
    </p:spTree>
    <p:extLst>
      <p:ext uri="{BB962C8B-B14F-4D97-AF65-F5344CB8AC3E}">
        <p14:creationId xmlns:p14="http://schemas.microsoft.com/office/powerpoint/2010/main" val="34756970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8042E4-D558-86CC-09B4-1A7BDECD9773}"/>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4F2C3E94-DFFA-16C2-DFE7-0D03A1C16A96}"/>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CD9687F3-4A72-BE0F-A78B-4525F761F585}"/>
              </a:ext>
            </a:extLst>
          </p:cNvPr>
          <p:cNvSpPr>
            <a:spLocks noGrp="1"/>
          </p:cNvSpPr>
          <p:nvPr>
            <p:ph type="body" idx="1"/>
          </p:nvPr>
        </p:nvSpPr>
        <p:spPr/>
        <p:txBody>
          <a:bodyPr/>
          <a:lstStyle/>
          <a:p>
            <a:endParaRPr lang="cs-CZ" dirty="0"/>
          </a:p>
        </p:txBody>
      </p:sp>
      <p:sp>
        <p:nvSpPr>
          <p:cNvPr id="4" name="Zástupný symbol pro číslo snímku 3">
            <a:extLst>
              <a:ext uri="{FF2B5EF4-FFF2-40B4-BE49-F238E27FC236}">
                <a16:creationId xmlns:a16="http://schemas.microsoft.com/office/drawing/2014/main" id="{717A31C4-ACEF-697D-7D4F-EA9E2371B378}"/>
              </a:ext>
            </a:extLst>
          </p:cNvPr>
          <p:cNvSpPr>
            <a:spLocks noGrp="1"/>
          </p:cNvSpPr>
          <p:nvPr>
            <p:ph type="sldNum" sz="quarter" idx="5"/>
          </p:nvPr>
        </p:nvSpPr>
        <p:spPr/>
        <p:txBody>
          <a:bodyPr/>
          <a:lstStyle/>
          <a:p>
            <a:fld id="{8292C9DA-58E6-4FF2-B5FA-C22119954E42}" type="slidenum">
              <a:rPr lang="cs-CZ" smtClean="0"/>
              <a:t>20</a:t>
            </a:fld>
            <a:endParaRPr lang="cs-CZ"/>
          </a:p>
        </p:txBody>
      </p:sp>
    </p:spTree>
    <p:extLst>
      <p:ext uri="{BB962C8B-B14F-4D97-AF65-F5344CB8AC3E}">
        <p14:creationId xmlns:p14="http://schemas.microsoft.com/office/powerpoint/2010/main" val="4207654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8042E4-D558-86CC-09B4-1A7BDECD9773}"/>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4F2C3E94-DFFA-16C2-DFE7-0D03A1C16A96}"/>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CD9687F3-4A72-BE0F-A78B-4525F761F585}"/>
              </a:ext>
            </a:extLst>
          </p:cNvPr>
          <p:cNvSpPr>
            <a:spLocks noGrp="1"/>
          </p:cNvSpPr>
          <p:nvPr>
            <p:ph type="body" idx="1"/>
          </p:nvPr>
        </p:nvSpPr>
        <p:spPr/>
        <p:txBody>
          <a:bodyPr/>
          <a:lstStyle/>
          <a:p>
            <a:endParaRPr lang="cs-CZ" dirty="0"/>
          </a:p>
        </p:txBody>
      </p:sp>
      <p:sp>
        <p:nvSpPr>
          <p:cNvPr id="4" name="Zástupný symbol pro číslo snímku 3">
            <a:extLst>
              <a:ext uri="{FF2B5EF4-FFF2-40B4-BE49-F238E27FC236}">
                <a16:creationId xmlns:a16="http://schemas.microsoft.com/office/drawing/2014/main" id="{717A31C4-ACEF-697D-7D4F-EA9E2371B378}"/>
              </a:ext>
            </a:extLst>
          </p:cNvPr>
          <p:cNvSpPr>
            <a:spLocks noGrp="1"/>
          </p:cNvSpPr>
          <p:nvPr>
            <p:ph type="sldNum" sz="quarter" idx="5"/>
          </p:nvPr>
        </p:nvSpPr>
        <p:spPr/>
        <p:txBody>
          <a:bodyPr/>
          <a:lstStyle/>
          <a:p>
            <a:fld id="{8292C9DA-58E6-4FF2-B5FA-C22119954E42}" type="slidenum">
              <a:rPr lang="cs-CZ" smtClean="0"/>
              <a:t>21</a:t>
            </a:fld>
            <a:endParaRPr lang="cs-CZ"/>
          </a:p>
        </p:txBody>
      </p:sp>
    </p:spTree>
    <p:extLst>
      <p:ext uri="{BB962C8B-B14F-4D97-AF65-F5344CB8AC3E}">
        <p14:creationId xmlns:p14="http://schemas.microsoft.com/office/powerpoint/2010/main" val="2101477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E29CED-C125-D90C-A05C-278E753C4C19}"/>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93EE8151-17E2-4A20-18FF-D2C281CB3839}"/>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575D2521-4F96-D05F-0439-2BCCEC7EC17E}"/>
              </a:ext>
            </a:extLst>
          </p:cNvPr>
          <p:cNvSpPr>
            <a:spLocks noGrp="1"/>
          </p:cNvSpPr>
          <p:nvPr>
            <p:ph type="body" idx="1"/>
          </p:nvPr>
        </p:nvSpPr>
        <p:spPr/>
        <p:txBody>
          <a:bodyPr/>
          <a:lstStyle/>
          <a:p>
            <a:endParaRPr lang="cs-CZ" dirty="0"/>
          </a:p>
        </p:txBody>
      </p:sp>
      <p:sp>
        <p:nvSpPr>
          <p:cNvPr id="4" name="Zástupný symbol pro číslo snímku 3">
            <a:extLst>
              <a:ext uri="{FF2B5EF4-FFF2-40B4-BE49-F238E27FC236}">
                <a16:creationId xmlns:a16="http://schemas.microsoft.com/office/drawing/2014/main" id="{F231D8C2-CA5C-FFAB-FFB1-0B7E5DF6B719}"/>
              </a:ext>
            </a:extLst>
          </p:cNvPr>
          <p:cNvSpPr>
            <a:spLocks noGrp="1"/>
          </p:cNvSpPr>
          <p:nvPr>
            <p:ph type="sldNum" sz="quarter" idx="5"/>
          </p:nvPr>
        </p:nvSpPr>
        <p:spPr/>
        <p:txBody>
          <a:bodyPr/>
          <a:lstStyle/>
          <a:p>
            <a:fld id="{8292C9DA-58E6-4FF2-B5FA-C22119954E42}" type="slidenum">
              <a:rPr lang="cs-CZ" smtClean="0"/>
              <a:t>22</a:t>
            </a:fld>
            <a:endParaRPr lang="cs-CZ"/>
          </a:p>
        </p:txBody>
      </p:sp>
    </p:spTree>
    <p:extLst>
      <p:ext uri="{BB962C8B-B14F-4D97-AF65-F5344CB8AC3E}">
        <p14:creationId xmlns:p14="http://schemas.microsoft.com/office/powerpoint/2010/main" val="39073793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E29CED-C125-D90C-A05C-278E753C4C19}"/>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93EE8151-17E2-4A20-18FF-D2C281CB3839}"/>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575D2521-4F96-D05F-0439-2BCCEC7EC17E}"/>
              </a:ext>
            </a:extLst>
          </p:cNvPr>
          <p:cNvSpPr>
            <a:spLocks noGrp="1"/>
          </p:cNvSpPr>
          <p:nvPr>
            <p:ph type="body" idx="1"/>
          </p:nvPr>
        </p:nvSpPr>
        <p:spPr/>
        <p:txBody>
          <a:bodyPr/>
          <a:lstStyle/>
          <a:p>
            <a:endParaRPr lang="cs-CZ" dirty="0"/>
          </a:p>
        </p:txBody>
      </p:sp>
      <p:sp>
        <p:nvSpPr>
          <p:cNvPr id="4" name="Zástupný symbol pro číslo snímku 3">
            <a:extLst>
              <a:ext uri="{FF2B5EF4-FFF2-40B4-BE49-F238E27FC236}">
                <a16:creationId xmlns:a16="http://schemas.microsoft.com/office/drawing/2014/main" id="{F231D8C2-CA5C-FFAB-FFB1-0B7E5DF6B719}"/>
              </a:ext>
            </a:extLst>
          </p:cNvPr>
          <p:cNvSpPr>
            <a:spLocks noGrp="1"/>
          </p:cNvSpPr>
          <p:nvPr>
            <p:ph type="sldNum" sz="quarter" idx="5"/>
          </p:nvPr>
        </p:nvSpPr>
        <p:spPr/>
        <p:txBody>
          <a:bodyPr/>
          <a:lstStyle/>
          <a:p>
            <a:fld id="{8292C9DA-58E6-4FF2-B5FA-C22119954E42}" type="slidenum">
              <a:rPr lang="cs-CZ" smtClean="0"/>
              <a:t>23</a:t>
            </a:fld>
            <a:endParaRPr lang="cs-CZ"/>
          </a:p>
        </p:txBody>
      </p:sp>
    </p:spTree>
    <p:extLst>
      <p:ext uri="{BB962C8B-B14F-4D97-AF65-F5344CB8AC3E}">
        <p14:creationId xmlns:p14="http://schemas.microsoft.com/office/powerpoint/2010/main" val="23879091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8042E4-D558-86CC-09B4-1A7BDECD9773}"/>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4F2C3E94-DFFA-16C2-DFE7-0D03A1C16A96}"/>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CD9687F3-4A72-BE0F-A78B-4525F761F585}"/>
              </a:ext>
            </a:extLst>
          </p:cNvPr>
          <p:cNvSpPr>
            <a:spLocks noGrp="1"/>
          </p:cNvSpPr>
          <p:nvPr>
            <p:ph type="body" idx="1"/>
          </p:nvPr>
        </p:nvSpPr>
        <p:spPr/>
        <p:txBody>
          <a:bodyPr/>
          <a:lstStyle/>
          <a:p>
            <a:endParaRPr lang="cs-CZ" dirty="0"/>
          </a:p>
        </p:txBody>
      </p:sp>
      <p:sp>
        <p:nvSpPr>
          <p:cNvPr id="4" name="Zástupný symbol pro číslo snímku 3">
            <a:extLst>
              <a:ext uri="{FF2B5EF4-FFF2-40B4-BE49-F238E27FC236}">
                <a16:creationId xmlns:a16="http://schemas.microsoft.com/office/drawing/2014/main" id="{717A31C4-ACEF-697D-7D4F-EA9E2371B378}"/>
              </a:ext>
            </a:extLst>
          </p:cNvPr>
          <p:cNvSpPr>
            <a:spLocks noGrp="1"/>
          </p:cNvSpPr>
          <p:nvPr>
            <p:ph type="sldNum" sz="quarter" idx="5"/>
          </p:nvPr>
        </p:nvSpPr>
        <p:spPr/>
        <p:txBody>
          <a:bodyPr/>
          <a:lstStyle/>
          <a:p>
            <a:fld id="{8292C9DA-58E6-4FF2-B5FA-C22119954E42}" type="slidenum">
              <a:rPr lang="cs-CZ" smtClean="0"/>
              <a:t>24</a:t>
            </a:fld>
            <a:endParaRPr lang="cs-CZ"/>
          </a:p>
        </p:txBody>
      </p:sp>
    </p:spTree>
    <p:extLst>
      <p:ext uri="{BB962C8B-B14F-4D97-AF65-F5344CB8AC3E}">
        <p14:creationId xmlns:p14="http://schemas.microsoft.com/office/powerpoint/2010/main" val="24505091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8042E4-D558-86CC-09B4-1A7BDECD9773}"/>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4F2C3E94-DFFA-16C2-DFE7-0D03A1C16A96}"/>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CD9687F3-4A72-BE0F-A78B-4525F761F585}"/>
              </a:ext>
            </a:extLst>
          </p:cNvPr>
          <p:cNvSpPr>
            <a:spLocks noGrp="1"/>
          </p:cNvSpPr>
          <p:nvPr>
            <p:ph type="body" idx="1"/>
          </p:nvPr>
        </p:nvSpPr>
        <p:spPr/>
        <p:txBody>
          <a:bodyPr/>
          <a:lstStyle/>
          <a:p>
            <a:endParaRPr lang="cs-CZ" dirty="0"/>
          </a:p>
        </p:txBody>
      </p:sp>
      <p:sp>
        <p:nvSpPr>
          <p:cNvPr id="4" name="Zástupný symbol pro číslo snímku 3">
            <a:extLst>
              <a:ext uri="{FF2B5EF4-FFF2-40B4-BE49-F238E27FC236}">
                <a16:creationId xmlns:a16="http://schemas.microsoft.com/office/drawing/2014/main" id="{717A31C4-ACEF-697D-7D4F-EA9E2371B378}"/>
              </a:ext>
            </a:extLst>
          </p:cNvPr>
          <p:cNvSpPr>
            <a:spLocks noGrp="1"/>
          </p:cNvSpPr>
          <p:nvPr>
            <p:ph type="sldNum" sz="quarter" idx="5"/>
          </p:nvPr>
        </p:nvSpPr>
        <p:spPr/>
        <p:txBody>
          <a:bodyPr/>
          <a:lstStyle/>
          <a:p>
            <a:fld id="{8292C9DA-58E6-4FF2-B5FA-C22119954E42}" type="slidenum">
              <a:rPr lang="cs-CZ" smtClean="0"/>
              <a:t>25</a:t>
            </a:fld>
            <a:endParaRPr lang="cs-CZ"/>
          </a:p>
        </p:txBody>
      </p:sp>
    </p:spTree>
    <p:extLst>
      <p:ext uri="{BB962C8B-B14F-4D97-AF65-F5344CB8AC3E}">
        <p14:creationId xmlns:p14="http://schemas.microsoft.com/office/powerpoint/2010/main" val="28263852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8042E4-D558-86CC-09B4-1A7BDECD9773}"/>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4F2C3E94-DFFA-16C2-DFE7-0D03A1C16A96}"/>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CD9687F3-4A72-BE0F-A78B-4525F761F585}"/>
              </a:ext>
            </a:extLst>
          </p:cNvPr>
          <p:cNvSpPr>
            <a:spLocks noGrp="1"/>
          </p:cNvSpPr>
          <p:nvPr>
            <p:ph type="body" idx="1"/>
          </p:nvPr>
        </p:nvSpPr>
        <p:spPr/>
        <p:txBody>
          <a:bodyPr/>
          <a:lstStyle/>
          <a:p>
            <a:endParaRPr lang="cs-CZ" dirty="0"/>
          </a:p>
        </p:txBody>
      </p:sp>
      <p:sp>
        <p:nvSpPr>
          <p:cNvPr id="4" name="Zástupný symbol pro číslo snímku 3">
            <a:extLst>
              <a:ext uri="{FF2B5EF4-FFF2-40B4-BE49-F238E27FC236}">
                <a16:creationId xmlns:a16="http://schemas.microsoft.com/office/drawing/2014/main" id="{717A31C4-ACEF-697D-7D4F-EA9E2371B378}"/>
              </a:ext>
            </a:extLst>
          </p:cNvPr>
          <p:cNvSpPr>
            <a:spLocks noGrp="1"/>
          </p:cNvSpPr>
          <p:nvPr>
            <p:ph type="sldNum" sz="quarter" idx="5"/>
          </p:nvPr>
        </p:nvSpPr>
        <p:spPr/>
        <p:txBody>
          <a:bodyPr/>
          <a:lstStyle/>
          <a:p>
            <a:fld id="{8292C9DA-58E6-4FF2-B5FA-C22119954E42}" type="slidenum">
              <a:rPr lang="cs-CZ" smtClean="0"/>
              <a:t>26</a:t>
            </a:fld>
            <a:endParaRPr lang="cs-CZ"/>
          </a:p>
        </p:txBody>
      </p:sp>
    </p:spTree>
    <p:extLst>
      <p:ext uri="{BB962C8B-B14F-4D97-AF65-F5344CB8AC3E}">
        <p14:creationId xmlns:p14="http://schemas.microsoft.com/office/powerpoint/2010/main" val="30773010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8042E4-D558-86CC-09B4-1A7BDECD9773}"/>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4F2C3E94-DFFA-16C2-DFE7-0D03A1C16A96}"/>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CD9687F3-4A72-BE0F-A78B-4525F761F585}"/>
              </a:ext>
            </a:extLst>
          </p:cNvPr>
          <p:cNvSpPr>
            <a:spLocks noGrp="1"/>
          </p:cNvSpPr>
          <p:nvPr>
            <p:ph type="body" idx="1"/>
          </p:nvPr>
        </p:nvSpPr>
        <p:spPr/>
        <p:txBody>
          <a:bodyPr/>
          <a:lstStyle/>
          <a:p>
            <a:endParaRPr lang="cs-CZ" dirty="0"/>
          </a:p>
        </p:txBody>
      </p:sp>
      <p:sp>
        <p:nvSpPr>
          <p:cNvPr id="4" name="Zástupný symbol pro číslo snímku 3">
            <a:extLst>
              <a:ext uri="{FF2B5EF4-FFF2-40B4-BE49-F238E27FC236}">
                <a16:creationId xmlns:a16="http://schemas.microsoft.com/office/drawing/2014/main" id="{717A31C4-ACEF-697D-7D4F-EA9E2371B378}"/>
              </a:ext>
            </a:extLst>
          </p:cNvPr>
          <p:cNvSpPr>
            <a:spLocks noGrp="1"/>
          </p:cNvSpPr>
          <p:nvPr>
            <p:ph type="sldNum" sz="quarter" idx="5"/>
          </p:nvPr>
        </p:nvSpPr>
        <p:spPr/>
        <p:txBody>
          <a:bodyPr/>
          <a:lstStyle/>
          <a:p>
            <a:fld id="{8292C9DA-58E6-4FF2-B5FA-C22119954E42}" type="slidenum">
              <a:rPr lang="cs-CZ" smtClean="0"/>
              <a:t>27</a:t>
            </a:fld>
            <a:endParaRPr lang="cs-CZ"/>
          </a:p>
        </p:txBody>
      </p:sp>
    </p:spTree>
    <p:extLst>
      <p:ext uri="{BB962C8B-B14F-4D97-AF65-F5344CB8AC3E}">
        <p14:creationId xmlns:p14="http://schemas.microsoft.com/office/powerpoint/2010/main" val="14673375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8042E4-D558-86CC-09B4-1A7BDECD9773}"/>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4F2C3E94-DFFA-16C2-DFE7-0D03A1C16A96}"/>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CD9687F3-4A72-BE0F-A78B-4525F761F585}"/>
              </a:ext>
            </a:extLst>
          </p:cNvPr>
          <p:cNvSpPr>
            <a:spLocks noGrp="1"/>
          </p:cNvSpPr>
          <p:nvPr>
            <p:ph type="body" idx="1"/>
          </p:nvPr>
        </p:nvSpPr>
        <p:spPr/>
        <p:txBody>
          <a:bodyPr/>
          <a:lstStyle/>
          <a:p>
            <a:endParaRPr lang="cs-CZ" dirty="0"/>
          </a:p>
        </p:txBody>
      </p:sp>
      <p:sp>
        <p:nvSpPr>
          <p:cNvPr id="4" name="Zástupný symbol pro číslo snímku 3">
            <a:extLst>
              <a:ext uri="{FF2B5EF4-FFF2-40B4-BE49-F238E27FC236}">
                <a16:creationId xmlns:a16="http://schemas.microsoft.com/office/drawing/2014/main" id="{717A31C4-ACEF-697D-7D4F-EA9E2371B378}"/>
              </a:ext>
            </a:extLst>
          </p:cNvPr>
          <p:cNvSpPr>
            <a:spLocks noGrp="1"/>
          </p:cNvSpPr>
          <p:nvPr>
            <p:ph type="sldNum" sz="quarter" idx="5"/>
          </p:nvPr>
        </p:nvSpPr>
        <p:spPr/>
        <p:txBody>
          <a:bodyPr/>
          <a:lstStyle/>
          <a:p>
            <a:fld id="{8292C9DA-58E6-4FF2-B5FA-C22119954E42}" type="slidenum">
              <a:rPr lang="cs-CZ" smtClean="0"/>
              <a:t>28</a:t>
            </a:fld>
            <a:endParaRPr lang="cs-CZ"/>
          </a:p>
        </p:txBody>
      </p:sp>
    </p:spTree>
    <p:extLst>
      <p:ext uri="{BB962C8B-B14F-4D97-AF65-F5344CB8AC3E}">
        <p14:creationId xmlns:p14="http://schemas.microsoft.com/office/powerpoint/2010/main" val="4444366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8042E4-D558-86CC-09B4-1A7BDECD9773}"/>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4F2C3E94-DFFA-16C2-DFE7-0D03A1C16A96}"/>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CD9687F3-4A72-BE0F-A78B-4525F761F585}"/>
              </a:ext>
            </a:extLst>
          </p:cNvPr>
          <p:cNvSpPr>
            <a:spLocks noGrp="1"/>
          </p:cNvSpPr>
          <p:nvPr>
            <p:ph type="body" idx="1"/>
          </p:nvPr>
        </p:nvSpPr>
        <p:spPr/>
        <p:txBody>
          <a:bodyPr/>
          <a:lstStyle/>
          <a:p>
            <a:endParaRPr lang="cs-CZ" dirty="0"/>
          </a:p>
        </p:txBody>
      </p:sp>
      <p:sp>
        <p:nvSpPr>
          <p:cNvPr id="4" name="Zástupný symbol pro číslo snímku 3">
            <a:extLst>
              <a:ext uri="{FF2B5EF4-FFF2-40B4-BE49-F238E27FC236}">
                <a16:creationId xmlns:a16="http://schemas.microsoft.com/office/drawing/2014/main" id="{717A31C4-ACEF-697D-7D4F-EA9E2371B378}"/>
              </a:ext>
            </a:extLst>
          </p:cNvPr>
          <p:cNvSpPr>
            <a:spLocks noGrp="1"/>
          </p:cNvSpPr>
          <p:nvPr>
            <p:ph type="sldNum" sz="quarter" idx="5"/>
          </p:nvPr>
        </p:nvSpPr>
        <p:spPr/>
        <p:txBody>
          <a:bodyPr/>
          <a:lstStyle/>
          <a:p>
            <a:fld id="{8292C9DA-58E6-4FF2-B5FA-C22119954E42}" type="slidenum">
              <a:rPr lang="cs-CZ" smtClean="0"/>
              <a:t>29</a:t>
            </a:fld>
            <a:endParaRPr lang="cs-CZ"/>
          </a:p>
        </p:txBody>
      </p:sp>
    </p:spTree>
    <p:extLst>
      <p:ext uri="{BB962C8B-B14F-4D97-AF65-F5344CB8AC3E}">
        <p14:creationId xmlns:p14="http://schemas.microsoft.com/office/powerpoint/2010/main" val="38404233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025F5A-75C9-5EC1-5C85-DAD2F227BA3F}"/>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709B0317-E0AD-0FAB-AD07-4DF943142C85}"/>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0E0C6A89-1765-C6DD-5E94-438C39DBD9C0}"/>
              </a:ext>
            </a:extLst>
          </p:cNvPr>
          <p:cNvSpPr>
            <a:spLocks noGrp="1"/>
          </p:cNvSpPr>
          <p:nvPr>
            <p:ph type="body" idx="1"/>
          </p:nvPr>
        </p:nvSpPr>
        <p:spPr/>
        <p:txBody>
          <a:bodyPr/>
          <a:lstStyle/>
          <a:p>
            <a:endParaRPr lang="cs-CZ" dirty="0"/>
          </a:p>
        </p:txBody>
      </p:sp>
      <p:sp>
        <p:nvSpPr>
          <p:cNvPr id="4" name="Zástupný symbol pro číslo snímku 3">
            <a:extLst>
              <a:ext uri="{FF2B5EF4-FFF2-40B4-BE49-F238E27FC236}">
                <a16:creationId xmlns:a16="http://schemas.microsoft.com/office/drawing/2014/main" id="{5410E3FE-9A8D-77CD-C5D8-778F3E2CED05}"/>
              </a:ext>
            </a:extLst>
          </p:cNvPr>
          <p:cNvSpPr>
            <a:spLocks noGrp="1"/>
          </p:cNvSpPr>
          <p:nvPr>
            <p:ph type="sldNum" sz="quarter" idx="5"/>
          </p:nvPr>
        </p:nvSpPr>
        <p:spPr/>
        <p:txBody>
          <a:bodyPr/>
          <a:lstStyle/>
          <a:p>
            <a:fld id="{8292C9DA-58E6-4FF2-B5FA-C22119954E42}" type="slidenum">
              <a:rPr lang="cs-CZ" smtClean="0"/>
              <a:t>3</a:t>
            </a:fld>
            <a:endParaRPr lang="cs-CZ"/>
          </a:p>
        </p:txBody>
      </p:sp>
    </p:spTree>
    <p:extLst>
      <p:ext uri="{BB962C8B-B14F-4D97-AF65-F5344CB8AC3E}">
        <p14:creationId xmlns:p14="http://schemas.microsoft.com/office/powerpoint/2010/main" val="8213192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8042E4-D558-86CC-09B4-1A7BDECD9773}"/>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4F2C3E94-DFFA-16C2-DFE7-0D03A1C16A96}"/>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CD9687F3-4A72-BE0F-A78B-4525F761F585}"/>
              </a:ext>
            </a:extLst>
          </p:cNvPr>
          <p:cNvSpPr>
            <a:spLocks noGrp="1"/>
          </p:cNvSpPr>
          <p:nvPr>
            <p:ph type="body" idx="1"/>
          </p:nvPr>
        </p:nvSpPr>
        <p:spPr/>
        <p:txBody>
          <a:bodyPr/>
          <a:lstStyle/>
          <a:p>
            <a:endParaRPr lang="cs-CZ" dirty="0"/>
          </a:p>
        </p:txBody>
      </p:sp>
      <p:sp>
        <p:nvSpPr>
          <p:cNvPr id="4" name="Zástupný symbol pro číslo snímku 3">
            <a:extLst>
              <a:ext uri="{FF2B5EF4-FFF2-40B4-BE49-F238E27FC236}">
                <a16:creationId xmlns:a16="http://schemas.microsoft.com/office/drawing/2014/main" id="{717A31C4-ACEF-697D-7D4F-EA9E2371B378}"/>
              </a:ext>
            </a:extLst>
          </p:cNvPr>
          <p:cNvSpPr>
            <a:spLocks noGrp="1"/>
          </p:cNvSpPr>
          <p:nvPr>
            <p:ph type="sldNum" sz="quarter" idx="5"/>
          </p:nvPr>
        </p:nvSpPr>
        <p:spPr/>
        <p:txBody>
          <a:bodyPr/>
          <a:lstStyle/>
          <a:p>
            <a:fld id="{8292C9DA-58E6-4FF2-B5FA-C22119954E42}" type="slidenum">
              <a:rPr lang="cs-CZ" smtClean="0"/>
              <a:t>30</a:t>
            </a:fld>
            <a:endParaRPr lang="cs-CZ"/>
          </a:p>
        </p:txBody>
      </p:sp>
    </p:spTree>
    <p:extLst>
      <p:ext uri="{BB962C8B-B14F-4D97-AF65-F5344CB8AC3E}">
        <p14:creationId xmlns:p14="http://schemas.microsoft.com/office/powerpoint/2010/main" val="21806270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8042E4-D558-86CC-09B4-1A7BDECD9773}"/>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4F2C3E94-DFFA-16C2-DFE7-0D03A1C16A96}"/>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CD9687F3-4A72-BE0F-A78B-4525F761F585}"/>
              </a:ext>
            </a:extLst>
          </p:cNvPr>
          <p:cNvSpPr>
            <a:spLocks noGrp="1"/>
          </p:cNvSpPr>
          <p:nvPr>
            <p:ph type="body" idx="1"/>
          </p:nvPr>
        </p:nvSpPr>
        <p:spPr/>
        <p:txBody>
          <a:bodyPr/>
          <a:lstStyle/>
          <a:p>
            <a:endParaRPr lang="cs-CZ" dirty="0"/>
          </a:p>
        </p:txBody>
      </p:sp>
      <p:sp>
        <p:nvSpPr>
          <p:cNvPr id="4" name="Zástupný symbol pro číslo snímku 3">
            <a:extLst>
              <a:ext uri="{FF2B5EF4-FFF2-40B4-BE49-F238E27FC236}">
                <a16:creationId xmlns:a16="http://schemas.microsoft.com/office/drawing/2014/main" id="{717A31C4-ACEF-697D-7D4F-EA9E2371B378}"/>
              </a:ext>
            </a:extLst>
          </p:cNvPr>
          <p:cNvSpPr>
            <a:spLocks noGrp="1"/>
          </p:cNvSpPr>
          <p:nvPr>
            <p:ph type="sldNum" sz="quarter" idx="5"/>
          </p:nvPr>
        </p:nvSpPr>
        <p:spPr/>
        <p:txBody>
          <a:bodyPr/>
          <a:lstStyle/>
          <a:p>
            <a:fld id="{8292C9DA-58E6-4FF2-B5FA-C22119954E42}" type="slidenum">
              <a:rPr lang="cs-CZ" smtClean="0"/>
              <a:t>31</a:t>
            </a:fld>
            <a:endParaRPr lang="cs-CZ"/>
          </a:p>
        </p:txBody>
      </p:sp>
    </p:spTree>
    <p:extLst>
      <p:ext uri="{BB962C8B-B14F-4D97-AF65-F5344CB8AC3E}">
        <p14:creationId xmlns:p14="http://schemas.microsoft.com/office/powerpoint/2010/main" val="12436332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8042E4-D558-86CC-09B4-1A7BDECD9773}"/>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4F2C3E94-DFFA-16C2-DFE7-0D03A1C16A96}"/>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CD9687F3-4A72-BE0F-A78B-4525F761F585}"/>
              </a:ext>
            </a:extLst>
          </p:cNvPr>
          <p:cNvSpPr>
            <a:spLocks noGrp="1"/>
          </p:cNvSpPr>
          <p:nvPr>
            <p:ph type="body" idx="1"/>
          </p:nvPr>
        </p:nvSpPr>
        <p:spPr/>
        <p:txBody>
          <a:bodyPr/>
          <a:lstStyle/>
          <a:p>
            <a:endParaRPr lang="cs-CZ" dirty="0"/>
          </a:p>
        </p:txBody>
      </p:sp>
      <p:sp>
        <p:nvSpPr>
          <p:cNvPr id="4" name="Zástupný symbol pro číslo snímku 3">
            <a:extLst>
              <a:ext uri="{FF2B5EF4-FFF2-40B4-BE49-F238E27FC236}">
                <a16:creationId xmlns:a16="http://schemas.microsoft.com/office/drawing/2014/main" id="{717A31C4-ACEF-697D-7D4F-EA9E2371B378}"/>
              </a:ext>
            </a:extLst>
          </p:cNvPr>
          <p:cNvSpPr>
            <a:spLocks noGrp="1"/>
          </p:cNvSpPr>
          <p:nvPr>
            <p:ph type="sldNum" sz="quarter" idx="5"/>
          </p:nvPr>
        </p:nvSpPr>
        <p:spPr/>
        <p:txBody>
          <a:bodyPr/>
          <a:lstStyle/>
          <a:p>
            <a:fld id="{8292C9DA-58E6-4FF2-B5FA-C22119954E42}" type="slidenum">
              <a:rPr lang="cs-CZ" smtClean="0"/>
              <a:t>32</a:t>
            </a:fld>
            <a:endParaRPr lang="cs-CZ"/>
          </a:p>
        </p:txBody>
      </p:sp>
    </p:spTree>
    <p:extLst>
      <p:ext uri="{BB962C8B-B14F-4D97-AF65-F5344CB8AC3E}">
        <p14:creationId xmlns:p14="http://schemas.microsoft.com/office/powerpoint/2010/main" val="9421113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8042E4-D558-86CC-09B4-1A7BDECD9773}"/>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4F2C3E94-DFFA-16C2-DFE7-0D03A1C16A96}"/>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CD9687F3-4A72-BE0F-A78B-4525F761F585}"/>
              </a:ext>
            </a:extLst>
          </p:cNvPr>
          <p:cNvSpPr>
            <a:spLocks noGrp="1"/>
          </p:cNvSpPr>
          <p:nvPr>
            <p:ph type="body" idx="1"/>
          </p:nvPr>
        </p:nvSpPr>
        <p:spPr/>
        <p:txBody>
          <a:bodyPr/>
          <a:lstStyle/>
          <a:p>
            <a:endParaRPr lang="cs-CZ" dirty="0"/>
          </a:p>
        </p:txBody>
      </p:sp>
      <p:sp>
        <p:nvSpPr>
          <p:cNvPr id="4" name="Zástupný symbol pro číslo snímku 3">
            <a:extLst>
              <a:ext uri="{FF2B5EF4-FFF2-40B4-BE49-F238E27FC236}">
                <a16:creationId xmlns:a16="http://schemas.microsoft.com/office/drawing/2014/main" id="{717A31C4-ACEF-697D-7D4F-EA9E2371B378}"/>
              </a:ext>
            </a:extLst>
          </p:cNvPr>
          <p:cNvSpPr>
            <a:spLocks noGrp="1"/>
          </p:cNvSpPr>
          <p:nvPr>
            <p:ph type="sldNum" sz="quarter" idx="5"/>
          </p:nvPr>
        </p:nvSpPr>
        <p:spPr/>
        <p:txBody>
          <a:bodyPr/>
          <a:lstStyle/>
          <a:p>
            <a:fld id="{8292C9DA-58E6-4FF2-B5FA-C22119954E42}" type="slidenum">
              <a:rPr lang="cs-CZ" smtClean="0"/>
              <a:t>33</a:t>
            </a:fld>
            <a:endParaRPr lang="cs-CZ"/>
          </a:p>
        </p:txBody>
      </p:sp>
    </p:spTree>
    <p:extLst>
      <p:ext uri="{BB962C8B-B14F-4D97-AF65-F5344CB8AC3E}">
        <p14:creationId xmlns:p14="http://schemas.microsoft.com/office/powerpoint/2010/main" val="14747087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8042E4-D558-86CC-09B4-1A7BDECD9773}"/>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4F2C3E94-DFFA-16C2-DFE7-0D03A1C16A96}"/>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CD9687F3-4A72-BE0F-A78B-4525F761F585}"/>
              </a:ext>
            </a:extLst>
          </p:cNvPr>
          <p:cNvSpPr>
            <a:spLocks noGrp="1"/>
          </p:cNvSpPr>
          <p:nvPr>
            <p:ph type="body" idx="1"/>
          </p:nvPr>
        </p:nvSpPr>
        <p:spPr/>
        <p:txBody>
          <a:bodyPr/>
          <a:lstStyle/>
          <a:p>
            <a:endParaRPr lang="cs-CZ" dirty="0"/>
          </a:p>
        </p:txBody>
      </p:sp>
      <p:sp>
        <p:nvSpPr>
          <p:cNvPr id="4" name="Zástupný symbol pro číslo snímku 3">
            <a:extLst>
              <a:ext uri="{FF2B5EF4-FFF2-40B4-BE49-F238E27FC236}">
                <a16:creationId xmlns:a16="http://schemas.microsoft.com/office/drawing/2014/main" id="{717A31C4-ACEF-697D-7D4F-EA9E2371B378}"/>
              </a:ext>
            </a:extLst>
          </p:cNvPr>
          <p:cNvSpPr>
            <a:spLocks noGrp="1"/>
          </p:cNvSpPr>
          <p:nvPr>
            <p:ph type="sldNum" sz="quarter" idx="5"/>
          </p:nvPr>
        </p:nvSpPr>
        <p:spPr/>
        <p:txBody>
          <a:bodyPr/>
          <a:lstStyle/>
          <a:p>
            <a:fld id="{8292C9DA-58E6-4FF2-B5FA-C22119954E42}" type="slidenum">
              <a:rPr lang="cs-CZ" smtClean="0"/>
              <a:t>34</a:t>
            </a:fld>
            <a:endParaRPr lang="cs-CZ"/>
          </a:p>
        </p:txBody>
      </p:sp>
    </p:spTree>
    <p:extLst>
      <p:ext uri="{BB962C8B-B14F-4D97-AF65-F5344CB8AC3E}">
        <p14:creationId xmlns:p14="http://schemas.microsoft.com/office/powerpoint/2010/main" val="178444112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A22041-270C-F8B4-517A-633C76753DE2}"/>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3F79B089-E468-1D91-C154-AF0A42A1A17B}"/>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D8BA282D-7902-C357-E35E-B5162D7C9254}"/>
              </a:ext>
            </a:extLst>
          </p:cNvPr>
          <p:cNvSpPr>
            <a:spLocks noGrp="1"/>
          </p:cNvSpPr>
          <p:nvPr>
            <p:ph type="body" idx="1"/>
          </p:nvPr>
        </p:nvSpPr>
        <p:spPr/>
        <p:txBody>
          <a:bodyPr/>
          <a:lstStyle/>
          <a:p>
            <a:endParaRPr lang="cs-CZ" dirty="0"/>
          </a:p>
        </p:txBody>
      </p:sp>
      <p:sp>
        <p:nvSpPr>
          <p:cNvPr id="4" name="Zástupný symbol pro číslo snímku 3">
            <a:extLst>
              <a:ext uri="{FF2B5EF4-FFF2-40B4-BE49-F238E27FC236}">
                <a16:creationId xmlns:a16="http://schemas.microsoft.com/office/drawing/2014/main" id="{304E32DF-D309-A3E0-5247-252E865A857E}"/>
              </a:ext>
            </a:extLst>
          </p:cNvPr>
          <p:cNvSpPr>
            <a:spLocks noGrp="1"/>
          </p:cNvSpPr>
          <p:nvPr>
            <p:ph type="sldNum" sz="quarter" idx="5"/>
          </p:nvPr>
        </p:nvSpPr>
        <p:spPr/>
        <p:txBody>
          <a:bodyPr/>
          <a:lstStyle/>
          <a:p>
            <a:fld id="{8292C9DA-58E6-4FF2-B5FA-C22119954E42}" type="slidenum">
              <a:rPr lang="cs-CZ" smtClean="0"/>
              <a:t>35</a:t>
            </a:fld>
            <a:endParaRPr lang="cs-CZ"/>
          </a:p>
        </p:txBody>
      </p:sp>
    </p:spTree>
    <p:extLst>
      <p:ext uri="{BB962C8B-B14F-4D97-AF65-F5344CB8AC3E}">
        <p14:creationId xmlns:p14="http://schemas.microsoft.com/office/powerpoint/2010/main" val="254440042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8292C9DA-58E6-4FF2-B5FA-C22119954E42}" type="slidenum">
              <a:rPr lang="cs-CZ" smtClean="0"/>
              <a:t>36</a:t>
            </a:fld>
            <a:endParaRPr lang="cs-CZ"/>
          </a:p>
        </p:txBody>
      </p:sp>
    </p:spTree>
    <p:extLst>
      <p:ext uri="{BB962C8B-B14F-4D97-AF65-F5344CB8AC3E}">
        <p14:creationId xmlns:p14="http://schemas.microsoft.com/office/powerpoint/2010/main" val="25392486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847708-B0C4-612B-836F-35BF23BA0558}"/>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3C123346-BC9C-1788-379D-C1BB8426B7C6}"/>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3F654764-6451-1D14-F15B-2CD5AFC1C88E}"/>
              </a:ext>
            </a:extLst>
          </p:cNvPr>
          <p:cNvSpPr>
            <a:spLocks noGrp="1"/>
          </p:cNvSpPr>
          <p:nvPr>
            <p:ph type="body" idx="1"/>
          </p:nvPr>
        </p:nvSpPr>
        <p:spPr/>
        <p:txBody>
          <a:bodyPr/>
          <a:lstStyle/>
          <a:p>
            <a:endParaRPr lang="cs-CZ" dirty="0"/>
          </a:p>
        </p:txBody>
      </p:sp>
      <p:sp>
        <p:nvSpPr>
          <p:cNvPr id="4" name="Zástupný symbol pro číslo snímku 3">
            <a:extLst>
              <a:ext uri="{FF2B5EF4-FFF2-40B4-BE49-F238E27FC236}">
                <a16:creationId xmlns:a16="http://schemas.microsoft.com/office/drawing/2014/main" id="{3DC5B86F-555F-9DD7-EBA2-1AC1A8B739CB}"/>
              </a:ext>
            </a:extLst>
          </p:cNvPr>
          <p:cNvSpPr>
            <a:spLocks noGrp="1"/>
          </p:cNvSpPr>
          <p:nvPr>
            <p:ph type="sldNum" sz="quarter" idx="5"/>
          </p:nvPr>
        </p:nvSpPr>
        <p:spPr/>
        <p:txBody>
          <a:bodyPr/>
          <a:lstStyle/>
          <a:p>
            <a:fld id="{8292C9DA-58E6-4FF2-B5FA-C22119954E42}" type="slidenum">
              <a:rPr lang="cs-CZ" smtClean="0"/>
              <a:t>4</a:t>
            </a:fld>
            <a:endParaRPr lang="cs-CZ"/>
          </a:p>
        </p:txBody>
      </p:sp>
    </p:spTree>
    <p:extLst>
      <p:ext uri="{BB962C8B-B14F-4D97-AF65-F5344CB8AC3E}">
        <p14:creationId xmlns:p14="http://schemas.microsoft.com/office/powerpoint/2010/main" val="41175547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C33615-672A-1AD0-CED7-448B4761677A}"/>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3E850BEF-B730-1FB6-BAEC-7FABDA2B058D}"/>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1780C93D-C8C1-FBAC-D5D7-9B36354D6E1E}"/>
              </a:ext>
            </a:extLst>
          </p:cNvPr>
          <p:cNvSpPr>
            <a:spLocks noGrp="1"/>
          </p:cNvSpPr>
          <p:nvPr>
            <p:ph type="body" idx="1"/>
          </p:nvPr>
        </p:nvSpPr>
        <p:spPr/>
        <p:txBody>
          <a:bodyPr/>
          <a:lstStyle/>
          <a:p>
            <a:endParaRPr lang="cs-CZ" dirty="0"/>
          </a:p>
        </p:txBody>
      </p:sp>
      <p:sp>
        <p:nvSpPr>
          <p:cNvPr id="4" name="Zástupný symbol pro číslo snímku 3">
            <a:extLst>
              <a:ext uri="{FF2B5EF4-FFF2-40B4-BE49-F238E27FC236}">
                <a16:creationId xmlns:a16="http://schemas.microsoft.com/office/drawing/2014/main" id="{379F48E3-698C-D069-4D31-BD5F10B39D50}"/>
              </a:ext>
            </a:extLst>
          </p:cNvPr>
          <p:cNvSpPr>
            <a:spLocks noGrp="1"/>
          </p:cNvSpPr>
          <p:nvPr>
            <p:ph type="sldNum" sz="quarter" idx="5"/>
          </p:nvPr>
        </p:nvSpPr>
        <p:spPr/>
        <p:txBody>
          <a:bodyPr/>
          <a:lstStyle/>
          <a:p>
            <a:fld id="{8292C9DA-58E6-4FF2-B5FA-C22119954E42}" type="slidenum">
              <a:rPr lang="cs-CZ" smtClean="0"/>
              <a:t>5</a:t>
            </a:fld>
            <a:endParaRPr lang="cs-CZ"/>
          </a:p>
        </p:txBody>
      </p:sp>
    </p:spTree>
    <p:extLst>
      <p:ext uri="{BB962C8B-B14F-4D97-AF65-F5344CB8AC3E}">
        <p14:creationId xmlns:p14="http://schemas.microsoft.com/office/powerpoint/2010/main" val="9926343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95E773-ED61-4660-0B2F-A65491796728}"/>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E9EF44A3-50BC-059C-F187-B1A82B374388}"/>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A41103A3-24C2-9FA4-7A6A-E80227A27E6B}"/>
              </a:ext>
            </a:extLst>
          </p:cNvPr>
          <p:cNvSpPr>
            <a:spLocks noGrp="1"/>
          </p:cNvSpPr>
          <p:nvPr>
            <p:ph type="body" idx="1"/>
          </p:nvPr>
        </p:nvSpPr>
        <p:spPr/>
        <p:txBody>
          <a:bodyPr/>
          <a:lstStyle/>
          <a:p>
            <a:r>
              <a:rPr lang="cs-CZ" dirty="0"/>
              <a:t>Radek Havlíček </a:t>
            </a:r>
          </a:p>
        </p:txBody>
      </p:sp>
      <p:sp>
        <p:nvSpPr>
          <p:cNvPr id="4" name="Zástupný symbol pro číslo snímku 3">
            <a:extLst>
              <a:ext uri="{FF2B5EF4-FFF2-40B4-BE49-F238E27FC236}">
                <a16:creationId xmlns:a16="http://schemas.microsoft.com/office/drawing/2014/main" id="{5D7E3238-0C5E-8792-CDBE-8C92753E7787}"/>
              </a:ext>
            </a:extLst>
          </p:cNvPr>
          <p:cNvSpPr>
            <a:spLocks noGrp="1"/>
          </p:cNvSpPr>
          <p:nvPr>
            <p:ph type="sldNum" sz="quarter" idx="5"/>
          </p:nvPr>
        </p:nvSpPr>
        <p:spPr/>
        <p:txBody>
          <a:bodyPr/>
          <a:lstStyle/>
          <a:p>
            <a:fld id="{8292C9DA-58E6-4FF2-B5FA-C22119954E42}" type="slidenum">
              <a:rPr lang="cs-CZ" smtClean="0"/>
              <a:t>6</a:t>
            </a:fld>
            <a:endParaRPr lang="cs-CZ"/>
          </a:p>
        </p:txBody>
      </p:sp>
    </p:spTree>
    <p:extLst>
      <p:ext uri="{BB962C8B-B14F-4D97-AF65-F5344CB8AC3E}">
        <p14:creationId xmlns:p14="http://schemas.microsoft.com/office/powerpoint/2010/main" val="26771948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95E773-ED61-4660-0B2F-A65491796728}"/>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E9EF44A3-50BC-059C-F187-B1A82B374388}"/>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A41103A3-24C2-9FA4-7A6A-E80227A27E6B}"/>
              </a:ext>
            </a:extLst>
          </p:cNvPr>
          <p:cNvSpPr>
            <a:spLocks noGrp="1"/>
          </p:cNvSpPr>
          <p:nvPr>
            <p:ph type="body" idx="1"/>
          </p:nvPr>
        </p:nvSpPr>
        <p:spPr/>
        <p:txBody>
          <a:bodyPr/>
          <a:lstStyle/>
          <a:p>
            <a:r>
              <a:rPr lang="cs-CZ" dirty="0"/>
              <a:t>Radek Havlíček </a:t>
            </a:r>
          </a:p>
        </p:txBody>
      </p:sp>
      <p:sp>
        <p:nvSpPr>
          <p:cNvPr id="4" name="Zástupný symbol pro číslo snímku 3">
            <a:extLst>
              <a:ext uri="{FF2B5EF4-FFF2-40B4-BE49-F238E27FC236}">
                <a16:creationId xmlns:a16="http://schemas.microsoft.com/office/drawing/2014/main" id="{5D7E3238-0C5E-8792-CDBE-8C92753E7787}"/>
              </a:ext>
            </a:extLst>
          </p:cNvPr>
          <p:cNvSpPr>
            <a:spLocks noGrp="1"/>
          </p:cNvSpPr>
          <p:nvPr>
            <p:ph type="sldNum" sz="quarter" idx="5"/>
          </p:nvPr>
        </p:nvSpPr>
        <p:spPr/>
        <p:txBody>
          <a:bodyPr/>
          <a:lstStyle/>
          <a:p>
            <a:fld id="{8292C9DA-58E6-4FF2-B5FA-C22119954E42}" type="slidenum">
              <a:rPr lang="cs-CZ" smtClean="0"/>
              <a:t>7</a:t>
            </a:fld>
            <a:endParaRPr lang="cs-CZ"/>
          </a:p>
        </p:txBody>
      </p:sp>
    </p:spTree>
    <p:extLst>
      <p:ext uri="{BB962C8B-B14F-4D97-AF65-F5344CB8AC3E}">
        <p14:creationId xmlns:p14="http://schemas.microsoft.com/office/powerpoint/2010/main" val="34697874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E29CED-C125-D90C-A05C-278E753C4C19}"/>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93EE8151-17E2-4A20-18FF-D2C281CB3839}"/>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575D2521-4F96-D05F-0439-2BCCEC7EC17E}"/>
              </a:ext>
            </a:extLst>
          </p:cNvPr>
          <p:cNvSpPr>
            <a:spLocks noGrp="1"/>
          </p:cNvSpPr>
          <p:nvPr>
            <p:ph type="body" idx="1"/>
          </p:nvPr>
        </p:nvSpPr>
        <p:spPr/>
        <p:txBody>
          <a:bodyPr/>
          <a:lstStyle/>
          <a:p>
            <a:r>
              <a:rPr lang="cs-CZ" dirty="0"/>
              <a:t>Radek Havlíček </a:t>
            </a:r>
          </a:p>
        </p:txBody>
      </p:sp>
      <p:sp>
        <p:nvSpPr>
          <p:cNvPr id="4" name="Zástupný symbol pro číslo snímku 3">
            <a:extLst>
              <a:ext uri="{FF2B5EF4-FFF2-40B4-BE49-F238E27FC236}">
                <a16:creationId xmlns:a16="http://schemas.microsoft.com/office/drawing/2014/main" id="{F231D8C2-CA5C-FFAB-FFB1-0B7E5DF6B719}"/>
              </a:ext>
            </a:extLst>
          </p:cNvPr>
          <p:cNvSpPr>
            <a:spLocks noGrp="1"/>
          </p:cNvSpPr>
          <p:nvPr>
            <p:ph type="sldNum" sz="quarter" idx="5"/>
          </p:nvPr>
        </p:nvSpPr>
        <p:spPr/>
        <p:txBody>
          <a:bodyPr/>
          <a:lstStyle/>
          <a:p>
            <a:fld id="{8292C9DA-58E6-4FF2-B5FA-C22119954E42}" type="slidenum">
              <a:rPr lang="cs-CZ" smtClean="0"/>
              <a:t>8</a:t>
            </a:fld>
            <a:endParaRPr lang="cs-CZ"/>
          </a:p>
        </p:txBody>
      </p:sp>
    </p:spTree>
    <p:extLst>
      <p:ext uri="{BB962C8B-B14F-4D97-AF65-F5344CB8AC3E}">
        <p14:creationId xmlns:p14="http://schemas.microsoft.com/office/powerpoint/2010/main" val="26223435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DA911C-AFB5-71C0-47B0-744025C7D198}"/>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7FE151E3-BD5F-2055-DD63-71C3750429BF}"/>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F9960D48-B928-F9FA-BB86-680D3F2FF8B0}"/>
              </a:ext>
            </a:extLst>
          </p:cNvPr>
          <p:cNvSpPr>
            <a:spLocks noGrp="1"/>
          </p:cNvSpPr>
          <p:nvPr>
            <p:ph type="body" idx="1"/>
          </p:nvPr>
        </p:nvSpPr>
        <p:spPr/>
        <p:txBody>
          <a:bodyPr/>
          <a:lstStyle/>
          <a:p>
            <a:r>
              <a:rPr lang="cs-CZ" dirty="0"/>
              <a:t>Radek Havlíček </a:t>
            </a:r>
          </a:p>
        </p:txBody>
      </p:sp>
      <p:sp>
        <p:nvSpPr>
          <p:cNvPr id="4" name="Zástupný symbol pro číslo snímku 3">
            <a:extLst>
              <a:ext uri="{FF2B5EF4-FFF2-40B4-BE49-F238E27FC236}">
                <a16:creationId xmlns:a16="http://schemas.microsoft.com/office/drawing/2014/main" id="{AB7C2376-A803-50CC-AEA7-888EBFACF95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92C9DA-58E6-4FF2-B5FA-C22119954E42}" type="slidenum">
              <a:rPr kumimoji="0" lang="cs-CZ"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cs-CZ"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44274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F3EF70F-6DFD-A2D5-E6C0-235D485C4EB3}"/>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AA1BE83F-3C49-4C24-5EE7-66B17B784CA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9FCA31D6-FA03-6673-70EC-26841B8950A7}"/>
              </a:ext>
            </a:extLst>
          </p:cNvPr>
          <p:cNvSpPr>
            <a:spLocks noGrp="1"/>
          </p:cNvSpPr>
          <p:nvPr>
            <p:ph type="dt" sz="half" idx="10"/>
          </p:nvPr>
        </p:nvSpPr>
        <p:spPr/>
        <p:txBody>
          <a:bodyPr/>
          <a:lstStyle/>
          <a:p>
            <a:fld id="{F5C8D51C-68D6-4431-9BA4-352CBF61DE20}" type="datetimeFigureOut">
              <a:rPr lang="cs-CZ" smtClean="0"/>
              <a:t>24.03.2025</a:t>
            </a:fld>
            <a:endParaRPr lang="cs-CZ"/>
          </a:p>
        </p:txBody>
      </p:sp>
      <p:sp>
        <p:nvSpPr>
          <p:cNvPr id="5" name="Zástupný symbol pro zápatí 4">
            <a:extLst>
              <a:ext uri="{FF2B5EF4-FFF2-40B4-BE49-F238E27FC236}">
                <a16:creationId xmlns:a16="http://schemas.microsoft.com/office/drawing/2014/main" id="{55AE1146-B105-A61F-A473-A9D7E5A4A3B5}"/>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D88FC8CF-B56C-4F21-AB17-E3B2F26C76D2}"/>
              </a:ext>
            </a:extLst>
          </p:cNvPr>
          <p:cNvSpPr>
            <a:spLocks noGrp="1"/>
          </p:cNvSpPr>
          <p:nvPr>
            <p:ph type="sldNum" sz="quarter" idx="12"/>
          </p:nvPr>
        </p:nvSpPr>
        <p:spPr/>
        <p:txBody>
          <a:bodyPr/>
          <a:lstStyle/>
          <a:p>
            <a:fld id="{C830BBEE-D271-4F18-8DD1-73A65D2F0DB6}" type="slidenum">
              <a:rPr lang="cs-CZ" smtClean="0"/>
              <a:t>‹#›</a:t>
            </a:fld>
            <a:endParaRPr lang="cs-CZ"/>
          </a:p>
        </p:txBody>
      </p:sp>
    </p:spTree>
    <p:extLst>
      <p:ext uri="{BB962C8B-B14F-4D97-AF65-F5344CB8AC3E}">
        <p14:creationId xmlns:p14="http://schemas.microsoft.com/office/powerpoint/2010/main" val="38964740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D8BF817-873C-6D06-9D54-A201C10A6F29}"/>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0D831AE4-40B7-D523-0E73-47864D812C12}"/>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2207CE61-5679-115E-2D0A-388C5E2A758C}"/>
              </a:ext>
            </a:extLst>
          </p:cNvPr>
          <p:cNvSpPr>
            <a:spLocks noGrp="1"/>
          </p:cNvSpPr>
          <p:nvPr>
            <p:ph type="dt" sz="half" idx="10"/>
          </p:nvPr>
        </p:nvSpPr>
        <p:spPr/>
        <p:txBody>
          <a:bodyPr/>
          <a:lstStyle/>
          <a:p>
            <a:fld id="{F5C8D51C-68D6-4431-9BA4-352CBF61DE20}" type="datetimeFigureOut">
              <a:rPr lang="cs-CZ" smtClean="0"/>
              <a:t>24.03.2025</a:t>
            </a:fld>
            <a:endParaRPr lang="cs-CZ"/>
          </a:p>
        </p:txBody>
      </p:sp>
      <p:sp>
        <p:nvSpPr>
          <p:cNvPr id="5" name="Zástupný symbol pro zápatí 4">
            <a:extLst>
              <a:ext uri="{FF2B5EF4-FFF2-40B4-BE49-F238E27FC236}">
                <a16:creationId xmlns:a16="http://schemas.microsoft.com/office/drawing/2014/main" id="{884C587F-0DB5-3964-3AD0-452203177B38}"/>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76750763-D8BA-22EC-C038-A473AECDE022}"/>
              </a:ext>
            </a:extLst>
          </p:cNvPr>
          <p:cNvSpPr>
            <a:spLocks noGrp="1"/>
          </p:cNvSpPr>
          <p:nvPr>
            <p:ph type="sldNum" sz="quarter" idx="12"/>
          </p:nvPr>
        </p:nvSpPr>
        <p:spPr/>
        <p:txBody>
          <a:bodyPr/>
          <a:lstStyle/>
          <a:p>
            <a:fld id="{C830BBEE-D271-4F18-8DD1-73A65D2F0DB6}" type="slidenum">
              <a:rPr lang="cs-CZ" smtClean="0"/>
              <a:t>‹#›</a:t>
            </a:fld>
            <a:endParaRPr lang="cs-CZ"/>
          </a:p>
        </p:txBody>
      </p:sp>
    </p:spTree>
    <p:extLst>
      <p:ext uri="{BB962C8B-B14F-4D97-AF65-F5344CB8AC3E}">
        <p14:creationId xmlns:p14="http://schemas.microsoft.com/office/powerpoint/2010/main" val="42846815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1E90B8EE-98BE-812B-2778-73B6923E30D5}"/>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E4C66019-266D-F473-56C7-AAFCF1F59468}"/>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6F79537B-76C0-CC72-EB21-520F6B185C5F}"/>
              </a:ext>
            </a:extLst>
          </p:cNvPr>
          <p:cNvSpPr>
            <a:spLocks noGrp="1"/>
          </p:cNvSpPr>
          <p:nvPr>
            <p:ph type="dt" sz="half" idx="10"/>
          </p:nvPr>
        </p:nvSpPr>
        <p:spPr/>
        <p:txBody>
          <a:bodyPr/>
          <a:lstStyle/>
          <a:p>
            <a:fld id="{F5C8D51C-68D6-4431-9BA4-352CBF61DE20}" type="datetimeFigureOut">
              <a:rPr lang="cs-CZ" smtClean="0"/>
              <a:t>24.03.2025</a:t>
            </a:fld>
            <a:endParaRPr lang="cs-CZ"/>
          </a:p>
        </p:txBody>
      </p:sp>
      <p:sp>
        <p:nvSpPr>
          <p:cNvPr id="5" name="Zástupný symbol pro zápatí 4">
            <a:extLst>
              <a:ext uri="{FF2B5EF4-FFF2-40B4-BE49-F238E27FC236}">
                <a16:creationId xmlns:a16="http://schemas.microsoft.com/office/drawing/2014/main" id="{35C1F6CF-6551-D036-57F7-357CA47A969D}"/>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4584CA52-1749-BBA7-97F3-A6622CBBDC21}"/>
              </a:ext>
            </a:extLst>
          </p:cNvPr>
          <p:cNvSpPr>
            <a:spLocks noGrp="1"/>
          </p:cNvSpPr>
          <p:nvPr>
            <p:ph type="sldNum" sz="quarter" idx="12"/>
          </p:nvPr>
        </p:nvSpPr>
        <p:spPr/>
        <p:txBody>
          <a:bodyPr/>
          <a:lstStyle/>
          <a:p>
            <a:fld id="{C830BBEE-D271-4F18-8DD1-73A65D2F0DB6}" type="slidenum">
              <a:rPr lang="cs-CZ" smtClean="0"/>
              <a:t>‹#›</a:t>
            </a:fld>
            <a:endParaRPr lang="cs-CZ"/>
          </a:p>
        </p:txBody>
      </p:sp>
    </p:spTree>
    <p:extLst>
      <p:ext uri="{BB962C8B-B14F-4D97-AF65-F5344CB8AC3E}">
        <p14:creationId xmlns:p14="http://schemas.microsoft.com/office/powerpoint/2010/main" val="1332173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90FC125-9711-4C9E-B758-F02C88B95085}"/>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337D3BFC-87C5-C351-8874-22E0F23AAE23}"/>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D0F34942-7E01-C074-2615-3D03ACDF7A02}"/>
              </a:ext>
            </a:extLst>
          </p:cNvPr>
          <p:cNvSpPr>
            <a:spLocks noGrp="1"/>
          </p:cNvSpPr>
          <p:nvPr>
            <p:ph type="dt" sz="half" idx="10"/>
          </p:nvPr>
        </p:nvSpPr>
        <p:spPr/>
        <p:txBody>
          <a:bodyPr/>
          <a:lstStyle/>
          <a:p>
            <a:fld id="{F5C8D51C-68D6-4431-9BA4-352CBF61DE20}" type="datetimeFigureOut">
              <a:rPr lang="cs-CZ" smtClean="0"/>
              <a:t>24.03.2025</a:t>
            </a:fld>
            <a:endParaRPr lang="cs-CZ"/>
          </a:p>
        </p:txBody>
      </p:sp>
      <p:sp>
        <p:nvSpPr>
          <p:cNvPr id="5" name="Zástupný symbol pro zápatí 4">
            <a:extLst>
              <a:ext uri="{FF2B5EF4-FFF2-40B4-BE49-F238E27FC236}">
                <a16:creationId xmlns:a16="http://schemas.microsoft.com/office/drawing/2014/main" id="{FB5F902A-2F9B-6F04-B593-5611CB8F201F}"/>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BEFFCA33-0392-AE7C-A9BE-7C50380CDEF0}"/>
              </a:ext>
            </a:extLst>
          </p:cNvPr>
          <p:cNvSpPr>
            <a:spLocks noGrp="1"/>
          </p:cNvSpPr>
          <p:nvPr>
            <p:ph type="sldNum" sz="quarter" idx="12"/>
          </p:nvPr>
        </p:nvSpPr>
        <p:spPr/>
        <p:txBody>
          <a:bodyPr/>
          <a:lstStyle/>
          <a:p>
            <a:fld id="{C830BBEE-D271-4F18-8DD1-73A65D2F0DB6}" type="slidenum">
              <a:rPr lang="cs-CZ" smtClean="0"/>
              <a:t>‹#›</a:t>
            </a:fld>
            <a:endParaRPr lang="cs-CZ"/>
          </a:p>
        </p:txBody>
      </p:sp>
    </p:spTree>
    <p:extLst>
      <p:ext uri="{BB962C8B-B14F-4D97-AF65-F5344CB8AC3E}">
        <p14:creationId xmlns:p14="http://schemas.microsoft.com/office/powerpoint/2010/main" val="3430026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76EDB23-BEAB-8176-A643-866E102A4E2B}"/>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id="{534F3440-E014-1BDA-6104-4BBF7D2A888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FB8FB58F-7A45-1470-A108-2F35DAFEBC87}"/>
              </a:ext>
            </a:extLst>
          </p:cNvPr>
          <p:cNvSpPr>
            <a:spLocks noGrp="1"/>
          </p:cNvSpPr>
          <p:nvPr>
            <p:ph type="dt" sz="half" idx="10"/>
          </p:nvPr>
        </p:nvSpPr>
        <p:spPr/>
        <p:txBody>
          <a:bodyPr/>
          <a:lstStyle/>
          <a:p>
            <a:fld id="{F5C8D51C-68D6-4431-9BA4-352CBF61DE20}" type="datetimeFigureOut">
              <a:rPr lang="cs-CZ" smtClean="0"/>
              <a:t>24.03.2025</a:t>
            </a:fld>
            <a:endParaRPr lang="cs-CZ"/>
          </a:p>
        </p:txBody>
      </p:sp>
      <p:sp>
        <p:nvSpPr>
          <p:cNvPr id="5" name="Zástupný symbol pro zápatí 4">
            <a:extLst>
              <a:ext uri="{FF2B5EF4-FFF2-40B4-BE49-F238E27FC236}">
                <a16:creationId xmlns:a16="http://schemas.microsoft.com/office/drawing/2014/main" id="{4BB8ED12-EF21-0413-7A0D-905300F86625}"/>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651D79FA-41C6-19EE-7963-820AF26EC45B}"/>
              </a:ext>
            </a:extLst>
          </p:cNvPr>
          <p:cNvSpPr>
            <a:spLocks noGrp="1"/>
          </p:cNvSpPr>
          <p:nvPr>
            <p:ph type="sldNum" sz="quarter" idx="12"/>
          </p:nvPr>
        </p:nvSpPr>
        <p:spPr/>
        <p:txBody>
          <a:bodyPr/>
          <a:lstStyle/>
          <a:p>
            <a:fld id="{C830BBEE-D271-4F18-8DD1-73A65D2F0DB6}" type="slidenum">
              <a:rPr lang="cs-CZ" smtClean="0"/>
              <a:t>‹#›</a:t>
            </a:fld>
            <a:endParaRPr lang="cs-CZ"/>
          </a:p>
        </p:txBody>
      </p:sp>
    </p:spTree>
    <p:extLst>
      <p:ext uri="{BB962C8B-B14F-4D97-AF65-F5344CB8AC3E}">
        <p14:creationId xmlns:p14="http://schemas.microsoft.com/office/powerpoint/2010/main" val="34576438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52703DB-99A6-1832-E5B4-10E4CC0D0C88}"/>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656CA83E-86DD-A825-4ABB-CC32653F68D2}"/>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E3D9979E-145C-E6A7-C7FC-3CC549072BB2}"/>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0F02093B-ACAD-308A-3F36-4C48F09D803E}"/>
              </a:ext>
            </a:extLst>
          </p:cNvPr>
          <p:cNvSpPr>
            <a:spLocks noGrp="1"/>
          </p:cNvSpPr>
          <p:nvPr>
            <p:ph type="dt" sz="half" idx="10"/>
          </p:nvPr>
        </p:nvSpPr>
        <p:spPr/>
        <p:txBody>
          <a:bodyPr/>
          <a:lstStyle/>
          <a:p>
            <a:fld id="{F5C8D51C-68D6-4431-9BA4-352CBF61DE20}" type="datetimeFigureOut">
              <a:rPr lang="cs-CZ" smtClean="0"/>
              <a:t>24.03.2025</a:t>
            </a:fld>
            <a:endParaRPr lang="cs-CZ"/>
          </a:p>
        </p:txBody>
      </p:sp>
      <p:sp>
        <p:nvSpPr>
          <p:cNvPr id="6" name="Zástupný symbol pro zápatí 5">
            <a:extLst>
              <a:ext uri="{FF2B5EF4-FFF2-40B4-BE49-F238E27FC236}">
                <a16:creationId xmlns:a16="http://schemas.microsoft.com/office/drawing/2014/main" id="{525A608A-BA9B-847C-947E-51ECF374079A}"/>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F2C3AFB2-6738-AE62-17E2-2DFA1511DA01}"/>
              </a:ext>
            </a:extLst>
          </p:cNvPr>
          <p:cNvSpPr>
            <a:spLocks noGrp="1"/>
          </p:cNvSpPr>
          <p:nvPr>
            <p:ph type="sldNum" sz="quarter" idx="12"/>
          </p:nvPr>
        </p:nvSpPr>
        <p:spPr/>
        <p:txBody>
          <a:bodyPr/>
          <a:lstStyle/>
          <a:p>
            <a:fld id="{C830BBEE-D271-4F18-8DD1-73A65D2F0DB6}" type="slidenum">
              <a:rPr lang="cs-CZ" smtClean="0"/>
              <a:t>‹#›</a:t>
            </a:fld>
            <a:endParaRPr lang="cs-CZ"/>
          </a:p>
        </p:txBody>
      </p:sp>
    </p:spTree>
    <p:extLst>
      <p:ext uri="{BB962C8B-B14F-4D97-AF65-F5344CB8AC3E}">
        <p14:creationId xmlns:p14="http://schemas.microsoft.com/office/powerpoint/2010/main" val="2144083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6C70087-E971-A35B-02C5-67F600976686}"/>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id="{09962E40-47B9-6158-2BA3-F9B683F54E4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D6CCE0C2-EA0B-D3B1-C68A-DC5F43CAA835}"/>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FE9B6EF8-044F-6F2A-CFC4-B4400A65EA9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48139943-B6D7-4765-1FA6-C3830FDE9308}"/>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94F12D75-35A8-845C-A836-7B3E52224659}"/>
              </a:ext>
            </a:extLst>
          </p:cNvPr>
          <p:cNvSpPr>
            <a:spLocks noGrp="1"/>
          </p:cNvSpPr>
          <p:nvPr>
            <p:ph type="dt" sz="half" idx="10"/>
          </p:nvPr>
        </p:nvSpPr>
        <p:spPr/>
        <p:txBody>
          <a:bodyPr/>
          <a:lstStyle/>
          <a:p>
            <a:fld id="{F5C8D51C-68D6-4431-9BA4-352CBF61DE20}" type="datetimeFigureOut">
              <a:rPr lang="cs-CZ" smtClean="0"/>
              <a:t>24.03.2025</a:t>
            </a:fld>
            <a:endParaRPr lang="cs-CZ"/>
          </a:p>
        </p:txBody>
      </p:sp>
      <p:sp>
        <p:nvSpPr>
          <p:cNvPr id="8" name="Zástupný symbol pro zápatí 7">
            <a:extLst>
              <a:ext uri="{FF2B5EF4-FFF2-40B4-BE49-F238E27FC236}">
                <a16:creationId xmlns:a16="http://schemas.microsoft.com/office/drawing/2014/main" id="{D97F4841-3453-B663-0716-07B1AC158E23}"/>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2177CA4F-0238-2758-56FD-9B2A990F9A9C}"/>
              </a:ext>
            </a:extLst>
          </p:cNvPr>
          <p:cNvSpPr>
            <a:spLocks noGrp="1"/>
          </p:cNvSpPr>
          <p:nvPr>
            <p:ph type="sldNum" sz="quarter" idx="12"/>
          </p:nvPr>
        </p:nvSpPr>
        <p:spPr/>
        <p:txBody>
          <a:bodyPr/>
          <a:lstStyle/>
          <a:p>
            <a:fld id="{C830BBEE-D271-4F18-8DD1-73A65D2F0DB6}" type="slidenum">
              <a:rPr lang="cs-CZ" smtClean="0"/>
              <a:t>‹#›</a:t>
            </a:fld>
            <a:endParaRPr lang="cs-CZ"/>
          </a:p>
        </p:txBody>
      </p:sp>
    </p:spTree>
    <p:extLst>
      <p:ext uri="{BB962C8B-B14F-4D97-AF65-F5344CB8AC3E}">
        <p14:creationId xmlns:p14="http://schemas.microsoft.com/office/powerpoint/2010/main" val="26917143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E6666F1-7AB4-B2FA-56BB-63B95E29BA59}"/>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23B0DE45-A960-BC99-11B1-5DF6D06471B5}"/>
              </a:ext>
            </a:extLst>
          </p:cNvPr>
          <p:cNvSpPr>
            <a:spLocks noGrp="1"/>
          </p:cNvSpPr>
          <p:nvPr>
            <p:ph type="dt" sz="half" idx="10"/>
          </p:nvPr>
        </p:nvSpPr>
        <p:spPr/>
        <p:txBody>
          <a:bodyPr/>
          <a:lstStyle/>
          <a:p>
            <a:fld id="{F5C8D51C-68D6-4431-9BA4-352CBF61DE20}" type="datetimeFigureOut">
              <a:rPr lang="cs-CZ" smtClean="0"/>
              <a:t>24.03.2025</a:t>
            </a:fld>
            <a:endParaRPr lang="cs-CZ"/>
          </a:p>
        </p:txBody>
      </p:sp>
      <p:sp>
        <p:nvSpPr>
          <p:cNvPr id="4" name="Zástupný symbol pro zápatí 3">
            <a:extLst>
              <a:ext uri="{FF2B5EF4-FFF2-40B4-BE49-F238E27FC236}">
                <a16:creationId xmlns:a16="http://schemas.microsoft.com/office/drawing/2014/main" id="{125CF7D7-DFF5-0A18-4ABF-3075A84C7857}"/>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25CAD895-E5A3-3F7E-FA25-22ABE72BFE0C}"/>
              </a:ext>
            </a:extLst>
          </p:cNvPr>
          <p:cNvSpPr>
            <a:spLocks noGrp="1"/>
          </p:cNvSpPr>
          <p:nvPr>
            <p:ph type="sldNum" sz="quarter" idx="12"/>
          </p:nvPr>
        </p:nvSpPr>
        <p:spPr/>
        <p:txBody>
          <a:bodyPr/>
          <a:lstStyle/>
          <a:p>
            <a:fld id="{C830BBEE-D271-4F18-8DD1-73A65D2F0DB6}" type="slidenum">
              <a:rPr lang="cs-CZ" smtClean="0"/>
              <a:t>‹#›</a:t>
            </a:fld>
            <a:endParaRPr lang="cs-CZ"/>
          </a:p>
        </p:txBody>
      </p:sp>
    </p:spTree>
    <p:extLst>
      <p:ext uri="{BB962C8B-B14F-4D97-AF65-F5344CB8AC3E}">
        <p14:creationId xmlns:p14="http://schemas.microsoft.com/office/powerpoint/2010/main" val="5456543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F78A2CD4-F491-9DFD-528B-2017B2EF0055}"/>
              </a:ext>
            </a:extLst>
          </p:cNvPr>
          <p:cNvSpPr>
            <a:spLocks noGrp="1"/>
          </p:cNvSpPr>
          <p:nvPr>
            <p:ph type="dt" sz="half" idx="10"/>
          </p:nvPr>
        </p:nvSpPr>
        <p:spPr/>
        <p:txBody>
          <a:bodyPr/>
          <a:lstStyle/>
          <a:p>
            <a:fld id="{F5C8D51C-68D6-4431-9BA4-352CBF61DE20}" type="datetimeFigureOut">
              <a:rPr lang="cs-CZ" smtClean="0"/>
              <a:t>24.03.2025</a:t>
            </a:fld>
            <a:endParaRPr lang="cs-CZ"/>
          </a:p>
        </p:txBody>
      </p:sp>
      <p:sp>
        <p:nvSpPr>
          <p:cNvPr id="3" name="Zástupný symbol pro zápatí 2">
            <a:extLst>
              <a:ext uri="{FF2B5EF4-FFF2-40B4-BE49-F238E27FC236}">
                <a16:creationId xmlns:a16="http://schemas.microsoft.com/office/drawing/2014/main" id="{4D830445-22DB-CD57-8FE2-D168D82A5EE7}"/>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C29FEA9F-90C7-B515-6C2C-D4B657F2BE7C}"/>
              </a:ext>
            </a:extLst>
          </p:cNvPr>
          <p:cNvSpPr>
            <a:spLocks noGrp="1"/>
          </p:cNvSpPr>
          <p:nvPr>
            <p:ph type="sldNum" sz="quarter" idx="12"/>
          </p:nvPr>
        </p:nvSpPr>
        <p:spPr/>
        <p:txBody>
          <a:bodyPr/>
          <a:lstStyle/>
          <a:p>
            <a:fld id="{C830BBEE-D271-4F18-8DD1-73A65D2F0DB6}" type="slidenum">
              <a:rPr lang="cs-CZ" smtClean="0"/>
              <a:t>‹#›</a:t>
            </a:fld>
            <a:endParaRPr lang="cs-CZ"/>
          </a:p>
        </p:txBody>
      </p:sp>
    </p:spTree>
    <p:extLst>
      <p:ext uri="{BB962C8B-B14F-4D97-AF65-F5344CB8AC3E}">
        <p14:creationId xmlns:p14="http://schemas.microsoft.com/office/powerpoint/2010/main" val="24661412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B9FA5BA-6E4C-9B0F-4E91-C5E094203060}"/>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id="{73BB6968-1E7F-032B-0062-D4413958BB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91FE20A0-8E1C-F874-6500-57C173244D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F7EE525A-352D-33F1-4551-7C1606DD1BEE}"/>
              </a:ext>
            </a:extLst>
          </p:cNvPr>
          <p:cNvSpPr>
            <a:spLocks noGrp="1"/>
          </p:cNvSpPr>
          <p:nvPr>
            <p:ph type="dt" sz="half" idx="10"/>
          </p:nvPr>
        </p:nvSpPr>
        <p:spPr/>
        <p:txBody>
          <a:bodyPr/>
          <a:lstStyle/>
          <a:p>
            <a:fld id="{F5C8D51C-68D6-4431-9BA4-352CBF61DE20}" type="datetimeFigureOut">
              <a:rPr lang="cs-CZ" smtClean="0"/>
              <a:t>24.03.2025</a:t>
            </a:fld>
            <a:endParaRPr lang="cs-CZ"/>
          </a:p>
        </p:txBody>
      </p:sp>
      <p:sp>
        <p:nvSpPr>
          <p:cNvPr id="6" name="Zástupný symbol pro zápatí 5">
            <a:extLst>
              <a:ext uri="{FF2B5EF4-FFF2-40B4-BE49-F238E27FC236}">
                <a16:creationId xmlns:a16="http://schemas.microsoft.com/office/drawing/2014/main" id="{2D174A47-9CD8-0515-A7FB-43556D196C56}"/>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AF137AD2-15F4-96E0-3C25-6AC57296D808}"/>
              </a:ext>
            </a:extLst>
          </p:cNvPr>
          <p:cNvSpPr>
            <a:spLocks noGrp="1"/>
          </p:cNvSpPr>
          <p:nvPr>
            <p:ph type="sldNum" sz="quarter" idx="12"/>
          </p:nvPr>
        </p:nvSpPr>
        <p:spPr/>
        <p:txBody>
          <a:bodyPr/>
          <a:lstStyle/>
          <a:p>
            <a:fld id="{C830BBEE-D271-4F18-8DD1-73A65D2F0DB6}" type="slidenum">
              <a:rPr lang="cs-CZ" smtClean="0"/>
              <a:t>‹#›</a:t>
            </a:fld>
            <a:endParaRPr lang="cs-CZ"/>
          </a:p>
        </p:txBody>
      </p:sp>
    </p:spTree>
    <p:extLst>
      <p:ext uri="{BB962C8B-B14F-4D97-AF65-F5344CB8AC3E}">
        <p14:creationId xmlns:p14="http://schemas.microsoft.com/office/powerpoint/2010/main" val="3789713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CC5D91F-8DC2-AB42-50BA-24160DA56276}"/>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0A6DE49D-34A1-4E3C-2E72-D4FC7444EAB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p>
        </p:txBody>
      </p:sp>
      <p:sp>
        <p:nvSpPr>
          <p:cNvPr id="4" name="Zástupný text 3">
            <a:extLst>
              <a:ext uri="{FF2B5EF4-FFF2-40B4-BE49-F238E27FC236}">
                <a16:creationId xmlns:a16="http://schemas.microsoft.com/office/drawing/2014/main" id="{E21AF56A-BA02-5A02-FB78-F82AD1AE16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34F74971-97EE-D754-08DE-8958F4EBAEB9}"/>
              </a:ext>
            </a:extLst>
          </p:cNvPr>
          <p:cNvSpPr>
            <a:spLocks noGrp="1"/>
          </p:cNvSpPr>
          <p:nvPr>
            <p:ph type="dt" sz="half" idx="10"/>
          </p:nvPr>
        </p:nvSpPr>
        <p:spPr/>
        <p:txBody>
          <a:bodyPr/>
          <a:lstStyle/>
          <a:p>
            <a:fld id="{F5C8D51C-68D6-4431-9BA4-352CBF61DE20}" type="datetimeFigureOut">
              <a:rPr lang="cs-CZ" smtClean="0"/>
              <a:t>24.03.2025</a:t>
            </a:fld>
            <a:endParaRPr lang="cs-CZ"/>
          </a:p>
        </p:txBody>
      </p:sp>
      <p:sp>
        <p:nvSpPr>
          <p:cNvPr id="6" name="Zástupný symbol pro zápatí 5">
            <a:extLst>
              <a:ext uri="{FF2B5EF4-FFF2-40B4-BE49-F238E27FC236}">
                <a16:creationId xmlns:a16="http://schemas.microsoft.com/office/drawing/2014/main" id="{B69CA60A-726D-AC47-0096-209432980B23}"/>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91754060-F1B0-1453-6A32-8B9DE84A7111}"/>
              </a:ext>
            </a:extLst>
          </p:cNvPr>
          <p:cNvSpPr>
            <a:spLocks noGrp="1"/>
          </p:cNvSpPr>
          <p:nvPr>
            <p:ph type="sldNum" sz="quarter" idx="12"/>
          </p:nvPr>
        </p:nvSpPr>
        <p:spPr/>
        <p:txBody>
          <a:bodyPr/>
          <a:lstStyle/>
          <a:p>
            <a:fld id="{C830BBEE-D271-4F18-8DD1-73A65D2F0DB6}" type="slidenum">
              <a:rPr lang="cs-CZ" smtClean="0"/>
              <a:t>‹#›</a:t>
            </a:fld>
            <a:endParaRPr lang="cs-CZ"/>
          </a:p>
        </p:txBody>
      </p:sp>
    </p:spTree>
    <p:extLst>
      <p:ext uri="{BB962C8B-B14F-4D97-AF65-F5344CB8AC3E}">
        <p14:creationId xmlns:p14="http://schemas.microsoft.com/office/powerpoint/2010/main" val="27020959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D3297AC8-09B4-64AD-5587-9279069354B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id="{49B82AFE-D571-FE25-D8AC-9352E3F940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258D4239-8FB8-4D21-E9E4-56841F833FD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C8D51C-68D6-4431-9BA4-352CBF61DE20}" type="datetimeFigureOut">
              <a:rPr lang="cs-CZ" smtClean="0"/>
              <a:t>24.03.2025</a:t>
            </a:fld>
            <a:endParaRPr lang="cs-CZ"/>
          </a:p>
        </p:txBody>
      </p:sp>
      <p:sp>
        <p:nvSpPr>
          <p:cNvPr id="5" name="Zástupný symbol pro zápatí 4">
            <a:extLst>
              <a:ext uri="{FF2B5EF4-FFF2-40B4-BE49-F238E27FC236}">
                <a16:creationId xmlns:a16="http://schemas.microsoft.com/office/drawing/2014/main" id="{84F41513-4ACB-6951-8D1F-6504FFC44EC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736B5075-8E6E-9689-183C-3BDB9FE29D6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30BBEE-D271-4F18-8DD1-73A65D2F0DB6}" type="slidenum">
              <a:rPr lang="cs-CZ" smtClean="0"/>
              <a:t>‹#›</a:t>
            </a:fld>
            <a:endParaRPr lang="cs-CZ"/>
          </a:p>
        </p:txBody>
      </p:sp>
    </p:spTree>
    <p:extLst>
      <p:ext uri="{BB962C8B-B14F-4D97-AF65-F5344CB8AC3E}">
        <p14:creationId xmlns:p14="http://schemas.microsoft.com/office/powerpoint/2010/main" val="7936745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212A5FA-4509-47A5-204A-C4E844FA5470}"/>
              </a:ext>
            </a:extLst>
          </p:cNvPr>
          <p:cNvSpPr>
            <a:spLocks noGrp="1"/>
          </p:cNvSpPr>
          <p:nvPr>
            <p:ph type="ctrTitle"/>
          </p:nvPr>
        </p:nvSpPr>
        <p:spPr>
          <a:xfrm>
            <a:off x="349488" y="1577395"/>
            <a:ext cx="9188051" cy="2520042"/>
          </a:xfrm>
        </p:spPr>
        <p:txBody>
          <a:bodyPr>
            <a:noAutofit/>
          </a:bodyPr>
          <a:lstStyle/>
          <a:p>
            <a:pPr algn="l"/>
            <a:r>
              <a:rPr lang="cs-CZ" sz="3600" b="1" kern="150" dirty="0">
                <a:solidFill>
                  <a:schemeClr val="bg1"/>
                </a:solidFill>
                <a:effectLst/>
                <a:latin typeface="Palatino Linotype" panose="02040502050505030304" pitchFamily="18" charset="0"/>
                <a:ea typeface="Times New Roman" panose="02020603050405020304" pitchFamily="18" charset="0"/>
                <a:cs typeface="Arial" panose="020B0604020202020204" pitchFamily="34" charset="0"/>
              </a:rPr>
              <a:t>PŘEHLED ZMĚN PRÁVNÍCH PŘEDPISŮ VZTAHUJÍCÍCH SE KE KATASTRU NEMOVITOSTÍ A ZEMĚMĚŘICTVÍ</a:t>
            </a:r>
            <a:br>
              <a:rPr lang="cs-CZ" sz="3600" b="1" kern="150" dirty="0">
                <a:solidFill>
                  <a:schemeClr val="bg1"/>
                </a:solidFill>
                <a:effectLst/>
                <a:latin typeface="Palatino Linotype" panose="02040502050505030304" pitchFamily="18" charset="0"/>
                <a:ea typeface="Times New Roman" panose="02020603050405020304" pitchFamily="18" charset="0"/>
                <a:cs typeface="Arial" panose="020B0604020202020204" pitchFamily="34" charset="0"/>
              </a:rPr>
            </a:br>
            <a:endParaRPr lang="cs-CZ" sz="3600" b="1" dirty="0">
              <a:solidFill>
                <a:schemeClr val="bg1"/>
              </a:solidFill>
              <a:latin typeface="Arial Black" panose="020B0A04020102020204" pitchFamily="34" charset="0"/>
              <a:cs typeface="Arial" panose="020B0604020202020204" pitchFamily="34" charset="0"/>
            </a:endParaRPr>
          </a:p>
        </p:txBody>
      </p:sp>
      <p:sp>
        <p:nvSpPr>
          <p:cNvPr id="5" name="TextovéPole 4">
            <a:extLst>
              <a:ext uri="{FF2B5EF4-FFF2-40B4-BE49-F238E27FC236}">
                <a16:creationId xmlns:a16="http://schemas.microsoft.com/office/drawing/2014/main" id="{C574AB2A-07DC-54FC-B162-3811D7093B08}"/>
              </a:ext>
            </a:extLst>
          </p:cNvPr>
          <p:cNvSpPr txBox="1"/>
          <p:nvPr/>
        </p:nvSpPr>
        <p:spPr>
          <a:xfrm>
            <a:off x="569407" y="5945622"/>
            <a:ext cx="5221796" cy="477054"/>
          </a:xfrm>
          <a:prstGeom prst="rect">
            <a:avLst/>
          </a:prstGeom>
          <a:noFill/>
        </p:spPr>
        <p:txBody>
          <a:bodyPr wrap="square" rtlCol="0">
            <a:spAutoFit/>
          </a:bodyPr>
          <a:lstStyle/>
          <a:p>
            <a:r>
              <a:rPr lang="cs-CZ" sz="2500" dirty="0">
                <a:solidFill>
                  <a:schemeClr val="bg1"/>
                </a:solidFill>
                <a:latin typeface="Arial" panose="020B0604020202020204" pitchFamily="34" charset="0"/>
                <a:cs typeface="Arial" panose="020B0604020202020204" pitchFamily="34" charset="0"/>
              </a:rPr>
              <a:t>Brno 26. a 27. 3. 2025</a:t>
            </a:r>
          </a:p>
        </p:txBody>
      </p:sp>
      <p:sp>
        <p:nvSpPr>
          <p:cNvPr id="3" name="TextovéPole 2">
            <a:extLst>
              <a:ext uri="{FF2B5EF4-FFF2-40B4-BE49-F238E27FC236}">
                <a16:creationId xmlns:a16="http://schemas.microsoft.com/office/drawing/2014/main" id="{E2A118A6-B3A4-CDCE-13FD-2C599BD434FD}"/>
              </a:ext>
            </a:extLst>
          </p:cNvPr>
          <p:cNvSpPr txBox="1"/>
          <p:nvPr/>
        </p:nvSpPr>
        <p:spPr>
          <a:xfrm>
            <a:off x="569407" y="5216150"/>
            <a:ext cx="6240218" cy="461665"/>
          </a:xfrm>
          <a:prstGeom prst="rect">
            <a:avLst/>
          </a:prstGeom>
          <a:noFill/>
        </p:spPr>
        <p:txBody>
          <a:bodyPr wrap="square" rtlCol="0">
            <a:spAutoFit/>
          </a:bodyPr>
          <a:lstStyle/>
          <a:p>
            <a:r>
              <a:rPr lang="cs-CZ" sz="2400" dirty="0">
                <a:solidFill>
                  <a:schemeClr val="bg1"/>
                </a:solidFill>
                <a:latin typeface="Arial" panose="020B0604020202020204" pitchFamily="34" charset="0"/>
                <a:cs typeface="Arial" panose="020B0604020202020204" pitchFamily="34" charset="0"/>
              </a:rPr>
              <a:t>Geodézie ve stavebnictví a průmyslu </a:t>
            </a:r>
          </a:p>
        </p:txBody>
      </p:sp>
    </p:spTree>
    <p:extLst>
      <p:ext uri="{BB962C8B-B14F-4D97-AF65-F5344CB8AC3E}">
        <p14:creationId xmlns:p14="http://schemas.microsoft.com/office/powerpoint/2010/main" val="26170909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BD65BFC5-EB33-987A-326A-688F646F5505}"/>
            </a:ext>
          </a:extLst>
        </p:cNvPr>
        <p:cNvGrpSpPr/>
        <p:nvPr/>
      </p:nvGrpSpPr>
      <p:grpSpPr>
        <a:xfrm>
          <a:off x="0" y="0"/>
          <a:ext cx="0" cy="0"/>
          <a:chOff x="0" y="0"/>
          <a:chExt cx="0" cy="0"/>
        </a:xfrm>
      </p:grpSpPr>
      <p:sp>
        <p:nvSpPr>
          <p:cNvPr id="7" name="Podnadpis 2">
            <a:extLst>
              <a:ext uri="{FF2B5EF4-FFF2-40B4-BE49-F238E27FC236}">
                <a16:creationId xmlns:a16="http://schemas.microsoft.com/office/drawing/2014/main" id="{76BFC192-36F0-4667-4846-DCBF2CA4ED7F}"/>
              </a:ext>
            </a:extLst>
          </p:cNvPr>
          <p:cNvSpPr txBox="1">
            <a:spLocks/>
          </p:cNvSpPr>
          <p:nvPr/>
        </p:nvSpPr>
        <p:spPr>
          <a:xfrm>
            <a:off x="542513" y="2734110"/>
            <a:ext cx="10569183" cy="356815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742950" marR="0" lvl="1" indent="-285750" algn="just" defTabSz="914400" rtl="0" eaLnBrk="1" fontAlgn="auto" latinLnBrk="0" hangingPunct="1">
              <a:lnSpc>
                <a:spcPct val="115000"/>
              </a:lnSpc>
              <a:spcBef>
                <a:spcPts val="500"/>
              </a:spcBef>
              <a:spcAft>
                <a:spcPts val="800"/>
              </a:spcAft>
              <a:buClrTx/>
              <a:buSzTx/>
              <a:buFont typeface="Courier New" panose="02070309020205020404" pitchFamily="49" charset="0"/>
              <a:buChar char="o"/>
              <a:tabLst/>
              <a:defRPr/>
            </a:pPr>
            <a:r>
              <a:rPr kumimoji="0" lang="pl-PL" sz="1800" b="0" i="0" u="none" strike="noStrike" kern="15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Courier New" panose="02070309020205020404" pitchFamily="49" charset="0"/>
              </a:rPr>
              <a:t>vyhláška nabyla účinnosti 1. července 2024</a:t>
            </a:r>
          </a:p>
          <a:p>
            <a:pPr marL="742950" marR="0" lvl="1" indent="-285750" algn="just" defTabSz="914400" rtl="0" eaLnBrk="1" fontAlgn="auto" latinLnBrk="0" hangingPunct="1">
              <a:lnSpc>
                <a:spcPct val="115000"/>
              </a:lnSpc>
              <a:spcBef>
                <a:spcPts val="500"/>
              </a:spcBef>
              <a:spcAft>
                <a:spcPts val="800"/>
              </a:spcAft>
              <a:buClrTx/>
              <a:buSzTx/>
              <a:buFont typeface="Courier New" panose="02070309020205020404" pitchFamily="49" charset="0"/>
              <a:buChar char="o"/>
              <a:tabLst/>
              <a:defRPr/>
            </a:pPr>
            <a:r>
              <a:rPr kumimoji="0" lang="pl-PL" sz="1800" b="0" i="0" u="none" strike="noStrike" kern="15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Courier New" panose="02070309020205020404" pitchFamily="49" charset="0"/>
              </a:rPr>
              <a:t>toto je již aktivita ČKZ, která bezprostředně po svém vzniku navazuje na aktivity APG a podílí se na přípravě návrhu nové vyhlášky o dokumentaci staveb</a:t>
            </a:r>
          </a:p>
          <a:p>
            <a:pPr marL="742950" lvl="1" indent="-285750" algn="just">
              <a:lnSpc>
                <a:spcPct val="115000"/>
              </a:lnSpc>
              <a:spcAft>
                <a:spcPts val="800"/>
              </a:spcAft>
              <a:buFont typeface="Courier New" panose="02070309020205020404" pitchFamily="49" charset="0"/>
              <a:buChar char="o"/>
              <a:defRPr/>
            </a:pPr>
            <a:r>
              <a:rPr kumimoji="0" lang="pl-PL" sz="1800" b="0" i="0" u="none" strike="noStrike" kern="15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Courier New" panose="02070309020205020404" pitchFamily="49" charset="0"/>
              </a:rPr>
              <a:t>vyhláška zavádí pojem „projekt výsledků zeměměřických činností“ 3), což lze považovat </a:t>
            </a:r>
            <a:r>
              <a:rPr lang="pl-PL" sz="1800" dirty="0">
                <a:solidFill>
                  <a:schemeClr val="bg1"/>
                </a:solidFill>
                <a:latin typeface="Arial" panose="020B0604020202020204" pitchFamily="34" charset="0"/>
                <a:cs typeface="Arial" panose="020B0604020202020204" pitchFamily="34" charset="0"/>
              </a:rPr>
              <a:t>za další </a:t>
            </a:r>
            <a:r>
              <a:rPr kumimoji="0" lang="pl-PL" sz="1800" b="0" i="0" u="none" strike="noStrike" kern="15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Courier New" panose="02070309020205020404" pitchFamily="49" charset="0"/>
              </a:rPr>
              <a:t>zásadní </a:t>
            </a:r>
            <a:r>
              <a:rPr kumimoji="0" lang="pl-PL" sz="1800" b="0" i="0" u="none" strike="noStrike" kern="15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Courier New" panose="02070309020205020404" pitchFamily="49" charset="0"/>
              </a:rPr>
              <a:t>posílení pozice autorizovaného zeměměřického inženýra ve </a:t>
            </a:r>
            <a:r>
              <a:rPr kumimoji="0" lang="pl-PL" sz="1800" b="0" i="0" u="none" strike="noStrike" kern="15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Courier New" panose="02070309020205020404" pitchFamily="49" charset="0"/>
              </a:rPr>
              <a:t>výstavbě; samotná </a:t>
            </a:r>
            <a:r>
              <a:rPr kumimoji="0" lang="pl-PL" sz="1800" b="0" i="0" u="none" strike="noStrike" kern="15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Courier New" panose="02070309020205020404" pitchFamily="49" charset="0"/>
              </a:rPr>
              <a:t>vyhláška není nikterak rozsáhlá, obsahuje pouze 12 §, ale má velice rozsáhlou přílohovou část, kde najdeme shora uvedený pojem</a:t>
            </a:r>
          </a:p>
        </p:txBody>
      </p:sp>
      <p:cxnSp>
        <p:nvCxnSpPr>
          <p:cNvPr id="9" name="Přímá spojnice 8">
            <a:extLst>
              <a:ext uri="{FF2B5EF4-FFF2-40B4-BE49-F238E27FC236}">
                <a16:creationId xmlns:a16="http://schemas.microsoft.com/office/drawing/2014/main" id="{B62E0F6F-96C4-147E-AC93-1B16ADD9B9E3}"/>
              </a:ext>
            </a:extLst>
          </p:cNvPr>
          <p:cNvCxnSpPr/>
          <p:nvPr/>
        </p:nvCxnSpPr>
        <p:spPr>
          <a:xfrm>
            <a:off x="542513" y="1534752"/>
            <a:ext cx="792000" cy="0"/>
          </a:xfrm>
          <a:prstGeom prst="line">
            <a:avLst/>
          </a:prstGeom>
          <a:ln w="63500">
            <a:solidFill>
              <a:srgbClr val="F0E514"/>
            </a:solidFill>
          </a:ln>
        </p:spPr>
        <p:style>
          <a:lnRef idx="1">
            <a:schemeClr val="accent1"/>
          </a:lnRef>
          <a:fillRef idx="0">
            <a:schemeClr val="accent1"/>
          </a:fillRef>
          <a:effectRef idx="0">
            <a:schemeClr val="accent1"/>
          </a:effectRef>
          <a:fontRef idx="minor">
            <a:schemeClr val="tx1"/>
          </a:fontRef>
        </p:style>
      </p:cxnSp>
      <p:sp>
        <p:nvSpPr>
          <p:cNvPr id="4" name="Nadpis 1">
            <a:extLst>
              <a:ext uri="{FF2B5EF4-FFF2-40B4-BE49-F238E27FC236}">
                <a16:creationId xmlns:a16="http://schemas.microsoft.com/office/drawing/2014/main" id="{913C270A-2A57-A53D-CF73-6B25E580B9FD}"/>
              </a:ext>
            </a:extLst>
          </p:cNvPr>
          <p:cNvSpPr>
            <a:spLocks noGrp="1"/>
          </p:cNvSpPr>
          <p:nvPr>
            <p:ph type="ctrTitle"/>
          </p:nvPr>
        </p:nvSpPr>
        <p:spPr>
          <a:xfrm>
            <a:off x="417869" y="691065"/>
            <a:ext cx="11356262" cy="747222"/>
          </a:xfrm>
        </p:spPr>
        <p:txBody>
          <a:bodyPr>
            <a:normAutofit fontScale="90000"/>
          </a:bodyPr>
          <a:lstStyle/>
          <a:p>
            <a:pPr algn="l"/>
            <a:r>
              <a:rPr lang="cs-CZ" sz="3600" b="1" dirty="0">
                <a:solidFill>
                  <a:schemeClr val="bg1"/>
                </a:solidFill>
                <a:latin typeface="Arial Black" panose="020B0A04020102020204" pitchFamily="34" charset="0"/>
                <a:cs typeface="Arial" panose="020B0604020202020204" pitchFamily="34" charset="0"/>
              </a:rPr>
              <a:t>    Předpisy provázané s předpisy zeměměřickými:</a:t>
            </a:r>
          </a:p>
        </p:txBody>
      </p:sp>
      <p:sp>
        <p:nvSpPr>
          <p:cNvPr id="5" name="TextovéPole 4">
            <a:extLst>
              <a:ext uri="{FF2B5EF4-FFF2-40B4-BE49-F238E27FC236}">
                <a16:creationId xmlns:a16="http://schemas.microsoft.com/office/drawing/2014/main" id="{E0F7B2B4-BBE8-E0B4-4204-964A3EE0D095}"/>
              </a:ext>
            </a:extLst>
          </p:cNvPr>
          <p:cNvSpPr txBox="1"/>
          <p:nvPr/>
        </p:nvSpPr>
        <p:spPr>
          <a:xfrm>
            <a:off x="542513" y="1850066"/>
            <a:ext cx="11053822" cy="489749"/>
          </a:xfrm>
          <a:prstGeom prst="rect">
            <a:avLst/>
          </a:prstGeom>
          <a:noFill/>
        </p:spPr>
        <p:txBody>
          <a:bodyPr wrap="square" rtlCol="0">
            <a:spAutoFit/>
          </a:bodyPr>
          <a:lstStyle/>
          <a:p>
            <a:pPr marL="228600" marR="0" lvl="0" indent="0" algn="just" defTabSz="914400" rtl="0" eaLnBrk="1" fontAlgn="auto" latinLnBrk="0" hangingPunct="1">
              <a:lnSpc>
                <a:spcPct val="115000"/>
              </a:lnSpc>
              <a:spcBef>
                <a:spcPts val="0"/>
              </a:spcBef>
              <a:spcAft>
                <a:spcPts val="800"/>
              </a:spcAft>
              <a:buClrTx/>
              <a:buSzTx/>
              <a:buFontTx/>
              <a:buNone/>
              <a:tabLst/>
              <a:defRPr/>
            </a:pPr>
            <a:r>
              <a:rPr kumimoji="0" lang="pl-PL" sz="2400" b="1" i="0" u="none" strike="noStrike" kern="15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mn-cs"/>
              </a:rPr>
              <a:t>Vyhláška č. 131/2024 Sb. o dokumentaci staveb</a:t>
            </a:r>
            <a:endParaRPr kumimoji="0" lang="cs-CZ" sz="2400" b="0" i="0" u="none" strike="noStrike" kern="150" cap="none" spc="0" normalizeH="0" baseline="0" noProof="0" dirty="0">
              <a:ln>
                <a:noFill/>
              </a:ln>
              <a:solidFill>
                <a:prstClr val="white"/>
              </a:solidFill>
              <a:effectLst/>
              <a:uLnTx/>
              <a:uFillTx/>
              <a:latin typeface="Calibri" panose="020F0502020204030204" pitchFamily="34" charset="0"/>
              <a:ea typeface="SimSun" panose="02010600030101010101" pitchFamily="2" charset="-122"/>
              <a:cs typeface="+mn-cs"/>
            </a:endParaRPr>
          </a:p>
        </p:txBody>
      </p:sp>
    </p:spTree>
    <p:extLst>
      <p:ext uri="{BB962C8B-B14F-4D97-AF65-F5344CB8AC3E}">
        <p14:creationId xmlns:p14="http://schemas.microsoft.com/office/powerpoint/2010/main" val="12085013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77CFA4FD-CF94-2533-1423-C0436F1A6728}"/>
            </a:ext>
          </a:extLst>
        </p:cNvPr>
        <p:cNvGrpSpPr/>
        <p:nvPr/>
      </p:nvGrpSpPr>
      <p:grpSpPr>
        <a:xfrm>
          <a:off x="0" y="0"/>
          <a:ext cx="0" cy="0"/>
          <a:chOff x="0" y="0"/>
          <a:chExt cx="0" cy="0"/>
        </a:xfrm>
      </p:grpSpPr>
      <p:sp>
        <p:nvSpPr>
          <p:cNvPr id="7" name="Podnadpis 2">
            <a:extLst>
              <a:ext uri="{FF2B5EF4-FFF2-40B4-BE49-F238E27FC236}">
                <a16:creationId xmlns:a16="http://schemas.microsoft.com/office/drawing/2014/main" id="{AB0E854E-B07A-9A7D-B414-015A5EF4BE35}"/>
              </a:ext>
            </a:extLst>
          </p:cNvPr>
          <p:cNvSpPr txBox="1">
            <a:spLocks/>
          </p:cNvSpPr>
          <p:nvPr/>
        </p:nvSpPr>
        <p:spPr>
          <a:xfrm>
            <a:off x="542513" y="2339815"/>
            <a:ext cx="10569183" cy="382712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742950" marR="0" lvl="1" indent="-285750" algn="just" defTabSz="914400" rtl="0" eaLnBrk="1" fontAlgn="auto" latinLnBrk="0" hangingPunct="1">
              <a:lnSpc>
                <a:spcPct val="115000"/>
              </a:lnSpc>
              <a:spcBef>
                <a:spcPts val="500"/>
              </a:spcBef>
              <a:spcAft>
                <a:spcPts val="800"/>
              </a:spcAft>
              <a:buClrTx/>
              <a:buSzTx/>
              <a:buFont typeface="Courier New" panose="02070309020205020404" pitchFamily="49" charset="0"/>
              <a:buChar char="o"/>
              <a:tabLst/>
              <a:defRPr/>
            </a:pPr>
            <a:r>
              <a:rPr kumimoji="0" lang="pl-PL" sz="1800" b="0" i="0" u="none" strike="noStrike" kern="15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Courier New" panose="02070309020205020404" pitchFamily="49" charset="0"/>
              </a:rPr>
              <a:t>v roce 2025 se plánuje novelizace v návaznosti na nový stavební zákon</a:t>
            </a:r>
          </a:p>
          <a:p>
            <a:pPr marL="742950" marR="0" lvl="1" indent="-285750" algn="just" defTabSz="914400" rtl="0" eaLnBrk="1" fontAlgn="auto" latinLnBrk="0" hangingPunct="1">
              <a:lnSpc>
                <a:spcPct val="115000"/>
              </a:lnSpc>
              <a:spcBef>
                <a:spcPts val="500"/>
              </a:spcBef>
              <a:spcAft>
                <a:spcPts val="800"/>
              </a:spcAft>
              <a:buClrTx/>
              <a:buSzTx/>
              <a:buFont typeface="Courier New" panose="02070309020205020404" pitchFamily="49" charset="0"/>
              <a:buChar char="o"/>
              <a:tabLst/>
              <a:defRPr/>
            </a:pPr>
            <a:r>
              <a:rPr kumimoji="0" lang="pl-PL" sz="1800" b="0" i="0" u="none" strike="noStrike" kern="15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Courier New" panose="02070309020205020404" pitchFamily="49" charset="0"/>
              </a:rPr>
              <a:t>vyhláška nabyla účinnosti 1. července 2024</a:t>
            </a:r>
          </a:p>
          <a:p>
            <a:pPr marL="742950" marR="0" lvl="1" indent="-285750" algn="just" defTabSz="914400" rtl="0" eaLnBrk="1" fontAlgn="auto" latinLnBrk="0" hangingPunct="1">
              <a:lnSpc>
                <a:spcPct val="115000"/>
              </a:lnSpc>
              <a:spcBef>
                <a:spcPts val="500"/>
              </a:spcBef>
              <a:spcAft>
                <a:spcPts val="800"/>
              </a:spcAft>
              <a:buClrTx/>
              <a:buSzTx/>
              <a:buFont typeface="Courier New" panose="02070309020205020404" pitchFamily="49" charset="0"/>
              <a:buChar char="o"/>
              <a:tabLst/>
              <a:defRPr/>
            </a:pPr>
            <a:r>
              <a:rPr kumimoji="0" lang="pl-PL" sz="1800" b="0" i="0" u="none" strike="noStrike" kern="15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Courier New" panose="02070309020205020404" pitchFamily="49" charset="0"/>
              </a:rPr>
              <a:t>experti ČKZ vypracovali návrh nových ustanovení, která se týkají výstavby a nyní probíhají jednání o tomto návrhu na úrovni pracovních skupin a dále na úrovni ČKZ a ČÚZK</a:t>
            </a:r>
          </a:p>
          <a:p>
            <a:pPr marL="742950" lvl="1" indent="-285750" algn="just">
              <a:lnSpc>
                <a:spcPct val="115000"/>
              </a:lnSpc>
              <a:spcAft>
                <a:spcPts val="800"/>
              </a:spcAft>
              <a:buFont typeface="Courier New" panose="02070309020205020404" pitchFamily="49" charset="0"/>
              <a:buChar char="o"/>
              <a:defRPr/>
            </a:pPr>
            <a:r>
              <a:rPr kumimoji="0" lang="pl-PL" sz="1800" b="0" i="0" u="none" strike="noStrike" kern="15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Courier New" panose="02070309020205020404" pitchFamily="49" charset="0"/>
              </a:rPr>
              <a:t>ČÚZK si změnou zákona o zeměměřictví prostřednictvím novely energetického zákona připravil zmocnění pro vydání vyhlášky, kterou mimo jiné stanoví „předmět a náležitosti výsledků zeměměřických činností ve výstavbě, které podléhají ověření, náležitosti projektu výsledků zeměměřických činností a náležitosti ověření výsledků zeměměřických činností; ohledně náležitostí výsledků zeměměřických činností ve výstavbě lze přitom v podrobnostech odkázat na standardy dokumentace vydávané Komorou (pozn. autora: myšleno ČKZ)“</a:t>
            </a:r>
          </a:p>
          <a:p>
            <a:pPr marL="742950" marR="0" lvl="1" indent="-285750" algn="just" defTabSz="914400" rtl="0" eaLnBrk="1" fontAlgn="auto" latinLnBrk="0" hangingPunct="1">
              <a:lnSpc>
                <a:spcPct val="115000"/>
              </a:lnSpc>
              <a:spcBef>
                <a:spcPts val="500"/>
              </a:spcBef>
              <a:spcAft>
                <a:spcPts val="800"/>
              </a:spcAft>
              <a:buClrTx/>
              <a:buSzTx/>
              <a:buFont typeface="Courier New" panose="02070309020205020404" pitchFamily="49" charset="0"/>
              <a:buChar char="o"/>
              <a:tabLst/>
              <a:defRPr/>
            </a:pPr>
            <a:endParaRPr kumimoji="0" lang="pl-PL" b="0" i="0" u="none" strike="noStrike" kern="15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Courier New" panose="02070309020205020404" pitchFamily="49" charset="0"/>
            </a:endParaRPr>
          </a:p>
        </p:txBody>
      </p:sp>
      <p:cxnSp>
        <p:nvCxnSpPr>
          <p:cNvPr id="9" name="Přímá spojnice 8">
            <a:extLst>
              <a:ext uri="{FF2B5EF4-FFF2-40B4-BE49-F238E27FC236}">
                <a16:creationId xmlns:a16="http://schemas.microsoft.com/office/drawing/2014/main" id="{76A78686-5CFB-FC2D-DD6A-BC05080DF323}"/>
              </a:ext>
            </a:extLst>
          </p:cNvPr>
          <p:cNvCxnSpPr/>
          <p:nvPr/>
        </p:nvCxnSpPr>
        <p:spPr>
          <a:xfrm>
            <a:off x="542513" y="1534752"/>
            <a:ext cx="792000" cy="0"/>
          </a:xfrm>
          <a:prstGeom prst="line">
            <a:avLst/>
          </a:prstGeom>
          <a:ln w="63500">
            <a:solidFill>
              <a:srgbClr val="F0E514"/>
            </a:solidFill>
          </a:ln>
        </p:spPr>
        <p:style>
          <a:lnRef idx="1">
            <a:schemeClr val="accent1"/>
          </a:lnRef>
          <a:fillRef idx="0">
            <a:schemeClr val="accent1"/>
          </a:fillRef>
          <a:effectRef idx="0">
            <a:schemeClr val="accent1"/>
          </a:effectRef>
          <a:fontRef idx="minor">
            <a:schemeClr val="tx1"/>
          </a:fontRef>
        </p:style>
      </p:cxnSp>
      <p:sp>
        <p:nvSpPr>
          <p:cNvPr id="4" name="Nadpis 1">
            <a:extLst>
              <a:ext uri="{FF2B5EF4-FFF2-40B4-BE49-F238E27FC236}">
                <a16:creationId xmlns:a16="http://schemas.microsoft.com/office/drawing/2014/main" id="{C409C4ED-216B-8554-6B0C-D714E96FA48F}"/>
              </a:ext>
            </a:extLst>
          </p:cNvPr>
          <p:cNvSpPr>
            <a:spLocks noGrp="1"/>
          </p:cNvSpPr>
          <p:nvPr>
            <p:ph type="ctrTitle"/>
          </p:nvPr>
        </p:nvSpPr>
        <p:spPr>
          <a:xfrm>
            <a:off x="417869" y="691065"/>
            <a:ext cx="11356262" cy="747222"/>
          </a:xfrm>
        </p:spPr>
        <p:txBody>
          <a:bodyPr>
            <a:normAutofit fontScale="90000"/>
          </a:bodyPr>
          <a:lstStyle/>
          <a:p>
            <a:pPr algn="l"/>
            <a:r>
              <a:rPr lang="cs-CZ" sz="3600" b="1" dirty="0">
                <a:solidFill>
                  <a:schemeClr val="bg1"/>
                </a:solidFill>
                <a:latin typeface="Arial Black" panose="020B0A04020102020204" pitchFamily="34" charset="0"/>
                <a:cs typeface="Arial" panose="020B0604020202020204" pitchFamily="34" charset="0"/>
              </a:rPr>
              <a:t>    Předpisy provázané s předpisy zeměměřickými:</a:t>
            </a:r>
          </a:p>
        </p:txBody>
      </p:sp>
      <p:sp>
        <p:nvSpPr>
          <p:cNvPr id="5" name="TextovéPole 4">
            <a:extLst>
              <a:ext uri="{FF2B5EF4-FFF2-40B4-BE49-F238E27FC236}">
                <a16:creationId xmlns:a16="http://schemas.microsoft.com/office/drawing/2014/main" id="{A5E617F1-A717-CC59-E33C-5EDC8D79DE48}"/>
              </a:ext>
            </a:extLst>
          </p:cNvPr>
          <p:cNvSpPr txBox="1"/>
          <p:nvPr/>
        </p:nvSpPr>
        <p:spPr>
          <a:xfrm>
            <a:off x="542513" y="1850066"/>
            <a:ext cx="11053822" cy="489749"/>
          </a:xfrm>
          <a:prstGeom prst="rect">
            <a:avLst/>
          </a:prstGeom>
          <a:noFill/>
        </p:spPr>
        <p:txBody>
          <a:bodyPr wrap="square" rtlCol="0">
            <a:spAutoFit/>
          </a:bodyPr>
          <a:lstStyle/>
          <a:p>
            <a:pPr marL="228600" marR="0" lvl="0" indent="0" algn="just" defTabSz="914400" rtl="0" eaLnBrk="1" fontAlgn="auto" latinLnBrk="0" hangingPunct="1">
              <a:lnSpc>
                <a:spcPct val="115000"/>
              </a:lnSpc>
              <a:spcBef>
                <a:spcPts val="0"/>
              </a:spcBef>
              <a:spcAft>
                <a:spcPts val="800"/>
              </a:spcAft>
              <a:buClrTx/>
              <a:buSzTx/>
              <a:buFontTx/>
              <a:buNone/>
              <a:tabLst/>
              <a:defRPr/>
            </a:pPr>
            <a:r>
              <a:rPr kumimoji="0" lang="pl-PL" sz="2400" b="1" i="0" u="none" strike="noStrike" kern="15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mn-cs"/>
              </a:rPr>
              <a:t>Vyhláška č. 31/1995 Sb., kterou se provádí zákon o zeměměřictví</a:t>
            </a:r>
            <a:endParaRPr kumimoji="0" lang="cs-CZ" sz="2400" b="0" i="0" u="none" strike="noStrike" kern="150" cap="none" spc="0" normalizeH="0" baseline="0" noProof="0" dirty="0">
              <a:ln>
                <a:noFill/>
              </a:ln>
              <a:solidFill>
                <a:prstClr val="white"/>
              </a:solidFill>
              <a:effectLst/>
              <a:uLnTx/>
              <a:uFillTx/>
              <a:latin typeface="Calibri" panose="020F0502020204030204" pitchFamily="34" charset="0"/>
              <a:ea typeface="SimSun" panose="02010600030101010101" pitchFamily="2" charset="-122"/>
              <a:cs typeface="+mn-cs"/>
            </a:endParaRPr>
          </a:p>
        </p:txBody>
      </p:sp>
    </p:spTree>
    <p:extLst>
      <p:ext uri="{BB962C8B-B14F-4D97-AF65-F5344CB8AC3E}">
        <p14:creationId xmlns:p14="http://schemas.microsoft.com/office/powerpoint/2010/main" val="14072129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54A1AD23-3615-06B4-56BF-7159EBE7A400}"/>
            </a:ext>
          </a:extLst>
        </p:cNvPr>
        <p:cNvGrpSpPr/>
        <p:nvPr/>
      </p:nvGrpSpPr>
      <p:grpSpPr>
        <a:xfrm>
          <a:off x="0" y="0"/>
          <a:ext cx="0" cy="0"/>
          <a:chOff x="0" y="0"/>
          <a:chExt cx="0" cy="0"/>
        </a:xfrm>
      </p:grpSpPr>
      <p:sp>
        <p:nvSpPr>
          <p:cNvPr id="7" name="Podnadpis 2">
            <a:extLst>
              <a:ext uri="{FF2B5EF4-FFF2-40B4-BE49-F238E27FC236}">
                <a16:creationId xmlns:a16="http://schemas.microsoft.com/office/drawing/2014/main" id="{0EDE3B0D-FDC6-4A16-FBCC-242AA2907A8C}"/>
              </a:ext>
            </a:extLst>
          </p:cNvPr>
          <p:cNvSpPr txBox="1">
            <a:spLocks/>
          </p:cNvSpPr>
          <p:nvPr/>
        </p:nvSpPr>
        <p:spPr>
          <a:xfrm>
            <a:off x="542513" y="2734110"/>
            <a:ext cx="10569183" cy="356815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742950" marR="0" lvl="1" indent="-285750" algn="just" defTabSz="914400" rtl="0" eaLnBrk="1" fontAlgn="auto" latinLnBrk="0" hangingPunct="1">
              <a:lnSpc>
                <a:spcPct val="115000"/>
              </a:lnSpc>
              <a:spcBef>
                <a:spcPts val="500"/>
              </a:spcBef>
              <a:spcAft>
                <a:spcPts val="800"/>
              </a:spcAft>
              <a:buClrTx/>
              <a:buSzTx/>
              <a:buFont typeface="Courier New" panose="02070309020205020404" pitchFamily="49" charset="0"/>
              <a:buChar char="o"/>
              <a:tabLst/>
              <a:defRPr/>
            </a:pPr>
            <a:r>
              <a:rPr kumimoji="0" lang="pl-PL" sz="1800" b="0" i="0" u="none" strike="noStrike" kern="15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Courier New" panose="02070309020205020404" pitchFamily="49" charset="0"/>
              </a:rPr>
              <a:t>změnu zákona o zeměměřictví lze nalézt na odkaze:</a:t>
            </a:r>
          </a:p>
          <a:p>
            <a:pPr marL="742950" marR="0" lvl="1" indent="-285750" algn="just" defTabSz="914400" rtl="0" eaLnBrk="1" fontAlgn="auto" latinLnBrk="0" hangingPunct="1">
              <a:lnSpc>
                <a:spcPct val="115000"/>
              </a:lnSpc>
              <a:spcBef>
                <a:spcPts val="500"/>
              </a:spcBef>
              <a:spcAft>
                <a:spcPts val="800"/>
              </a:spcAft>
              <a:buClrTx/>
              <a:buSzTx/>
              <a:buFont typeface="Courier New" panose="02070309020205020404" pitchFamily="49" charset="0"/>
              <a:buChar char="o"/>
              <a:tabLst/>
              <a:defRPr/>
            </a:pPr>
            <a:r>
              <a:rPr kumimoji="0" lang="pl-PL" sz="1800" b="0" i="0" u="none" strike="noStrike" kern="15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Courier New" panose="02070309020205020404" pitchFamily="49" charset="0"/>
              </a:rPr>
              <a:t>https://www.senat.cz/xqw/webdav/pssenat/original/114292/95911</a:t>
            </a:r>
          </a:p>
          <a:p>
            <a:pPr marL="742950" marR="0" lvl="1" indent="-285750" algn="just" defTabSz="914400" rtl="0" eaLnBrk="1" fontAlgn="auto" latinLnBrk="0" hangingPunct="1">
              <a:lnSpc>
                <a:spcPct val="115000"/>
              </a:lnSpc>
              <a:spcBef>
                <a:spcPts val="500"/>
              </a:spcBef>
              <a:spcAft>
                <a:spcPts val="800"/>
              </a:spcAft>
              <a:buClrTx/>
              <a:buSzTx/>
              <a:buFont typeface="Courier New" panose="02070309020205020404" pitchFamily="49" charset="0"/>
              <a:buChar char="o"/>
              <a:tabLst/>
              <a:defRPr/>
            </a:pPr>
            <a:r>
              <a:rPr kumimoji="0" lang="pl-PL" sz="1800" b="0" i="0" u="none" strike="noStrike" kern="15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Courier New" panose="02070309020205020404" pitchFamily="49" charset="0"/>
              </a:rPr>
              <a:t>v současné chvíli byla novela vrácena senátem poslanecké sněmovně s pozměňovacími návrhy, které se změn zákona o zeměměřictví netýkají</a:t>
            </a:r>
          </a:p>
          <a:p>
            <a:pPr marL="742950" marR="0" lvl="1" indent="-285750" algn="just" defTabSz="914400" rtl="0" eaLnBrk="1" fontAlgn="auto" latinLnBrk="0" hangingPunct="1">
              <a:lnSpc>
                <a:spcPct val="115000"/>
              </a:lnSpc>
              <a:spcBef>
                <a:spcPts val="500"/>
              </a:spcBef>
              <a:spcAft>
                <a:spcPts val="800"/>
              </a:spcAft>
              <a:buClrTx/>
              <a:buSzTx/>
              <a:buFont typeface="Courier New" panose="02070309020205020404" pitchFamily="49" charset="0"/>
              <a:buChar char="o"/>
              <a:tabLst/>
              <a:defRPr/>
            </a:pPr>
            <a:r>
              <a:rPr kumimoji="0" lang="pl-PL" sz="1800" b="0" i="0" u="none" strike="noStrike" kern="15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Courier New" panose="02070309020205020404" pitchFamily="49" charset="0"/>
              </a:rPr>
              <a:t>Pracovní skupina inženýrské geodézie ČKZ nyní připravuje standardy, na které bude vyhláška odkazovat</a:t>
            </a:r>
          </a:p>
        </p:txBody>
      </p:sp>
      <p:cxnSp>
        <p:nvCxnSpPr>
          <p:cNvPr id="9" name="Přímá spojnice 8">
            <a:extLst>
              <a:ext uri="{FF2B5EF4-FFF2-40B4-BE49-F238E27FC236}">
                <a16:creationId xmlns:a16="http://schemas.microsoft.com/office/drawing/2014/main" id="{B37BEEEE-B380-29A0-C81B-42FA3BBD065E}"/>
              </a:ext>
            </a:extLst>
          </p:cNvPr>
          <p:cNvCxnSpPr/>
          <p:nvPr/>
        </p:nvCxnSpPr>
        <p:spPr>
          <a:xfrm>
            <a:off x="542513" y="1534752"/>
            <a:ext cx="792000" cy="0"/>
          </a:xfrm>
          <a:prstGeom prst="line">
            <a:avLst/>
          </a:prstGeom>
          <a:ln w="63500">
            <a:solidFill>
              <a:srgbClr val="F0E514"/>
            </a:solidFill>
          </a:ln>
        </p:spPr>
        <p:style>
          <a:lnRef idx="1">
            <a:schemeClr val="accent1"/>
          </a:lnRef>
          <a:fillRef idx="0">
            <a:schemeClr val="accent1"/>
          </a:fillRef>
          <a:effectRef idx="0">
            <a:schemeClr val="accent1"/>
          </a:effectRef>
          <a:fontRef idx="minor">
            <a:schemeClr val="tx1"/>
          </a:fontRef>
        </p:style>
      </p:cxnSp>
      <p:sp>
        <p:nvSpPr>
          <p:cNvPr id="4" name="Nadpis 1">
            <a:extLst>
              <a:ext uri="{FF2B5EF4-FFF2-40B4-BE49-F238E27FC236}">
                <a16:creationId xmlns:a16="http://schemas.microsoft.com/office/drawing/2014/main" id="{54C3F7CE-2413-C1FE-76D1-B2CB2CCCCFD2}"/>
              </a:ext>
            </a:extLst>
          </p:cNvPr>
          <p:cNvSpPr>
            <a:spLocks noGrp="1"/>
          </p:cNvSpPr>
          <p:nvPr>
            <p:ph type="ctrTitle"/>
          </p:nvPr>
        </p:nvSpPr>
        <p:spPr>
          <a:xfrm>
            <a:off x="417869" y="691065"/>
            <a:ext cx="11356262" cy="747222"/>
          </a:xfrm>
        </p:spPr>
        <p:txBody>
          <a:bodyPr>
            <a:normAutofit fontScale="90000"/>
          </a:bodyPr>
          <a:lstStyle/>
          <a:p>
            <a:pPr algn="l"/>
            <a:r>
              <a:rPr lang="cs-CZ" sz="3600" b="1" dirty="0">
                <a:solidFill>
                  <a:schemeClr val="bg1"/>
                </a:solidFill>
                <a:latin typeface="Arial Black" panose="020B0A04020102020204" pitchFamily="34" charset="0"/>
                <a:cs typeface="Arial" panose="020B0604020202020204" pitchFamily="34" charset="0"/>
              </a:rPr>
              <a:t>    Předpisy provázané s předpisy zeměměřickými:</a:t>
            </a:r>
          </a:p>
        </p:txBody>
      </p:sp>
      <p:sp>
        <p:nvSpPr>
          <p:cNvPr id="5" name="TextovéPole 4">
            <a:extLst>
              <a:ext uri="{FF2B5EF4-FFF2-40B4-BE49-F238E27FC236}">
                <a16:creationId xmlns:a16="http://schemas.microsoft.com/office/drawing/2014/main" id="{A0498975-5D8C-0175-59C4-CC4D6A408096}"/>
              </a:ext>
            </a:extLst>
          </p:cNvPr>
          <p:cNvSpPr txBox="1"/>
          <p:nvPr/>
        </p:nvSpPr>
        <p:spPr>
          <a:xfrm>
            <a:off x="542513" y="1850066"/>
            <a:ext cx="11053822" cy="489749"/>
          </a:xfrm>
          <a:prstGeom prst="rect">
            <a:avLst/>
          </a:prstGeom>
          <a:noFill/>
        </p:spPr>
        <p:txBody>
          <a:bodyPr wrap="square" rtlCol="0">
            <a:spAutoFit/>
          </a:bodyPr>
          <a:lstStyle/>
          <a:p>
            <a:pPr marL="228600" marR="0" lvl="0" indent="0" algn="just" defTabSz="914400" rtl="0" eaLnBrk="1" fontAlgn="auto" latinLnBrk="0" hangingPunct="1">
              <a:lnSpc>
                <a:spcPct val="115000"/>
              </a:lnSpc>
              <a:spcBef>
                <a:spcPts val="0"/>
              </a:spcBef>
              <a:spcAft>
                <a:spcPts val="800"/>
              </a:spcAft>
              <a:buClrTx/>
              <a:buSzTx/>
              <a:buFontTx/>
              <a:buNone/>
              <a:tabLst/>
              <a:defRPr/>
            </a:pPr>
            <a:r>
              <a:rPr kumimoji="0" lang="pl-PL" sz="2400" b="1" i="0" u="none" strike="noStrike" kern="15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mn-cs"/>
              </a:rPr>
              <a:t>Vyhláška č. 31/1995 Sb., kterou se provádí zákon o zeměměřictví</a:t>
            </a:r>
            <a:endParaRPr kumimoji="0" lang="cs-CZ" sz="2400" b="0" i="0" u="none" strike="noStrike" kern="150" cap="none" spc="0" normalizeH="0" baseline="0" noProof="0" dirty="0">
              <a:ln>
                <a:noFill/>
              </a:ln>
              <a:solidFill>
                <a:prstClr val="white"/>
              </a:solidFill>
              <a:effectLst/>
              <a:uLnTx/>
              <a:uFillTx/>
              <a:latin typeface="Calibri" panose="020F0502020204030204" pitchFamily="34" charset="0"/>
              <a:ea typeface="SimSun" panose="02010600030101010101" pitchFamily="2" charset="-122"/>
              <a:cs typeface="+mn-cs"/>
            </a:endParaRPr>
          </a:p>
        </p:txBody>
      </p:sp>
    </p:spTree>
    <p:extLst>
      <p:ext uri="{BB962C8B-B14F-4D97-AF65-F5344CB8AC3E}">
        <p14:creationId xmlns:p14="http://schemas.microsoft.com/office/powerpoint/2010/main" val="13964149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46E45690-205C-C4A9-DDFB-77AF7D3E4F08}"/>
            </a:ext>
          </a:extLst>
        </p:cNvPr>
        <p:cNvGrpSpPr/>
        <p:nvPr/>
      </p:nvGrpSpPr>
      <p:grpSpPr>
        <a:xfrm>
          <a:off x="0" y="0"/>
          <a:ext cx="0" cy="0"/>
          <a:chOff x="0" y="0"/>
          <a:chExt cx="0" cy="0"/>
        </a:xfrm>
      </p:grpSpPr>
      <p:sp>
        <p:nvSpPr>
          <p:cNvPr id="7" name="Podnadpis 2">
            <a:extLst>
              <a:ext uri="{FF2B5EF4-FFF2-40B4-BE49-F238E27FC236}">
                <a16:creationId xmlns:a16="http://schemas.microsoft.com/office/drawing/2014/main" id="{C85C7E33-5E93-3475-5247-40921A35AE03}"/>
              </a:ext>
            </a:extLst>
          </p:cNvPr>
          <p:cNvSpPr txBox="1">
            <a:spLocks/>
          </p:cNvSpPr>
          <p:nvPr/>
        </p:nvSpPr>
        <p:spPr>
          <a:xfrm>
            <a:off x="542513" y="3115110"/>
            <a:ext cx="10887487" cy="304756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742950" lvl="1" indent="-285750" algn="just">
              <a:lnSpc>
                <a:spcPct val="115000"/>
              </a:lnSpc>
              <a:spcAft>
                <a:spcPts val="800"/>
              </a:spcAft>
              <a:buFont typeface="Courier New" panose="02070309020205020404" pitchFamily="49" charset="0"/>
              <a:buChar char="o"/>
              <a:defRPr/>
            </a:pPr>
            <a:r>
              <a:rPr kumimoji="0" lang="pl-PL" sz="1800" b="0" i="0" u="none" strike="noStrike" kern="15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Courier New" panose="02070309020205020404" pitchFamily="49" charset="0"/>
              </a:rPr>
              <a:t>geodetický podklad pro vedení digitální technické mapy (dále jen „geodetické podklady“) </a:t>
            </a:r>
            <a:r>
              <a:rPr lang="pl-PL" sz="1800" dirty="0">
                <a:solidFill>
                  <a:schemeClr val="bg1"/>
                </a:solidFill>
                <a:latin typeface="Arial" panose="020B0604020202020204" pitchFamily="34" charset="0"/>
                <a:cs typeface="Arial" panose="020B0604020202020204" pitchFamily="34" charset="0"/>
              </a:rPr>
              <a:t>v rozsahu </a:t>
            </a:r>
            <a:r>
              <a:rPr kumimoji="0" lang="pl-PL" sz="1800" b="0" i="0" u="none" strike="noStrike" kern="15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Courier New" panose="02070309020205020404" pitchFamily="49" charset="0"/>
              </a:rPr>
              <a:t>základní </a:t>
            </a:r>
            <a:r>
              <a:rPr kumimoji="0" lang="pl-PL" sz="1800" b="0" i="0" u="none" strike="noStrike" kern="15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Courier New" panose="02070309020205020404" pitchFamily="49" charset="0"/>
              </a:rPr>
              <a:t>prostorová situace (také „ZPS“), který se vžil do povědomí jako Geodetická aktualizační dokumentace digitální technické mapy (GAD nebo GAD DTM), je základním podkladem pro aktualizaci obsahu ZPS DTM. </a:t>
            </a:r>
          </a:p>
          <a:p>
            <a:pPr marL="742950" marR="0" lvl="1" indent="-285750" algn="just" defTabSz="914400" rtl="0" eaLnBrk="1" fontAlgn="auto" latinLnBrk="0" hangingPunct="1">
              <a:lnSpc>
                <a:spcPct val="115000"/>
              </a:lnSpc>
              <a:spcBef>
                <a:spcPts val="500"/>
              </a:spcBef>
              <a:spcAft>
                <a:spcPts val="800"/>
              </a:spcAft>
              <a:buClrTx/>
              <a:buSzTx/>
              <a:buFont typeface="Courier New" panose="02070309020205020404" pitchFamily="49" charset="0"/>
              <a:buChar char="o"/>
              <a:tabLst/>
              <a:defRPr/>
            </a:pPr>
            <a:r>
              <a:rPr kumimoji="0" lang="pl-PL" sz="1800" b="0" i="0" u="none" strike="noStrike" kern="15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Courier New" panose="02070309020205020404" pitchFamily="49" charset="0"/>
              </a:rPr>
              <a:t>úplné náležitosti dokumentace pro aktualizaci obsahu ZPS DTM jsou uvedeny ve Vyhlášce o DTM</a:t>
            </a:r>
          </a:p>
          <a:p>
            <a:pPr marL="742950" marR="0" lvl="1" indent="-285750" algn="just" defTabSz="914400" rtl="0" eaLnBrk="1" fontAlgn="auto" latinLnBrk="0" hangingPunct="1">
              <a:lnSpc>
                <a:spcPct val="115000"/>
              </a:lnSpc>
              <a:spcBef>
                <a:spcPts val="500"/>
              </a:spcBef>
              <a:spcAft>
                <a:spcPts val="800"/>
              </a:spcAft>
              <a:buClrTx/>
              <a:buSzTx/>
              <a:buFont typeface="Courier New" panose="02070309020205020404" pitchFamily="49" charset="0"/>
              <a:buChar char="o"/>
              <a:tabLst/>
              <a:defRPr/>
            </a:pPr>
            <a:r>
              <a:rPr kumimoji="0" lang="pl-PL" sz="1800" b="0" i="0" u="none" strike="noStrike" kern="15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Courier New" panose="02070309020205020404" pitchFamily="49" charset="0"/>
              </a:rPr>
              <a:t>za zmínku jistě stojí § 5 Předávání údajů o změnách obsahu digitální technické </a:t>
            </a:r>
            <a:r>
              <a:rPr kumimoji="0" lang="pl-PL" sz="1800" b="0" i="0" u="none" strike="noStrike" kern="15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Courier New" panose="02070309020205020404" pitchFamily="49" charset="0"/>
              </a:rPr>
              <a:t>mapy</a:t>
            </a:r>
            <a:endParaRPr kumimoji="0" lang="pl-PL" sz="1800" b="0" i="0" u="none" strike="noStrike" kern="15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Courier New" panose="02070309020205020404" pitchFamily="49" charset="0"/>
            </a:endParaRPr>
          </a:p>
        </p:txBody>
      </p:sp>
      <p:cxnSp>
        <p:nvCxnSpPr>
          <p:cNvPr id="9" name="Přímá spojnice 8">
            <a:extLst>
              <a:ext uri="{FF2B5EF4-FFF2-40B4-BE49-F238E27FC236}">
                <a16:creationId xmlns:a16="http://schemas.microsoft.com/office/drawing/2014/main" id="{E8185003-7C18-7B60-B2FA-74201D42703D}"/>
              </a:ext>
            </a:extLst>
          </p:cNvPr>
          <p:cNvCxnSpPr/>
          <p:nvPr/>
        </p:nvCxnSpPr>
        <p:spPr>
          <a:xfrm>
            <a:off x="542513" y="1534752"/>
            <a:ext cx="792000" cy="0"/>
          </a:xfrm>
          <a:prstGeom prst="line">
            <a:avLst/>
          </a:prstGeom>
          <a:ln w="63500">
            <a:solidFill>
              <a:srgbClr val="F0E514"/>
            </a:solidFill>
          </a:ln>
        </p:spPr>
        <p:style>
          <a:lnRef idx="1">
            <a:schemeClr val="accent1"/>
          </a:lnRef>
          <a:fillRef idx="0">
            <a:schemeClr val="accent1"/>
          </a:fillRef>
          <a:effectRef idx="0">
            <a:schemeClr val="accent1"/>
          </a:effectRef>
          <a:fontRef idx="minor">
            <a:schemeClr val="tx1"/>
          </a:fontRef>
        </p:style>
      </p:cxnSp>
      <p:sp>
        <p:nvSpPr>
          <p:cNvPr id="4" name="Nadpis 1">
            <a:extLst>
              <a:ext uri="{FF2B5EF4-FFF2-40B4-BE49-F238E27FC236}">
                <a16:creationId xmlns:a16="http://schemas.microsoft.com/office/drawing/2014/main" id="{7CDB3C8F-D9FF-7CC2-37AA-AC614E73A12D}"/>
              </a:ext>
            </a:extLst>
          </p:cNvPr>
          <p:cNvSpPr>
            <a:spLocks noGrp="1"/>
          </p:cNvSpPr>
          <p:nvPr>
            <p:ph type="ctrTitle"/>
          </p:nvPr>
        </p:nvSpPr>
        <p:spPr>
          <a:xfrm>
            <a:off x="417869" y="691065"/>
            <a:ext cx="11356262" cy="747222"/>
          </a:xfrm>
        </p:spPr>
        <p:txBody>
          <a:bodyPr>
            <a:normAutofit fontScale="90000"/>
          </a:bodyPr>
          <a:lstStyle/>
          <a:p>
            <a:pPr algn="l"/>
            <a:r>
              <a:rPr lang="cs-CZ" sz="3600" b="1" dirty="0">
                <a:solidFill>
                  <a:schemeClr val="bg1"/>
                </a:solidFill>
                <a:latin typeface="Arial Black" panose="020B0A04020102020204" pitchFamily="34" charset="0"/>
                <a:cs typeface="Arial" panose="020B0604020202020204" pitchFamily="34" charset="0"/>
              </a:rPr>
              <a:t>    Předpisy provázané s předpisy zeměměřickými:</a:t>
            </a:r>
          </a:p>
        </p:txBody>
      </p:sp>
      <p:sp>
        <p:nvSpPr>
          <p:cNvPr id="5" name="TextovéPole 4">
            <a:extLst>
              <a:ext uri="{FF2B5EF4-FFF2-40B4-BE49-F238E27FC236}">
                <a16:creationId xmlns:a16="http://schemas.microsoft.com/office/drawing/2014/main" id="{F55176F6-40E3-258C-52FE-2EFCD79DB164}"/>
              </a:ext>
            </a:extLst>
          </p:cNvPr>
          <p:cNvSpPr txBox="1"/>
          <p:nvPr/>
        </p:nvSpPr>
        <p:spPr>
          <a:xfrm>
            <a:off x="542513" y="1686806"/>
            <a:ext cx="11053822" cy="950838"/>
          </a:xfrm>
          <a:prstGeom prst="rect">
            <a:avLst/>
          </a:prstGeom>
          <a:noFill/>
        </p:spPr>
        <p:txBody>
          <a:bodyPr wrap="square" rtlCol="0">
            <a:spAutoFit/>
          </a:bodyPr>
          <a:lstStyle/>
          <a:p>
            <a:pPr marL="228600" marR="0" lvl="0" indent="0" algn="just" defTabSz="914400" rtl="0" eaLnBrk="1" fontAlgn="auto" latinLnBrk="0" hangingPunct="1">
              <a:lnSpc>
                <a:spcPct val="115000"/>
              </a:lnSpc>
              <a:spcBef>
                <a:spcPts val="0"/>
              </a:spcBef>
              <a:spcAft>
                <a:spcPts val="800"/>
              </a:spcAft>
              <a:buClrTx/>
              <a:buSzTx/>
              <a:buFontTx/>
              <a:buNone/>
              <a:tabLst/>
              <a:defRPr/>
            </a:pPr>
            <a:r>
              <a:rPr lang="cs-CZ" sz="2400" b="1" kern="150" dirty="0">
                <a:solidFill>
                  <a:schemeClr val="bg1"/>
                </a:solidFill>
                <a:effectLst/>
                <a:latin typeface="Arial" panose="020B0604020202020204" pitchFamily="34" charset="0"/>
                <a:ea typeface="Times New Roman" panose="02020603050405020304" pitchFamily="18" charset="0"/>
              </a:rPr>
              <a:t>Vyhláška č. 393/2020 Sb., o digitální technické mapě kraje </a:t>
            </a:r>
            <a:endParaRPr lang="cs-CZ" sz="2400" b="1" kern="150" dirty="0" smtClean="0">
              <a:solidFill>
                <a:schemeClr val="bg1"/>
              </a:solidFill>
              <a:effectLst/>
              <a:latin typeface="Arial" panose="020B0604020202020204" pitchFamily="34" charset="0"/>
              <a:ea typeface="Times New Roman" panose="02020603050405020304" pitchFamily="18" charset="0"/>
            </a:endParaRPr>
          </a:p>
          <a:p>
            <a:pPr marL="228600" marR="0" lvl="0" indent="0" algn="just" defTabSz="914400" rtl="0" eaLnBrk="1" fontAlgn="auto" latinLnBrk="0" hangingPunct="1">
              <a:lnSpc>
                <a:spcPct val="115000"/>
              </a:lnSpc>
              <a:spcBef>
                <a:spcPts val="0"/>
              </a:spcBef>
              <a:spcAft>
                <a:spcPts val="800"/>
              </a:spcAft>
              <a:buClrTx/>
              <a:buSzTx/>
              <a:buFontTx/>
              <a:buNone/>
              <a:tabLst/>
              <a:defRPr/>
            </a:pPr>
            <a:r>
              <a:rPr lang="cs-CZ" sz="2000" kern="150" dirty="0" smtClean="0">
                <a:solidFill>
                  <a:schemeClr val="bg1"/>
                </a:solidFill>
                <a:effectLst/>
                <a:latin typeface="Arial" panose="020B0604020202020204" pitchFamily="34" charset="0"/>
                <a:ea typeface="Times New Roman" panose="02020603050405020304" pitchFamily="18" charset="0"/>
              </a:rPr>
              <a:t>(</a:t>
            </a:r>
            <a:r>
              <a:rPr lang="cs-CZ" sz="2000" kern="150" dirty="0">
                <a:solidFill>
                  <a:schemeClr val="bg1"/>
                </a:solidFill>
                <a:effectLst/>
                <a:latin typeface="Arial" panose="020B0604020202020204" pitchFamily="34" charset="0"/>
                <a:ea typeface="Times New Roman" panose="02020603050405020304" pitchFamily="18" charset="0"/>
              </a:rPr>
              <a:t>dále „Vyhláška o DTM“)</a:t>
            </a:r>
            <a:endParaRPr kumimoji="0" lang="cs-CZ" sz="2000" b="0" i="0" u="none" strike="noStrike" kern="150" cap="none" spc="0" normalizeH="0" baseline="0" noProof="0" dirty="0">
              <a:ln>
                <a:noFill/>
              </a:ln>
              <a:solidFill>
                <a:schemeClr val="bg1"/>
              </a:solidFill>
              <a:effectLst/>
              <a:uLnTx/>
              <a:uFillTx/>
              <a:latin typeface="Calibri" panose="020F0502020204030204" pitchFamily="34" charset="0"/>
              <a:ea typeface="SimSun" panose="02010600030101010101" pitchFamily="2" charset="-122"/>
            </a:endParaRPr>
          </a:p>
        </p:txBody>
      </p:sp>
    </p:spTree>
    <p:extLst>
      <p:ext uri="{BB962C8B-B14F-4D97-AF65-F5344CB8AC3E}">
        <p14:creationId xmlns:p14="http://schemas.microsoft.com/office/powerpoint/2010/main" val="860478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66C61ED7-04EC-679A-B5EA-8C1D95F30742}"/>
            </a:ext>
          </a:extLst>
        </p:cNvPr>
        <p:cNvGrpSpPr/>
        <p:nvPr/>
      </p:nvGrpSpPr>
      <p:grpSpPr>
        <a:xfrm>
          <a:off x="0" y="0"/>
          <a:ext cx="0" cy="0"/>
          <a:chOff x="0" y="0"/>
          <a:chExt cx="0" cy="0"/>
        </a:xfrm>
      </p:grpSpPr>
      <p:sp>
        <p:nvSpPr>
          <p:cNvPr id="7" name="Podnadpis 2">
            <a:extLst>
              <a:ext uri="{FF2B5EF4-FFF2-40B4-BE49-F238E27FC236}">
                <a16:creationId xmlns:a16="http://schemas.microsoft.com/office/drawing/2014/main" id="{343C4616-5827-DA21-5825-697AA0EF6BE4}"/>
              </a:ext>
            </a:extLst>
          </p:cNvPr>
          <p:cNvSpPr txBox="1">
            <a:spLocks/>
          </p:cNvSpPr>
          <p:nvPr/>
        </p:nvSpPr>
        <p:spPr>
          <a:xfrm>
            <a:off x="542513" y="2214130"/>
            <a:ext cx="11231618" cy="434871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742950" marR="0" lvl="1" indent="-285750" algn="just" defTabSz="914400" rtl="0" eaLnBrk="1" fontAlgn="auto" latinLnBrk="0" hangingPunct="1">
              <a:lnSpc>
                <a:spcPct val="115000"/>
              </a:lnSpc>
              <a:spcBef>
                <a:spcPts val="500"/>
              </a:spcBef>
              <a:spcAft>
                <a:spcPts val="800"/>
              </a:spcAft>
              <a:buClrTx/>
              <a:buSzTx/>
              <a:buFont typeface="Courier New" panose="02070309020205020404" pitchFamily="49" charset="0"/>
              <a:buChar char="o"/>
              <a:tabLst/>
              <a:defRPr/>
            </a:pPr>
            <a:r>
              <a:rPr kumimoji="0" lang="pl-PL" sz="1400" b="0" i="0" u="none" strike="noStrike" kern="15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Courier New" panose="02070309020205020404" pitchFamily="49" charset="0"/>
              </a:rPr>
              <a:t>§ 5 Předávání údajů o změnách obsahu digitální technické mapy:</a:t>
            </a:r>
          </a:p>
          <a:p>
            <a:pPr marR="0" lvl="1" algn="just" defTabSz="914400" rtl="0" eaLnBrk="1" fontAlgn="auto" latinLnBrk="0" hangingPunct="1">
              <a:lnSpc>
                <a:spcPct val="115000"/>
              </a:lnSpc>
              <a:spcBef>
                <a:spcPts val="500"/>
              </a:spcBef>
              <a:spcAft>
                <a:spcPts val="800"/>
              </a:spcAft>
              <a:buClrTx/>
              <a:buSzTx/>
              <a:tabLst/>
              <a:defRPr/>
            </a:pPr>
            <a:r>
              <a:rPr kumimoji="0" lang="pl-PL" sz="1400" b="0" i="0" u="none" strike="noStrike" kern="15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Courier New" panose="02070309020205020404" pitchFamily="49" charset="0"/>
              </a:rPr>
              <a:t>(1) Stavebník předá </a:t>
            </a:r>
            <a:r>
              <a:rPr kumimoji="0" lang="pl-PL" sz="1400" b="1" i="0" u="none" strike="noStrike" kern="15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Courier New" panose="02070309020205020404" pitchFamily="49" charset="0"/>
              </a:rPr>
              <a:t>údaje o objektu </a:t>
            </a:r>
            <a:r>
              <a:rPr kumimoji="0" lang="pl-PL" sz="1400" b="0" i="0" u="none" strike="noStrike" kern="15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Courier New" panose="02070309020205020404" pitchFamily="49" charset="0"/>
              </a:rPr>
              <a:t>nebo zařízení, které tvoří obsah digitální technické mapy, </a:t>
            </a:r>
            <a:r>
              <a:rPr kumimoji="0" lang="pl-PL" sz="1400" b="1" i="0" u="none" strike="noStrike" kern="15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Courier New" panose="02070309020205020404" pitchFamily="49" charset="0"/>
              </a:rPr>
              <a:t>prostřednictvím jednotného rozhraní</a:t>
            </a:r>
            <a:r>
              <a:rPr kumimoji="0" lang="pl-PL" sz="1400" b="0" i="0" u="none" strike="noStrike" kern="15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Courier New" panose="02070309020205020404" pitchFamily="49" charset="0"/>
              </a:rPr>
              <a:t>, jehož internetová adresa je zveřejněna na internetových stránkách digitální mapy veřejné správy spravovaných Úřadem (dále jen „portál“).</a:t>
            </a:r>
          </a:p>
          <a:p>
            <a:pPr marR="0" lvl="1" algn="just" defTabSz="914400" rtl="0" eaLnBrk="1" fontAlgn="auto" latinLnBrk="0" hangingPunct="1">
              <a:lnSpc>
                <a:spcPct val="115000"/>
              </a:lnSpc>
              <a:spcBef>
                <a:spcPts val="500"/>
              </a:spcBef>
              <a:spcAft>
                <a:spcPts val="800"/>
              </a:spcAft>
              <a:buClrTx/>
              <a:buSzTx/>
              <a:tabLst/>
              <a:defRPr/>
            </a:pPr>
            <a:r>
              <a:rPr kumimoji="0" lang="pl-PL" sz="1400" b="0" i="0" u="none" strike="noStrike" kern="15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Courier New" panose="02070309020205020404" pitchFamily="49" charset="0"/>
              </a:rPr>
              <a:t>(2) Došlo-li vznikem, změnou nebo zánikem objektu nebo zařízení, které tvoří obsah digitální technické mapy, ke změně údajů o jejich poloze nebo výšce, předají se údaje prostřednictvím geodetického podkladu pro vedení digitální technické mapy. Obsah geodetického podkladu pro vedení digitální technické mapy je stanoven v příloze č. 4 k této vyhlášce.</a:t>
            </a:r>
          </a:p>
          <a:p>
            <a:pPr marR="0" lvl="1" algn="just" defTabSz="914400" rtl="0" eaLnBrk="1" fontAlgn="auto" latinLnBrk="0" hangingPunct="1">
              <a:lnSpc>
                <a:spcPct val="115000"/>
              </a:lnSpc>
              <a:spcBef>
                <a:spcPts val="500"/>
              </a:spcBef>
              <a:spcAft>
                <a:spcPts val="800"/>
              </a:spcAft>
              <a:buClrTx/>
              <a:buSzTx/>
              <a:tabLst/>
              <a:defRPr/>
            </a:pPr>
            <a:r>
              <a:rPr kumimoji="0" lang="pl-PL" sz="1400" b="0" i="0" u="none" strike="noStrike" kern="15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Courier New" panose="02070309020205020404" pitchFamily="49" charset="0"/>
              </a:rPr>
              <a:t>(3) Struktura předávaných údajů podle odstavce 2 je stanovena v příloze č. 3 k této vyhlášce.</a:t>
            </a:r>
          </a:p>
          <a:p>
            <a:pPr marR="0" lvl="1" algn="just" defTabSz="914400" rtl="0" eaLnBrk="1" fontAlgn="auto" latinLnBrk="0" hangingPunct="1">
              <a:lnSpc>
                <a:spcPct val="115000"/>
              </a:lnSpc>
              <a:spcBef>
                <a:spcPts val="500"/>
              </a:spcBef>
              <a:spcAft>
                <a:spcPts val="800"/>
              </a:spcAft>
              <a:buClrTx/>
              <a:buSzTx/>
              <a:tabLst/>
              <a:defRPr/>
            </a:pPr>
            <a:r>
              <a:rPr kumimoji="0" lang="pl-PL" sz="1400" b="0" i="0" u="none" strike="noStrike" kern="15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Courier New" panose="02070309020205020404" pitchFamily="49" charset="0"/>
              </a:rPr>
              <a:t>(4) </a:t>
            </a:r>
            <a:r>
              <a:rPr kumimoji="0" lang="pl-PL" sz="1400" b="1" i="0" u="none" strike="noStrike" kern="15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Courier New" panose="02070309020205020404" pitchFamily="49" charset="0"/>
              </a:rPr>
              <a:t>Geodetický podklad pro vedení digitální technické mapy se vyhotovuje na podkladě stávajících údajů digitální technické mapy. </a:t>
            </a:r>
            <a:r>
              <a:rPr kumimoji="0" lang="pl-PL" sz="1400" b="0" i="0" u="none" strike="noStrike" kern="15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Courier New" panose="02070309020205020404" pitchFamily="49" charset="0"/>
              </a:rPr>
              <a:t>Při využití stávajících údajů digitální technické mapy se posoudí návaznost výsledku zaměření nového stavu na dosavadní stav. Informace o výsledku posouzení je součástí technické zprávy.</a:t>
            </a:r>
          </a:p>
          <a:p>
            <a:pPr marR="0" lvl="1" algn="just" defTabSz="914400" rtl="0" eaLnBrk="1" fontAlgn="auto" latinLnBrk="0" hangingPunct="1">
              <a:lnSpc>
                <a:spcPct val="115000"/>
              </a:lnSpc>
              <a:spcBef>
                <a:spcPts val="500"/>
              </a:spcBef>
              <a:spcAft>
                <a:spcPts val="800"/>
              </a:spcAft>
              <a:buClrTx/>
              <a:buSzTx/>
              <a:tabLst/>
              <a:defRPr/>
            </a:pPr>
            <a:r>
              <a:rPr kumimoji="0" lang="pl-PL" sz="1400" b="0" i="0" u="none" strike="noStrike" kern="15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Courier New" panose="02070309020205020404" pitchFamily="49" charset="0"/>
              </a:rPr>
              <a:t>(5) Týká-li se změna pouze popisných údajů o objektu nebo zařízení, které tvoří obsah digitální technické mapy, údaje se předávají prostřednictvím ohlášení, které obsahuje údaje o ohlašovateli, označení objektu nebo zařízení, kterého se změna týká, a dosavadní a nové údaje o tomto objektu nebo zařízení.</a:t>
            </a:r>
          </a:p>
          <a:p>
            <a:pPr marR="0" lvl="1" algn="just" defTabSz="914400" rtl="0" eaLnBrk="1" fontAlgn="auto" latinLnBrk="0" hangingPunct="1">
              <a:lnSpc>
                <a:spcPct val="115000"/>
              </a:lnSpc>
              <a:spcBef>
                <a:spcPts val="500"/>
              </a:spcBef>
              <a:spcAft>
                <a:spcPts val="800"/>
              </a:spcAft>
              <a:buClrTx/>
              <a:buSzTx/>
              <a:tabLst/>
              <a:defRPr/>
            </a:pPr>
            <a:endParaRPr kumimoji="0" lang="pl-PL" b="0" i="0" u="none" strike="noStrike" kern="15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Courier New" panose="02070309020205020404" pitchFamily="49" charset="0"/>
            </a:endParaRPr>
          </a:p>
        </p:txBody>
      </p:sp>
      <p:cxnSp>
        <p:nvCxnSpPr>
          <p:cNvPr id="9" name="Přímá spojnice 8">
            <a:extLst>
              <a:ext uri="{FF2B5EF4-FFF2-40B4-BE49-F238E27FC236}">
                <a16:creationId xmlns:a16="http://schemas.microsoft.com/office/drawing/2014/main" id="{AAD7E715-F65A-F3C7-AA8C-F233DFF3522B}"/>
              </a:ext>
            </a:extLst>
          </p:cNvPr>
          <p:cNvCxnSpPr/>
          <p:nvPr/>
        </p:nvCxnSpPr>
        <p:spPr>
          <a:xfrm>
            <a:off x="542513" y="1534752"/>
            <a:ext cx="792000" cy="0"/>
          </a:xfrm>
          <a:prstGeom prst="line">
            <a:avLst/>
          </a:prstGeom>
          <a:ln w="63500">
            <a:solidFill>
              <a:srgbClr val="F0E514"/>
            </a:solidFill>
          </a:ln>
        </p:spPr>
        <p:style>
          <a:lnRef idx="1">
            <a:schemeClr val="accent1"/>
          </a:lnRef>
          <a:fillRef idx="0">
            <a:schemeClr val="accent1"/>
          </a:fillRef>
          <a:effectRef idx="0">
            <a:schemeClr val="accent1"/>
          </a:effectRef>
          <a:fontRef idx="minor">
            <a:schemeClr val="tx1"/>
          </a:fontRef>
        </p:style>
      </p:cxnSp>
      <p:sp>
        <p:nvSpPr>
          <p:cNvPr id="4" name="Nadpis 1">
            <a:extLst>
              <a:ext uri="{FF2B5EF4-FFF2-40B4-BE49-F238E27FC236}">
                <a16:creationId xmlns:a16="http://schemas.microsoft.com/office/drawing/2014/main" id="{751002F3-157D-CF68-C785-2CB92E51C6F4}"/>
              </a:ext>
            </a:extLst>
          </p:cNvPr>
          <p:cNvSpPr>
            <a:spLocks noGrp="1"/>
          </p:cNvSpPr>
          <p:nvPr>
            <p:ph type="ctrTitle"/>
          </p:nvPr>
        </p:nvSpPr>
        <p:spPr>
          <a:xfrm>
            <a:off x="417869" y="691065"/>
            <a:ext cx="11356262" cy="747222"/>
          </a:xfrm>
        </p:spPr>
        <p:txBody>
          <a:bodyPr>
            <a:normAutofit fontScale="90000"/>
          </a:bodyPr>
          <a:lstStyle/>
          <a:p>
            <a:pPr algn="l"/>
            <a:r>
              <a:rPr lang="cs-CZ" sz="3600" b="1" dirty="0">
                <a:solidFill>
                  <a:schemeClr val="bg1"/>
                </a:solidFill>
                <a:latin typeface="Arial Black" panose="020B0A04020102020204" pitchFamily="34" charset="0"/>
                <a:cs typeface="Arial" panose="020B0604020202020204" pitchFamily="34" charset="0"/>
              </a:rPr>
              <a:t>    Předpisy provázané s předpisy zeměměřickými:</a:t>
            </a:r>
          </a:p>
        </p:txBody>
      </p:sp>
      <p:sp>
        <p:nvSpPr>
          <p:cNvPr id="5" name="TextovéPole 4">
            <a:extLst>
              <a:ext uri="{FF2B5EF4-FFF2-40B4-BE49-F238E27FC236}">
                <a16:creationId xmlns:a16="http://schemas.microsoft.com/office/drawing/2014/main" id="{1852431F-3B17-F89E-6063-A47BDC53CDBB}"/>
              </a:ext>
            </a:extLst>
          </p:cNvPr>
          <p:cNvSpPr txBox="1"/>
          <p:nvPr/>
        </p:nvSpPr>
        <p:spPr>
          <a:xfrm>
            <a:off x="417869" y="1614451"/>
            <a:ext cx="11053822" cy="423514"/>
          </a:xfrm>
          <a:prstGeom prst="rect">
            <a:avLst/>
          </a:prstGeom>
          <a:noFill/>
        </p:spPr>
        <p:txBody>
          <a:bodyPr wrap="square" rtlCol="0">
            <a:spAutoFit/>
          </a:bodyPr>
          <a:lstStyle/>
          <a:p>
            <a:pPr marL="228600" marR="0" lvl="0" indent="0" algn="just" defTabSz="914400" rtl="0" eaLnBrk="1" fontAlgn="auto" latinLnBrk="0" hangingPunct="1">
              <a:lnSpc>
                <a:spcPct val="115000"/>
              </a:lnSpc>
              <a:spcBef>
                <a:spcPts val="0"/>
              </a:spcBef>
              <a:spcAft>
                <a:spcPts val="800"/>
              </a:spcAft>
              <a:buClrTx/>
              <a:buSzTx/>
              <a:buFontTx/>
              <a:buNone/>
              <a:tabLst/>
              <a:defRPr/>
            </a:pPr>
            <a:r>
              <a:rPr lang="cs-CZ" sz="2000" b="1" kern="150" dirty="0">
                <a:solidFill>
                  <a:schemeClr val="bg1"/>
                </a:solidFill>
                <a:effectLst/>
                <a:latin typeface="Arial" panose="020B0604020202020204" pitchFamily="34" charset="0"/>
                <a:ea typeface="Times New Roman" panose="02020603050405020304" pitchFamily="18" charset="0"/>
              </a:rPr>
              <a:t>Vyhláška č. 393/2020 Sb., o digitální technické mapě kraje </a:t>
            </a:r>
            <a:r>
              <a:rPr lang="cs-CZ" sz="2000" kern="150" dirty="0">
                <a:solidFill>
                  <a:schemeClr val="bg1"/>
                </a:solidFill>
                <a:effectLst/>
                <a:latin typeface="Arial" panose="020B0604020202020204" pitchFamily="34" charset="0"/>
                <a:ea typeface="Times New Roman" panose="02020603050405020304" pitchFamily="18" charset="0"/>
              </a:rPr>
              <a:t>(dále „Vyhláška o DTM“)</a:t>
            </a:r>
            <a:endParaRPr kumimoji="0" lang="cs-CZ" sz="2000" b="0" i="0" u="none" strike="noStrike" kern="150" cap="none" spc="0" normalizeH="0" baseline="0" noProof="0" dirty="0">
              <a:ln>
                <a:noFill/>
              </a:ln>
              <a:solidFill>
                <a:schemeClr val="bg1"/>
              </a:solidFill>
              <a:effectLst/>
              <a:uLnTx/>
              <a:uFillTx/>
              <a:latin typeface="Calibri" panose="020F0502020204030204" pitchFamily="34" charset="0"/>
              <a:ea typeface="SimSun" panose="02010600030101010101" pitchFamily="2" charset="-122"/>
              <a:cs typeface="+mn-cs"/>
            </a:endParaRPr>
          </a:p>
        </p:txBody>
      </p:sp>
    </p:spTree>
    <p:extLst>
      <p:ext uri="{BB962C8B-B14F-4D97-AF65-F5344CB8AC3E}">
        <p14:creationId xmlns:p14="http://schemas.microsoft.com/office/powerpoint/2010/main" val="12380494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1B7FF0A1-D25B-A0A2-8FCD-B4A6A8C98684}"/>
            </a:ext>
          </a:extLst>
        </p:cNvPr>
        <p:cNvGrpSpPr/>
        <p:nvPr/>
      </p:nvGrpSpPr>
      <p:grpSpPr>
        <a:xfrm>
          <a:off x="0" y="0"/>
          <a:ext cx="0" cy="0"/>
          <a:chOff x="0" y="0"/>
          <a:chExt cx="0" cy="0"/>
        </a:xfrm>
      </p:grpSpPr>
      <p:sp>
        <p:nvSpPr>
          <p:cNvPr id="7" name="Podnadpis 2">
            <a:extLst>
              <a:ext uri="{FF2B5EF4-FFF2-40B4-BE49-F238E27FC236}">
                <a16:creationId xmlns:a16="http://schemas.microsoft.com/office/drawing/2014/main" id="{CC9FF0EA-27B5-853F-C433-39D886C5D0A3}"/>
              </a:ext>
            </a:extLst>
          </p:cNvPr>
          <p:cNvSpPr txBox="1">
            <a:spLocks/>
          </p:cNvSpPr>
          <p:nvPr/>
        </p:nvSpPr>
        <p:spPr>
          <a:xfrm>
            <a:off x="542513" y="2598145"/>
            <a:ext cx="11018076" cy="271557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R="0" lvl="1" algn="just" defTabSz="914400" rtl="0" eaLnBrk="1" fontAlgn="auto" latinLnBrk="0" hangingPunct="1">
              <a:lnSpc>
                <a:spcPct val="115000"/>
              </a:lnSpc>
              <a:spcBef>
                <a:spcPts val="500"/>
              </a:spcBef>
              <a:spcAft>
                <a:spcPts val="800"/>
              </a:spcAft>
              <a:buClrTx/>
              <a:buSzTx/>
              <a:tabLst/>
              <a:defRPr/>
            </a:pPr>
            <a:r>
              <a:rPr kumimoji="0" lang="pl-PL" sz="1800" b="0" i="0" u="none" strike="noStrike" kern="15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Courier New" panose="02070309020205020404" pitchFamily="49" charset="0"/>
              </a:rPr>
              <a:t>Za účelem zajištění kvality aktualizace DTM kraje bylo dle § 12 odst. 1 písm. b) Zákona č. 47/2020 Sb., stanoveno, že výsledky zeměměřických činností využívané pro vedení DTM podléhají, stejně jako výsledky zeměměřických činností ve výstavbě, ověření rozsahem úředního oprávnění pro ověřování dle § 13 odst. 1, písm. c) </a:t>
            </a:r>
            <a:r>
              <a:rPr kumimoji="0" lang="pl-PL" sz="1800" b="0" i="1" u="none" strike="noStrike" kern="15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Courier New" panose="02070309020205020404" pitchFamily="49" charset="0"/>
              </a:rPr>
              <a:t>/dnes § 16f odst. 1 písm. c) ZemZ/ </a:t>
            </a:r>
            <a:r>
              <a:rPr kumimoji="0" lang="pl-PL" sz="1800" b="0" i="0" u="none" strike="noStrike" kern="15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Courier New" panose="02070309020205020404" pitchFamily="49" charset="0"/>
              </a:rPr>
              <a:t>zákona </a:t>
            </a:r>
            <a:r>
              <a:rPr lang="cs-CZ" sz="1800" kern="150" dirty="0">
                <a:solidFill>
                  <a:schemeClr val="bg1"/>
                </a:solidFill>
                <a:effectLst/>
                <a:latin typeface="Arial" panose="020B0604020202020204" pitchFamily="34" charset="0"/>
                <a:ea typeface="SimSun" panose="02010600030101010101" pitchFamily="2" charset="-122"/>
              </a:rPr>
              <a:t>č. 47/2020 Sb.</a:t>
            </a:r>
            <a:r>
              <a:rPr kumimoji="0" lang="pl-PL" sz="1800" b="0" i="0" u="none" strike="noStrike" kern="150" cap="none" spc="0" normalizeH="0" baseline="0" noProof="0" dirty="0">
                <a:ln>
                  <a:noFill/>
                </a:ln>
                <a:solidFill>
                  <a:schemeClr val="bg1"/>
                </a:solidFill>
                <a:effectLst/>
                <a:uLnTx/>
                <a:uFillTx/>
                <a:latin typeface="Arial" panose="020B0604020202020204" pitchFamily="34" charset="0"/>
                <a:ea typeface="Times New Roman" panose="02020603050405020304" pitchFamily="18" charset="0"/>
                <a:cs typeface="Courier New" panose="02070309020205020404" pitchFamily="49" charset="0"/>
              </a:rPr>
              <a:t>, </a:t>
            </a:r>
            <a:r>
              <a:rPr kumimoji="0" lang="pl-PL" sz="1800" b="0" i="0" u="none" strike="noStrike" kern="15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Courier New" panose="02070309020205020404" pitchFamily="49" charset="0"/>
              </a:rPr>
              <a:t>kterým se mění zákon č. 200/1994 Sb., o zeměměřictví a o změně a doplnění některých zákonů souvisejících s jeho zavedením, ve znění pozdějších předpisů, </a:t>
            </a:r>
            <a:r>
              <a:rPr kumimoji="0" lang="pl-PL" sz="1800" b="1" i="0" u="none" strike="noStrike" kern="15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Courier New" panose="02070309020205020404" pitchFamily="49" charset="0"/>
              </a:rPr>
              <a:t>zákon č. 183/2006 Sb.</a:t>
            </a:r>
            <a:r>
              <a:rPr kumimoji="0" lang="pl-PL" sz="1800" b="0" i="0" u="none" strike="noStrike" kern="15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Courier New" panose="02070309020205020404" pitchFamily="49" charset="0"/>
              </a:rPr>
              <a:t>, o územním plánování a stavebním řádu (stavební zákon), ve znění pozdějších předpisů, a další související zákony, který </a:t>
            </a:r>
            <a:r>
              <a:rPr kumimoji="0" lang="pl-PL" sz="1800" b="1" i="0" u="none" strike="noStrike" kern="15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Courier New" panose="02070309020205020404" pitchFamily="49" charset="0"/>
              </a:rPr>
              <a:t>byl 9. 11. 2023 ZRUŠEN.</a:t>
            </a:r>
          </a:p>
          <a:p>
            <a:pPr marR="0" lvl="1" algn="just" defTabSz="914400" rtl="0" eaLnBrk="1" fontAlgn="auto" latinLnBrk="0" hangingPunct="1">
              <a:lnSpc>
                <a:spcPct val="115000"/>
              </a:lnSpc>
              <a:spcBef>
                <a:spcPts val="500"/>
              </a:spcBef>
              <a:spcAft>
                <a:spcPts val="800"/>
              </a:spcAft>
              <a:buClrTx/>
              <a:buSzTx/>
              <a:tabLst/>
              <a:defRPr/>
            </a:pPr>
            <a:endParaRPr kumimoji="0" lang="pl-PL" b="0" i="0" u="none" strike="noStrike" kern="15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Courier New" panose="02070309020205020404" pitchFamily="49" charset="0"/>
            </a:endParaRPr>
          </a:p>
        </p:txBody>
      </p:sp>
      <p:cxnSp>
        <p:nvCxnSpPr>
          <p:cNvPr id="9" name="Přímá spojnice 8">
            <a:extLst>
              <a:ext uri="{FF2B5EF4-FFF2-40B4-BE49-F238E27FC236}">
                <a16:creationId xmlns:a16="http://schemas.microsoft.com/office/drawing/2014/main" id="{81374C71-B9A6-5F8D-C753-4189517118BF}"/>
              </a:ext>
            </a:extLst>
          </p:cNvPr>
          <p:cNvCxnSpPr/>
          <p:nvPr/>
        </p:nvCxnSpPr>
        <p:spPr>
          <a:xfrm>
            <a:off x="542513" y="1534752"/>
            <a:ext cx="792000" cy="0"/>
          </a:xfrm>
          <a:prstGeom prst="line">
            <a:avLst/>
          </a:prstGeom>
          <a:ln w="63500">
            <a:solidFill>
              <a:srgbClr val="F0E514"/>
            </a:solidFill>
          </a:ln>
        </p:spPr>
        <p:style>
          <a:lnRef idx="1">
            <a:schemeClr val="accent1"/>
          </a:lnRef>
          <a:fillRef idx="0">
            <a:schemeClr val="accent1"/>
          </a:fillRef>
          <a:effectRef idx="0">
            <a:schemeClr val="accent1"/>
          </a:effectRef>
          <a:fontRef idx="minor">
            <a:schemeClr val="tx1"/>
          </a:fontRef>
        </p:style>
      </p:cxnSp>
      <p:sp>
        <p:nvSpPr>
          <p:cNvPr id="4" name="Nadpis 1">
            <a:extLst>
              <a:ext uri="{FF2B5EF4-FFF2-40B4-BE49-F238E27FC236}">
                <a16:creationId xmlns:a16="http://schemas.microsoft.com/office/drawing/2014/main" id="{62ABD26D-1A36-2017-BF53-965149155CDD}"/>
              </a:ext>
            </a:extLst>
          </p:cNvPr>
          <p:cNvSpPr>
            <a:spLocks noGrp="1"/>
          </p:cNvSpPr>
          <p:nvPr>
            <p:ph type="ctrTitle"/>
          </p:nvPr>
        </p:nvSpPr>
        <p:spPr>
          <a:xfrm>
            <a:off x="417869" y="691065"/>
            <a:ext cx="11356262" cy="747222"/>
          </a:xfrm>
        </p:spPr>
        <p:txBody>
          <a:bodyPr>
            <a:normAutofit fontScale="90000"/>
          </a:bodyPr>
          <a:lstStyle/>
          <a:p>
            <a:pPr algn="l"/>
            <a:r>
              <a:rPr lang="cs-CZ" sz="3600" b="1" dirty="0">
                <a:solidFill>
                  <a:schemeClr val="bg1"/>
                </a:solidFill>
                <a:latin typeface="Arial Black" panose="020B0A04020102020204" pitchFamily="34" charset="0"/>
                <a:cs typeface="Arial" panose="020B0604020202020204" pitchFamily="34" charset="0"/>
              </a:rPr>
              <a:t>    Předpisy provázané s předpisy zeměměřickými:</a:t>
            </a:r>
          </a:p>
        </p:txBody>
      </p:sp>
      <p:sp>
        <p:nvSpPr>
          <p:cNvPr id="5" name="TextovéPole 4">
            <a:extLst>
              <a:ext uri="{FF2B5EF4-FFF2-40B4-BE49-F238E27FC236}">
                <a16:creationId xmlns:a16="http://schemas.microsoft.com/office/drawing/2014/main" id="{33A7797E-66B1-0B77-46AE-12ECFE7306A1}"/>
              </a:ext>
            </a:extLst>
          </p:cNvPr>
          <p:cNvSpPr txBox="1"/>
          <p:nvPr/>
        </p:nvSpPr>
        <p:spPr>
          <a:xfrm>
            <a:off x="417869" y="1614451"/>
            <a:ext cx="11053822" cy="489749"/>
          </a:xfrm>
          <a:prstGeom prst="rect">
            <a:avLst/>
          </a:prstGeom>
          <a:noFill/>
        </p:spPr>
        <p:txBody>
          <a:bodyPr wrap="square" rtlCol="0">
            <a:spAutoFit/>
          </a:bodyPr>
          <a:lstStyle/>
          <a:p>
            <a:pPr marL="228600" marR="0" lvl="0" indent="0" algn="just" defTabSz="914400" rtl="0" eaLnBrk="1" fontAlgn="auto" latinLnBrk="0" hangingPunct="1">
              <a:lnSpc>
                <a:spcPct val="115000"/>
              </a:lnSpc>
              <a:spcBef>
                <a:spcPts val="0"/>
              </a:spcBef>
              <a:spcAft>
                <a:spcPts val="800"/>
              </a:spcAft>
              <a:buClrTx/>
              <a:buSzTx/>
              <a:buFontTx/>
              <a:buNone/>
              <a:tabLst/>
              <a:defRPr/>
            </a:pPr>
            <a:r>
              <a:rPr lang="cs-CZ" sz="2400" b="1" kern="150" dirty="0">
                <a:solidFill>
                  <a:schemeClr val="bg1"/>
                </a:solidFill>
                <a:effectLst/>
                <a:latin typeface="Arial" panose="020B0604020202020204" pitchFamily="34" charset="0"/>
                <a:ea typeface="Times New Roman" panose="02020603050405020304" pitchFamily="18" charset="0"/>
              </a:rPr>
              <a:t>Vyhláška č. 393/2020 Sb., o digitální technické mapě </a:t>
            </a:r>
            <a:r>
              <a:rPr lang="cs-CZ" sz="2400" b="1" kern="150" dirty="0" smtClean="0">
                <a:solidFill>
                  <a:schemeClr val="bg1"/>
                </a:solidFill>
                <a:effectLst/>
                <a:latin typeface="Arial" panose="020B0604020202020204" pitchFamily="34" charset="0"/>
                <a:ea typeface="Times New Roman" panose="02020603050405020304" pitchFamily="18" charset="0"/>
              </a:rPr>
              <a:t>kraje</a:t>
            </a:r>
            <a:endParaRPr kumimoji="0" lang="cs-CZ" sz="2400" b="0" i="0" u="none" strike="noStrike" kern="150" cap="none" spc="0" normalizeH="0" baseline="0" noProof="0" dirty="0">
              <a:ln>
                <a:noFill/>
              </a:ln>
              <a:solidFill>
                <a:schemeClr val="bg1"/>
              </a:solidFill>
              <a:effectLst/>
              <a:uLnTx/>
              <a:uFillTx/>
              <a:latin typeface="Calibri" panose="020F0502020204030204" pitchFamily="34" charset="0"/>
              <a:ea typeface="SimSun" panose="02010600030101010101" pitchFamily="2" charset="-122"/>
            </a:endParaRPr>
          </a:p>
        </p:txBody>
      </p:sp>
    </p:spTree>
    <p:extLst>
      <p:ext uri="{BB962C8B-B14F-4D97-AF65-F5344CB8AC3E}">
        <p14:creationId xmlns:p14="http://schemas.microsoft.com/office/powerpoint/2010/main" val="10350380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BC7FFA8B-5D06-BF64-0099-B0D7AF66663F}"/>
            </a:ext>
          </a:extLst>
        </p:cNvPr>
        <p:cNvGrpSpPr/>
        <p:nvPr/>
      </p:nvGrpSpPr>
      <p:grpSpPr>
        <a:xfrm>
          <a:off x="0" y="0"/>
          <a:ext cx="0" cy="0"/>
          <a:chOff x="0" y="0"/>
          <a:chExt cx="0" cy="0"/>
        </a:xfrm>
      </p:grpSpPr>
      <p:sp>
        <p:nvSpPr>
          <p:cNvPr id="6" name="Nadpis 1">
            <a:extLst>
              <a:ext uri="{FF2B5EF4-FFF2-40B4-BE49-F238E27FC236}">
                <a16:creationId xmlns:a16="http://schemas.microsoft.com/office/drawing/2014/main" id="{E6B51A2B-C0B5-E134-6E75-956138B9A03D}"/>
              </a:ext>
            </a:extLst>
          </p:cNvPr>
          <p:cNvSpPr>
            <a:spLocks noGrp="1"/>
          </p:cNvSpPr>
          <p:nvPr>
            <p:ph type="ctrTitle"/>
          </p:nvPr>
        </p:nvSpPr>
        <p:spPr>
          <a:xfrm>
            <a:off x="542513" y="607961"/>
            <a:ext cx="7960068" cy="584231"/>
          </a:xfrm>
        </p:spPr>
        <p:txBody>
          <a:bodyPr>
            <a:normAutofit fontScale="90000"/>
          </a:bodyPr>
          <a:lstStyle/>
          <a:p>
            <a:pPr algn="l"/>
            <a:r>
              <a:rPr lang="cs-CZ" sz="3600" b="1" dirty="0">
                <a:solidFill>
                  <a:schemeClr val="bg1"/>
                </a:solidFill>
                <a:latin typeface="Arial Black" panose="020B0A04020102020204" pitchFamily="34" charset="0"/>
                <a:cs typeface="Arial" panose="020B0604020202020204" pitchFamily="34" charset="0"/>
              </a:rPr>
              <a:t>Kolize několik právních předpisů</a:t>
            </a:r>
          </a:p>
        </p:txBody>
      </p:sp>
      <p:sp>
        <p:nvSpPr>
          <p:cNvPr id="7" name="Podnadpis 2">
            <a:extLst>
              <a:ext uri="{FF2B5EF4-FFF2-40B4-BE49-F238E27FC236}">
                <a16:creationId xmlns:a16="http://schemas.microsoft.com/office/drawing/2014/main" id="{22CBEB82-DE6B-7891-EB31-1A20285842F6}"/>
              </a:ext>
            </a:extLst>
          </p:cNvPr>
          <p:cNvSpPr txBox="1">
            <a:spLocks/>
          </p:cNvSpPr>
          <p:nvPr/>
        </p:nvSpPr>
        <p:spPr>
          <a:xfrm>
            <a:off x="646685" y="2354242"/>
            <a:ext cx="11298388" cy="423705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Aft>
                <a:spcPts val="600"/>
              </a:spcAft>
            </a:pPr>
            <a:r>
              <a:rPr lang="cs-CZ" sz="1400" dirty="0">
                <a:solidFill>
                  <a:schemeClr val="bg1"/>
                </a:solidFill>
                <a:latin typeface="Arial" panose="020B0604020202020204" pitchFamily="34" charset="0"/>
                <a:cs typeface="Arial" panose="020B0604020202020204" pitchFamily="34" charset="0"/>
              </a:rPr>
              <a:t>(1) Geodetická část dokumentace skutečného provedení stavby (dále „</a:t>
            </a:r>
            <a:r>
              <a:rPr lang="cs-CZ" sz="1400" dirty="0" err="1">
                <a:solidFill>
                  <a:schemeClr val="bg1"/>
                </a:solidFill>
                <a:latin typeface="Arial" panose="020B0604020202020204" pitchFamily="34" charset="0"/>
                <a:cs typeface="Arial" panose="020B0604020202020204" pitchFamily="34" charset="0"/>
              </a:rPr>
              <a:t>DSPSg</a:t>
            </a:r>
            <a:r>
              <a:rPr lang="cs-CZ" sz="1400" dirty="0">
                <a:solidFill>
                  <a:schemeClr val="bg1"/>
                </a:solidFill>
                <a:latin typeface="Arial" panose="020B0604020202020204" pitchFamily="34" charset="0"/>
                <a:cs typeface="Arial" panose="020B0604020202020204" pitchFamily="34" charset="0"/>
              </a:rPr>
              <a:t>“) obsahuje:</a:t>
            </a:r>
          </a:p>
          <a:p>
            <a:pPr algn="l">
              <a:spcAft>
                <a:spcPts val="600"/>
              </a:spcAft>
            </a:pPr>
            <a:r>
              <a:rPr lang="cs-CZ" sz="1400" dirty="0">
                <a:solidFill>
                  <a:schemeClr val="bg1"/>
                </a:solidFill>
                <a:latin typeface="Arial" panose="020B0604020202020204" pitchFamily="34" charset="0"/>
                <a:cs typeface="Arial" panose="020B0604020202020204" pitchFamily="34" charset="0"/>
              </a:rPr>
              <a:t>a) číselné a grafické vyjádření výsledků zaměření skutečné polohy, výšky a tvaru pozemních, podzemních a nadzemních objektů a zařízení, včetně technického vybavení, vzhledem k bodům vytyčovací sítě,</a:t>
            </a:r>
          </a:p>
          <a:p>
            <a:pPr algn="l">
              <a:spcAft>
                <a:spcPts val="600"/>
              </a:spcAft>
            </a:pPr>
            <a:r>
              <a:rPr lang="cs-CZ" sz="1400" dirty="0">
                <a:solidFill>
                  <a:schemeClr val="bg1"/>
                </a:solidFill>
                <a:latin typeface="Arial" panose="020B0604020202020204" pitchFamily="34" charset="0"/>
                <a:cs typeface="Arial" panose="020B0604020202020204" pitchFamily="34" charset="0"/>
              </a:rPr>
              <a:t>b) polohopis s výškovými údaji zpravidla v měřítku 1:200, 1:500 nebo 1:1000 se zobrazením všech nově postavených objektů a zařízení a bodů vytyčovací sítě,</a:t>
            </a:r>
          </a:p>
          <a:p>
            <a:pPr algn="l">
              <a:spcAft>
                <a:spcPts val="600"/>
              </a:spcAft>
            </a:pPr>
            <a:r>
              <a:rPr lang="cs-CZ" sz="1400" dirty="0">
                <a:solidFill>
                  <a:schemeClr val="bg1"/>
                </a:solidFill>
                <a:latin typeface="Arial" panose="020B0604020202020204" pitchFamily="34" charset="0"/>
                <a:cs typeface="Arial" panose="020B0604020202020204" pitchFamily="34" charset="0"/>
              </a:rPr>
              <a:t>c) měřické náčrty s číselnými údaji, seznamem souřadnic a výšek bodů bodového pole, vytyčovací sítě a podrobných bodů a</a:t>
            </a:r>
          </a:p>
          <a:p>
            <a:pPr algn="l">
              <a:spcAft>
                <a:spcPts val="600"/>
              </a:spcAft>
            </a:pPr>
            <a:r>
              <a:rPr lang="cs-CZ" sz="1400" dirty="0">
                <a:solidFill>
                  <a:schemeClr val="bg1"/>
                </a:solidFill>
                <a:latin typeface="Arial" panose="020B0604020202020204" pitchFamily="34" charset="0"/>
                <a:cs typeface="Arial" panose="020B0604020202020204" pitchFamily="34" charset="0"/>
              </a:rPr>
              <a:t>d) technickou zprávu.</a:t>
            </a:r>
          </a:p>
          <a:p>
            <a:pPr algn="l">
              <a:spcAft>
                <a:spcPts val="600"/>
              </a:spcAft>
            </a:pPr>
            <a:r>
              <a:rPr lang="cs-CZ" sz="1400" dirty="0">
                <a:solidFill>
                  <a:schemeClr val="bg1"/>
                </a:solidFill>
                <a:latin typeface="Arial" panose="020B0604020202020204" pitchFamily="34" charset="0"/>
                <a:cs typeface="Arial" panose="020B0604020202020204" pitchFamily="34" charset="0"/>
              </a:rPr>
              <a:t>(2) Přesnost geodetických měření, jejichž výsledky slouží k vyhotovení dokumentace skutečného provedení stavby a která je využívána </a:t>
            </a:r>
            <a:r>
              <a:rPr lang="cs-CZ" sz="1400" dirty="0" smtClean="0">
                <a:solidFill>
                  <a:schemeClr val="bg1"/>
                </a:solidFill>
                <a:latin typeface="Arial" panose="020B0604020202020204" pitchFamily="34" charset="0"/>
                <a:cs typeface="Arial" panose="020B0604020202020204" pitchFamily="34" charset="0"/>
              </a:rPr>
              <a:t>pro:</a:t>
            </a:r>
            <a:endParaRPr lang="cs-CZ" sz="1400" dirty="0">
              <a:solidFill>
                <a:schemeClr val="bg1"/>
              </a:solidFill>
              <a:latin typeface="Arial" panose="020B0604020202020204" pitchFamily="34" charset="0"/>
              <a:cs typeface="Arial" panose="020B0604020202020204" pitchFamily="34" charset="0"/>
            </a:endParaRPr>
          </a:p>
          <a:p>
            <a:pPr algn="l">
              <a:spcAft>
                <a:spcPts val="600"/>
              </a:spcAft>
            </a:pPr>
            <a:r>
              <a:rPr lang="cs-CZ" sz="1400" dirty="0">
                <a:solidFill>
                  <a:schemeClr val="bg1"/>
                </a:solidFill>
                <a:latin typeface="Arial" panose="020B0604020202020204" pitchFamily="34" charset="0"/>
                <a:cs typeface="Arial" panose="020B0604020202020204" pitchFamily="34" charset="0"/>
              </a:rPr>
              <a:t>a) vyhotovení geometrického plánu na novou stavbu nebo reálné rozdělení nemovitosti,</a:t>
            </a:r>
          </a:p>
          <a:p>
            <a:pPr algn="l">
              <a:spcAft>
                <a:spcPts val="600"/>
              </a:spcAft>
            </a:pPr>
            <a:r>
              <a:rPr lang="cs-CZ" sz="1400" dirty="0">
                <a:solidFill>
                  <a:schemeClr val="bg1"/>
                </a:solidFill>
                <a:latin typeface="Arial" panose="020B0604020202020204" pitchFamily="34" charset="0"/>
                <a:cs typeface="Arial" panose="020B0604020202020204" pitchFamily="34" charset="0"/>
              </a:rPr>
              <a:t>b) uvedení stavby do užívání,</a:t>
            </a:r>
          </a:p>
          <a:p>
            <a:pPr algn="l">
              <a:spcAft>
                <a:spcPts val="600"/>
              </a:spcAft>
            </a:pPr>
            <a:r>
              <a:rPr lang="cs-CZ" sz="1400" dirty="0">
                <a:solidFill>
                  <a:schemeClr val="bg1"/>
                </a:solidFill>
                <a:latin typeface="Arial" panose="020B0604020202020204" pitchFamily="34" charset="0"/>
                <a:cs typeface="Arial" panose="020B0604020202020204" pitchFamily="34" charset="0"/>
              </a:rPr>
              <a:t>c) zobrazení staveb, které tvoří polohopisný obsah základních státních mapových děl,</a:t>
            </a:r>
          </a:p>
          <a:p>
            <a:pPr algn="l">
              <a:spcAft>
                <a:spcPts val="600"/>
              </a:spcAft>
            </a:pPr>
            <a:r>
              <a:rPr lang="cs-CZ" sz="1400" dirty="0">
                <a:solidFill>
                  <a:schemeClr val="bg1"/>
                </a:solidFill>
                <a:latin typeface="Arial" panose="020B0604020202020204" pitchFamily="34" charset="0"/>
                <a:cs typeface="Arial" panose="020B0604020202020204" pitchFamily="34" charset="0"/>
              </a:rPr>
              <a:t>d) tvorbu informačních systémů orgánů územní samosprávy.</a:t>
            </a:r>
          </a:p>
          <a:p>
            <a:pPr algn="l">
              <a:spcAft>
                <a:spcPts val="600"/>
              </a:spcAft>
            </a:pPr>
            <a:r>
              <a:rPr lang="cs-CZ" sz="2200" dirty="0">
                <a:solidFill>
                  <a:schemeClr val="bg1"/>
                </a:solidFill>
                <a:latin typeface="Arial" panose="020B0604020202020204" pitchFamily="34" charset="0"/>
                <a:cs typeface="Arial" panose="020B0604020202020204" pitchFamily="34" charset="0"/>
              </a:rPr>
              <a:t> </a:t>
            </a:r>
            <a:endParaRPr lang="cs-CZ" sz="1800" b="1" dirty="0">
              <a:solidFill>
                <a:schemeClr val="bg1"/>
              </a:solidFill>
              <a:latin typeface="Arial" panose="020B0604020202020204" pitchFamily="34" charset="0"/>
              <a:cs typeface="Arial" panose="020B0604020202020204" pitchFamily="34" charset="0"/>
            </a:endParaRPr>
          </a:p>
        </p:txBody>
      </p:sp>
      <p:cxnSp>
        <p:nvCxnSpPr>
          <p:cNvPr id="9" name="Přímá spojnice 8">
            <a:extLst>
              <a:ext uri="{FF2B5EF4-FFF2-40B4-BE49-F238E27FC236}">
                <a16:creationId xmlns:a16="http://schemas.microsoft.com/office/drawing/2014/main" id="{53B2E8E0-1EF5-18B9-74D6-97DAD36B7F4A}"/>
              </a:ext>
            </a:extLst>
          </p:cNvPr>
          <p:cNvCxnSpPr/>
          <p:nvPr/>
        </p:nvCxnSpPr>
        <p:spPr>
          <a:xfrm>
            <a:off x="646685" y="1192192"/>
            <a:ext cx="792000" cy="0"/>
          </a:xfrm>
          <a:prstGeom prst="line">
            <a:avLst/>
          </a:prstGeom>
          <a:ln w="63500">
            <a:solidFill>
              <a:srgbClr val="F0E514"/>
            </a:solidFill>
          </a:ln>
        </p:spPr>
        <p:style>
          <a:lnRef idx="1">
            <a:schemeClr val="accent1"/>
          </a:lnRef>
          <a:fillRef idx="0">
            <a:schemeClr val="accent1"/>
          </a:fillRef>
          <a:effectRef idx="0">
            <a:schemeClr val="accent1"/>
          </a:effectRef>
          <a:fontRef idx="minor">
            <a:schemeClr val="tx1"/>
          </a:fontRef>
        </p:style>
      </p:cxnSp>
      <p:sp>
        <p:nvSpPr>
          <p:cNvPr id="2" name="TextovéPole 1">
            <a:extLst>
              <a:ext uri="{FF2B5EF4-FFF2-40B4-BE49-F238E27FC236}">
                <a16:creationId xmlns:a16="http://schemas.microsoft.com/office/drawing/2014/main" id="{FC0B7667-11BD-3099-87DA-D69CAF336427}"/>
              </a:ext>
            </a:extLst>
          </p:cNvPr>
          <p:cNvSpPr txBox="1"/>
          <p:nvPr/>
        </p:nvSpPr>
        <p:spPr>
          <a:xfrm>
            <a:off x="646685" y="1318367"/>
            <a:ext cx="11066895" cy="677108"/>
          </a:xfrm>
          <a:prstGeom prst="rect">
            <a:avLst/>
          </a:prstGeom>
          <a:noFill/>
        </p:spPr>
        <p:txBody>
          <a:bodyPr wrap="square" rtlCol="0">
            <a:spAutoFit/>
          </a:bodyPr>
          <a:lstStyle/>
          <a:p>
            <a:r>
              <a:rPr lang="cs-CZ" sz="1900" b="1" kern="150" dirty="0">
                <a:solidFill>
                  <a:schemeClr val="bg1"/>
                </a:solidFill>
                <a:effectLst/>
                <a:latin typeface="Arial" panose="020B0604020202020204" pitchFamily="34" charset="0"/>
                <a:ea typeface="SimSun" panose="02010600030101010101" pitchFamily="2" charset="-122"/>
              </a:rPr>
              <a:t>§ 14 vyhlášky č. 31/1995 Sb., kterou se provádí </a:t>
            </a:r>
            <a:r>
              <a:rPr lang="cs-CZ" sz="1900" b="1" kern="150" dirty="0" err="1">
                <a:solidFill>
                  <a:schemeClr val="bg1"/>
                </a:solidFill>
                <a:effectLst/>
                <a:latin typeface="Arial" panose="020B0604020202020204" pitchFamily="34" charset="0"/>
                <a:ea typeface="SimSun" panose="02010600030101010101" pitchFamily="2" charset="-122"/>
              </a:rPr>
              <a:t>ZemZ</a:t>
            </a:r>
            <a:r>
              <a:rPr lang="cs-CZ" sz="1900" b="1" kern="150" dirty="0">
                <a:solidFill>
                  <a:schemeClr val="bg1"/>
                </a:solidFill>
                <a:effectLst/>
                <a:latin typeface="Arial" panose="020B0604020202020204" pitchFamily="34" charset="0"/>
                <a:ea typeface="SimSun" panose="02010600030101010101" pitchFamily="2" charset="-122"/>
              </a:rPr>
              <a:t> </a:t>
            </a:r>
            <a:r>
              <a:rPr lang="cs-CZ" sz="1900" b="1" kern="150" dirty="0" smtClean="0">
                <a:solidFill>
                  <a:schemeClr val="bg1"/>
                </a:solidFill>
                <a:effectLst/>
                <a:latin typeface="Arial" panose="020B0604020202020204" pitchFamily="34" charset="0"/>
                <a:ea typeface="SimSun" panose="02010600030101010101" pitchFamily="2" charset="-122"/>
              </a:rPr>
              <a:t>definuje</a:t>
            </a:r>
            <a:r>
              <a:rPr lang="cs-CZ" sz="1900" b="1" kern="150" dirty="0">
                <a:solidFill>
                  <a:schemeClr val="bg1"/>
                </a:solidFill>
                <a:latin typeface="Arial" panose="020B0604020202020204" pitchFamily="34" charset="0"/>
                <a:ea typeface="SimSun" panose="02010600030101010101" pitchFamily="2" charset="-122"/>
              </a:rPr>
              <a:t> </a:t>
            </a:r>
            <a:r>
              <a:rPr lang="cs-CZ" sz="1900" b="1" kern="150" dirty="0" smtClean="0">
                <a:solidFill>
                  <a:schemeClr val="bg1"/>
                </a:solidFill>
                <a:effectLst/>
                <a:latin typeface="Arial" panose="020B0604020202020204" pitchFamily="34" charset="0"/>
                <a:ea typeface="SimSun" panose="02010600030101010101" pitchFamily="2" charset="-122"/>
              </a:rPr>
              <a:t>Náležitosti </a:t>
            </a:r>
            <a:r>
              <a:rPr lang="cs-CZ" sz="1900" b="1" kern="150" dirty="0">
                <a:solidFill>
                  <a:schemeClr val="bg1"/>
                </a:solidFill>
                <a:effectLst/>
                <a:latin typeface="Arial" panose="020B0604020202020204" pitchFamily="34" charset="0"/>
                <a:ea typeface="SimSun" panose="02010600030101010101" pitchFamily="2" charset="-122"/>
              </a:rPr>
              <a:t>geodetické části dokumentace skutečného provedení stavby využívané pro vedení státních mapových </a:t>
            </a:r>
            <a:r>
              <a:rPr lang="cs-CZ" sz="1900" b="1" kern="150" dirty="0" smtClean="0">
                <a:solidFill>
                  <a:schemeClr val="bg1"/>
                </a:solidFill>
                <a:effectLst/>
                <a:latin typeface="Arial" panose="020B0604020202020204" pitchFamily="34" charset="0"/>
                <a:ea typeface="SimSun" panose="02010600030101010101" pitchFamily="2" charset="-122"/>
              </a:rPr>
              <a:t>děl</a:t>
            </a:r>
            <a:endParaRPr lang="cs-CZ" sz="1900" kern="150" dirty="0">
              <a:solidFill>
                <a:schemeClr val="bg1"/>
              </a:solidFill>
              <a:effectLst/>
              <a:latin typeface="Calibri" panose="020F0502020204030204" pitchFamily="34" charset="0"/>
              <a:ea typeface="SimSun" panose="02010600030101010101" pitchFamily="2" charset="-122"/>
            </a:endParaRPr>
          </a:p>
        </p:txBody>
      </p:sp>
    </p:spTree>
    <p:extLst>
      <p:ext uri="{BB962C8B-B14F-4D97-AF65-F5344CB8AC3E}">
        <p14:creationId xmlns:p14="http://schemas.microsoft.com/office/powerpoint/2010/main" val="32852790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5FEC7D5C-837F-EA20-DD07-C760FA9E4167}"/>
            </a:ext>
          </a:extLst>
        </p:cNvPr>
        <p:cNvGrpSpPr/>
        <p:nvPr/>
      </p:nvGrpSpPr>
      <p:grpSpPr>
        <a:xfrm>
          <a:off x="0" y="0"/>
          <a:ext cx="0" cy="0"/>
          <a:chOff x="0" y="0"/>
          <a:chExt cx="0" cy="0"/>
        </a:xfrm>
      </p:grpSpPr>
      <p:sp>
        <p:nvSpPr>
          <p:cNvPr id="6" name="Nadpis 1">
            <a:extLst>
              <a:ext uri="{FF2B5EF4-FFF2-40B4-BE49-F238E27FC236}">
                <a16:creationId xmlns:a16="http://schemas.microsoft.com/office/drawing/2014/main" id="{534F00D7-AA87-254D-4C34-340759ABF66D}"/>
              </a:ext>
            </a:extLst>
          </p:cNvPr>
          <p:cNvSpPr>
            <a:spLocks noGrp="1"/>
          </p:cNvSpPr>
          <p:nvPr>
            <p:ph type="ctrTitle"/>
          </p:nvPr>
        </p:nvSpPr>
        <p:spPr>
          <a:xfrm>
            <a:off x="542513" y="607961"/>
            <a:ext cx="7960068" cy="584231"/>
          </a:xfrm>
        </p:spPr>
        <p:txBody>
          <a:bodyPr>
            <a:normAutofit fontScale="90000"/>
          </a:bodyPr>
          <a:lstStyle/>
          <a:p>
            <a:pPr algn="l"/>
            <a:r>
              <a:rPr lang="cs-CZ" sz="3600" b="1" dirty="0">
                <a:solidFill>
                  <a:schemeClr val="bg1"/>
                </a:solidFill>
                <a:latin typeface="Arial Black" panose="020B0A04020102020204" pitchFamily="34" charset="0"/>
                <a:cs typeface="Arial" panose="020B0604020202020204" pitchFamily="34" charset="0"/>
              </a:rPr>
              <a:t>Kolize několik právních předpisů</a:t>
            </a:r>
          </a:p>
        </p:txBody>
      </p:sp>
      <p:sp>
        <p:nvSpPr>
          <p:cNvPr id="7" name="Podnadpis 2">
            <a:extLst>
              <a:ext uri="{FF2B5EF4-FFF2-40B4-BE49-F238E27FC236}">
                <a16:creationId xmlns:a16="http://schemas.microsoft.com/office/drawing/2014/main" id="{ACCB65BF-EA51-8C16-148A-DF8801905C67}"/>
              </a:ext>
            </a:extLst>
          </p:cNvPr>
          <p:cNvSpPr txBox="1">
            <a:spLocks/>
          </p:cNvSpPr>
          <p:nvPr/>
        </p:nvSpPr>
        <p:spPr>
          <a:xfrm>
            <a:off x="415192" y="1776423"/>
            <a:ext cx="11298388" cy="508157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Aft>
                <a:spcPts val="600"/>
              </a:spcAft>
            </a:pPr>
            <a:r>
              <a:rPr lang="cs-CZ" sz="1600" dirty="0">
                <a:solidFill>
                  <a:schemeClr val="bg1"/>
                </a:solidFill>
                <a:latin typeface="Arial" panose="020B0604020202020204" pitchFamily="34" charset="0"/>
                <a:cs typeface="Arial" panose="020B0604020202020204" pitchFamily="34" charset="0"/>
              </a:rPr>
              <a:t>Součástí žádosti o vydání kolaudačního rozhodnutí je mimo jiné i geodetická část dokumentace skutečného provedení stavby technické a dopravní infrastruktury nebo identifikátor záznamu, ve kterém byly zapsány změny týkající se obsahu digitální technické mapy kraje, nebo předány podklady pro jejich zápis, pokud jsou údaje o stavbě obsahem digitální technické mapy kraje.</a:t>
            </a:r>
          </a:p>
          <a:p>
            <a:pPr algn="l">
              <a:spcAft>
                <a:spcPts val="600"/>
              </a:spcAft>
            </a:pPr>
            <a:r>
              <a:rPr lang="cs-CZ" sz="1600" dirty="0">
                <a:solidFill>
                  <a:schemeClr val="bg1"/>
                </a:solidFill>
                <a:latin typeface="Arial" panose="020B0604020202020204" pitchFamily="34" charset="0"/>
                <a:cs typeface="Arial" panose="020B0604020202020204" pitchFamily="34" charset="0"/>
              </a:rPr>
              <a:t>	• Prováděcí vyhláška ke stavebnímu zákonu č. 131/2024 Sb. o dokumentaci staveb nedefinuje DSPS. </a:t>
            </a:r>
          </a:p>
          <a:p>
            <a:pPr algn="l">
              <a:spcAft>
                <a:spcPts val="600"/>
              </a:spcAft>
            </a:pPr>
            <a:r>
              <a:rPr lang="cs-CZ" sz="1600" dirty="0">
                <a:solidFill>
                  <a:schemeClr val="bg1"/>
                </a:solidFill>
                <a:latin typeface="Arial" panose="020B0604020202020204" pitchFamily="34" charset="0"/>
                <a:cs typeface="Arial" panose="020B0604020202020204" pitchFamily="34" charset="0"/>
              </a:rPr>
              <a:t>	• Prováděcí vyhláška ke stavebnímu zákonu č. 227/2024 Sb. o rozsahu a obsahu projektové dokumentace </a:t>
            </a:r>
            <a:r>
              <a:rPr lang="cs-CZ" sz="1600" dirty="0" smtClean="0">
                <a:solidFill>
                  <a:schemeClr val="bg1"/>
                </a:solidFill>
                <a:latin typeface="Arial" panose="020B0604020202020204" pitchFamily="34" charset="0"/>
                <a:cs typeface="Arial" panose="020B0604020202020204" pitchFamily="34" charset="0"/>
              </a:rPr>
              <a:t>	staveb </a:t>
            </a:r>
            <a:r>
              <a:rPr lang="cs-CZ" sz="1600" dirty="0">
                <a:solidFill>
                  <a:schemeClr val="bg1"/>
                </a:solidFill>
                <a:latin typeface="Arial" panose="020B0604020202020204" pitchFamily="34" charset="0"/>
                <a:cs typeface="Arial" panose="020B0604020202020204" pitchFamily="34" charset="0"/>
              </a:rPr>
              <a:t>dopravní </a:t>
            </a:r>
            <a:r>
              <a:rPr lang="cs-CZ" sz="1600" dirty="0" smtClean="0">
                <a:solidFill>
                  <a:schemeClr val="bg1"/>
                </a:solidFill>
                <a:latin typeface="Arial" panose="020B0604020202020204" pitchFamily="34" charset="0"/>
                <a:cs typeface="Arial" panose="020B0604020202020204" pitchFamily="34" charset="0"/>
              </a:rPr>
              <a:t>infrastruktury </a:t>
            </a:r>
            <a:r>
              <a:rPr lang="cs-CZ" sz="1600" dirty="0">
                <a:solidFill>
                  <a:schemeClr val="bg1"/>
                </a:solidFill>
                <a:latin typeface="Arial" panose="020B0604020202020204" pitchFamily="34" charset="0"/>
                <a:cs typeface="Arial" panose="020B0604020202020204" pitchFamily="34" charset="0"/>
              </a:rPr>
              <a:t>stanovuje rozsah a obsah projektové dokumentace pro stavbu dálnice, silnice, </a:t>
            </a:r>
            <a:r>
              <a:rPr lang="cs-CZ" sz="1600" dirty="0" smtClean="0">
                <a:solidFill>
                  <a:schemeClr val="bg1"/>
                </a:solidFill>
                <a:latin typeface="Arial" panose="020B0604020202020204" pitchFamily="34" charset="0"/>
                <a:cs typeface="Arial" panose="020B0604020202020204" pitchFamily="34" charset="0"/>
              </a:rPr>
              <a:t>	místní </a:t>
            </a:r>
            <a:r>
              <a:rPr lang="cs-CZ" sz="1600" dirty="0">
                <a:solidFill>
                  <a:schemeClr val="bg1"/>
                </a:solidFill>
                <a:latin typeface="Arial" panose="020B0604020202020204" pitchFamily="34" charset="0"/>
                <a:cs typeface="Arial" panose="020B0604020202020204" pitchFamily="34" charset="0"/>
              </a:rPr>
              <a:t>komunikace a veřejně 	přístupné účelové komunikace, stavbu dráhy a civilní leteckou stavbu, (tzv. </a:t>
            </a:r>
            <a:r>
              <a:rPr lang="cs-CZ" sz="1600" dirty="0" smtClean="0">
                <a:solidFill>
                  <a:schemeClr val="bg1"/>
                </a:solidFill>
                <a:latin typeface="Arial" panose="020B0604020202020204" pitchFamily="34" charset="0"/>
                <a:cs typeface="Arial" panose="020B0604020202020204" pitchFamily="34" charset="0"/>
              </a:rPr>
              <a:t>	vyhrazené </a:t>
            </a:r>
            <a:r>
              <a:rPr lang="cs-CZ" sz="1600" dirty="0">
                <a:solidFill>
                  <a:schemeClr val="bg1"/>
                </a:solidFill>
                <a:latin typeface="Arial" panose="020B0604020202020204" pitchFamily="34" charset="0"/>
                <a:cs typeface="Arial" panose="020B0604020202020204" pitchFamily="34" charset="0"/>
              </a:rPr>
              <a:t>stavby dle přílohy č. 3 stavebního zákona, </a:t>
            </a:r>
            <a:r>
              <a:rPr lang="cs-CZ" sz="1600" dirty="0" smtClean="0">
                <a:solidFill>
                  <a:schemeClr val="bg1"/>
                </a:solidFill>
                <a:latin typeface="Arial" panose="020B0604020202020204" pitchFamily="34" charset="0"/>
                <a:cs typeface="Arial" panose="020B0604020202020204" pitchFamily="34" charset="0"/>
              </a:rPr>
              <a:t>tedy </a:t>
            </a:r>
            <a:r>
              <a:rPr lang="cs-CZ" sz="1600" dirty="0">
                <a:solidFill>
                  <a:schemeClr val="bg1"/>
                </a:solidFill>
                <a:latin typeface="Arial" panose="020B0604020202020204" pitchFamily="34" charset="0"/>
                <a:cs typeface="Arial" panose="020B0604020202020204" pitchFamily="34" charset="0"/>
              </a:rPr>
              <a:t>stavby veřejné infrastruktury), ale neobsahuje </a:t>
            </a:r>
            <a:r>
              <a:rPr lang="cs-CZ" sz="1600" dirty="0" smtClean="0">
                <a:solidFill>
                  <a:schemeClr val="bg1"/>
                </a:solidFill>
                <a:latin typeface="Arial" panose="020B0604020202020204" pitchFamily="34" charset="0"/>
                <a:cs typeface="Arial" panose="020B0604020202020204" pitchFamily="34" charset="0"/>
              </a:rPr>
              <a:t>	definici </a:t>
            </a:r>
            <a:r>
              <a:rPr lang="cs-CZ" sz="1600" dirty="0">
                <a:solidFill>
                  <a:schemeClr val="bg1"/>
                </a:solidFill>
                <a:latin typeface="Arial" panose="020B0604020202020204" pitchFamily="34" charset="0"/>
                <a:cs typeface="Arial" panose="020B0604020202020204" pitchFamily="34" charset="0"/>
              </a:rPr>
              <a:t>DSPS.</a:t>
            </a:r>
          </a:p>
          <a:p>
            <a:pPr algn="l">
              <a:spcAft>
                <a:spcPts val="600"/>
              </a:spcAft>
            </a:pPr>
            <a:r>
              <a:rPr lang="cs-CZ" sz="1600" dirty="0">
                <a:solidFill>
                  <a:schemeClr val="bg1"/>
                </a:solidFill>
                <a:latin typeface="Arial" panose="020B0604020202020204" pitchFamily="34" charset="0"/>
                <a:cs typeface="Arial" panose="020B0604020202020204" pitchFamily="34" charset="0"/>
              </a:rPr>
              <a:t>	• Vyhláška č. 499/2006 Sb., o dokumentaci staveb – byla k 1. 1. 2024 zrušena, ale vlivem přechodného období </a:t>
            </a:r>
            <a:r>
              <a:rPr lang="cs-CZ" sz="1600" dirty="0" smtClean="0">
                <a:solidFill>
                  <a:schemeClr val="bg1"/>
                </a:solidFill>
                <a:latin typeface="Arial" panose="020B0604020202020204" pitchFamily="34" charset="0"/>
                <a:cs typeface="Arial" panose="020B0604020202020204" pitchFamily="34" charset="0"/>
              </a:rPr>
              <a:t>	stavebního zákona </a:t>
            </a:r>
            <a:r>
              <a:rPr lang="cs-CZ" sz="1600" dirty="0">
                <a:solidFill>
                  <a:schemeClr val="bg1"/>
                </a:solidFill>
                <a:latin typeface="Arial" panose="020B0604020202020204" pitchFamily="34" charset="0"/>
                <a:cs typeface="Arial" panose="020B0604020202020204" pitchFamily="34" charset="0"/>
              </a:rPr>
              <a:t>do července 2027 je možno použít typ dokumentace zde definovaný – např. DSP, DUSP a </a:t>
            </a:r>
            <a:r>
              <a:rPr lang="cs-CZ" sz="1600" dirty="0" smtClean="0">
                <a:solidFill>
                  <a:schemeClr val="bg1"/>
                </a:solidFill>
                <a:latin typeface="Arial" panose="020B0604020202020204" pitchFamily="34" charset="0"/>
                <a:cs typeface="Arial" panose="020B0604020202020204" pitchFamily="34" charset="0"/>
              </a:rPr>
              <a:t>	DSPS</a:t>
            </a:r>
            <a:r>
              <a:rPr lang="cs-CZ" sz="1600" dirty="0">
                <a:solidFill>
                  <a:schemeClr val="bg1"/>
                </a:solidFill>
                <a:latin typeface="Arial" panose="020B0604020202020204" pitchFamily="34" charset="0"/>
                <a:cs typeface="Arial" panose="020B0604020202020204" pitchFamily="34" charset="0"/>
              </a:rPr>
              <a:t>.</a:t>
            </a:r>
          </a:p>
          <a:p>
            <a:pPr algn="l">
              <a:spcAft>
                <a:spcPts val="600"/>
              </a:spcAft>
            </a:pPr>
            <a:r>
              <a:rPr lang="cs-CZ" sz="1600" dirty="0">
                <a:solidFill>
                  <a:schemeClr val="bg1"/>
                </a:solidFill>
                <a:latin typeface="Arial" panose="020B0604020202020204" pitchFamily="34" charset="0"/>
                <a:cs typeface="Arial" panose="020B0604020202020204" pitchFamily="34" charset="0"/>
              </a:rPr>
              <a:t>	• Vyhláška č. 583/2020 Sb., kterou se stanoví podrobnosti obsahu dokumentace pro vydání společného povolení </a:t>
            </a:r>
            <a:r>
              <a:rPr lang="cs-CZ" sz="1600" dirty="0" smtClean="0">
                <a:solidFill>
                  <a:schemeClr val="bg1"/>
                </a:solidFill>
                <a:latin typeface="Arial" panose="020B0604020202020204" pitchFamily="34" charset="0"/>
                <a:cs typeface="Arial" panose="020B0604020202020204" pitchFamily="34" charset="0"/>
              </a:rPr>
              <a:t>	u </a:t>
            </a:r>
            <a:r>
              <a:rPr lang="cs-CZ" sz="1600" dirty="0">
                <a:solidFill>
                  <a:schemeClr val="bg1"/>
                </a:solidFill>
                <a:latin typeface="Arial" panose="020B0604020202020204" pitchFamily="34" charset="0"/>
                <a:cs typeface="Arial" panose="020B0604020202020204" pitchFamily="34" charset="0"/>
              </a:rPr>
              <a:t>staveb 	dopravní infrastruktury; Tato vyhláška stanoví podrobnosti obsahu dokumentace pro vydání </a:t>
            </a:r>
            <a:r>
              <a:rPr lang="cs-CZ" sz="1600" dirty="0" smtClean="0">
                <a:solidFill>
                  <a:schemeClr val="bg1"/>
                </a:solidFill>
                <a:latin typeface="Arial" panose="020B0604020202020204" pitchFamily="34" charset="0"/>
                <a:cs typeface="Arial" panose="020B0604020202020204" pitchFamily="34" charset="0"/>
              </a:rPr>
              <a:t>	společného </a:t>
            </a:r>
            <a:r>
              <a:rPr lang="cs-CZ" sz="1600" dirty="0">
                <a:solidFill>
                  <a:schemeClr val="bg1"/>
                </a:solidFill>
                <a:latin typeface="Arial" panose="020B0604020202020204" pitchFamily="34" charset="0"/>
                <a:cs typeface="Arial" panose="020B0604020202020204" pitchFamily="34" charset="0"/>
              </a:rPr>
              <a:t>povolení, přikládané k </a:t>
            </a:r>
            <a:r>
              <a:rPr lang="cs-CZ" sz="1600" dirty="0" smtClean="0">
                <a:solidFill>
                  <a:schemeClr val="bg1"/>
                </a:solidFill>
                <a:latin typeface="Arial" panose="020B0604020202020204" pitchFamily="34" charset="0"/>
                <a:cs typeface="Arial" panose="020B0604020202020204" pitchFamily="34" charset="0"/>
              </a:rPr>
              <a:t>žádosti </a:t>
            </a:r>
            <a:r>
              <a:rPr lang="cs-CZ" sz="1600" dirty="0">
                <a:solidFill>
                  <a:schemeClr val="bg1"/>
                </a:solidFill>
                <a:latin typeface="Arial" panose="020B0604020202020204" pitchFamily="34" charset="0"/>
                <a:cs typeface="Arial" panose="020B0604020202020204" pitchFamily="34" charset="0"/>
              </a:rPr>
              <a:t>o vydání společného povolení, kterým se umísťuje a povoluje </a:t>
            </a:r>
            <a:r>
              <a:rPr lang="cs-CZ" sz="1600" dirty="0" smtClean="0">
                <a:solidFill>
                  <a:schemeClr val="bg1"/>
                </a:solidFill>
                <a:latin typeface="Arial" panose="020B0604020202020204" pitchFamily="34" charset="0"/>
                <a:cs typeface="Arial" panose="020B0604020202020204" pitchFamily="34" charset="0"/>
              </a:rPr>
              <a:t>	stavba </a:t>
            </a:r>
            <a:r>
              <a:rPr lang="cs-CZ" sz="1600" dirty="0">
                <a:solidFill>
                  <a:schemeClr val="bg1"/>
                </a:solidFill>
                <a:latin typeface="Arial" panose="020B0604020202020204" pitchFamily="34" charset="0"/>
                <a:cs typeface="Arial" panose="020B0604020202020204" pitchFamily="34" charset="0"/>
              </a:rPr>
              <a:t>dopravní infrastruktury podle liniového zákona, </a:t>
            </a:r>
            <a:r>
              <a:rPr lang="cs-CZ" sz="1600" dirty="0" smtClean="0">
                <a:solidFill>
                  <a:schemeClr val="bg1"/>
                </a:solidFill>
                <a:latin typeface="Arial" panose="020B0604020202020204" pitchFamily="34" charset="0"/>
                <a:cs typeface="Arial" panose="020B0604020202020204" pitchFamily="34" charset="0"/>
              </a:rPr>
              <a:t>zpracované </a:t>
            </a:r>
            <a:r>
              <a:rPr lang="cs-CZ" sz="1600" dirty="0">
                <a:solidFill>
                  <a:schemeClr val="bg1"/>
                </a:solidFill>
                <a:latin typeface="Arial" panose="020B0604020202020204" pitchFamily="34" charset="0"/>
                <a:cs typeface="Arial" panose="020B0604020202020204" pitchFamily="34" charset="0"/>
              </a:rPr>
              <a:t>v omezeném rozsahu.</a:t>
            </a:r>
          </a:p>
          <a:p>
            <a:pPr algn="l">
              <a:spcAft>
                <a:spcPts val="600"/>
              </a:spcAft>
            </a:pPr>
            <a:r>
              <a:rPr lang="cs-CZ" sz="1600" dirty="0">
                <a:solidFill>
                  <a:schemeClr val="bg1"/>
                </a:solidFill>
                <a:latin typeface="Arial" panose="020B0604020202020204" pitchFamily="34" charset="0"/>
                <a:cs typeface="Arial" panose="020B0604020202020204" pitchFamily="34" charset="0"/>
              </a:rPr>
              <a:t>ČKZ vypracovala a předložila soubor připomínek k vyhlášce o DTM a nyní jedná s ČÚZK o jejich vypořádání.</a:t>
            </a:r>
          </a:p>
          <a:p>
            <a:pPr algn="l">
              <a:spcAft>
                <a:spcPts val="600"/>
              </a:spcAft>
            </a:pPr>
            <a:r>
              <a:rPr lang="cs-CZ" sz="2200" dirty="0">
                <a:solidFill>
                  <a:schemeClr val="bg1"/>
                </a:solidFill>
                <a:latin typeface="Arial" panose="020B0604020202020204" pitchFamily="34" charset="0"/>
                <a:cs typeface="Arial" panose="020B0604020202020204" pitchFamily="34" charset="0"/>
              </a:rPr>
              <a:t> </a:t>
            </a:r>
            <a:endParaRPr lang="cs-CZ" sz="1800" b="1" dirty="0">
              <a:solidFill>
                <a:schemeClr val="bg1"/>
              </a:solidFill>
              <a:latin typeface="Arial" panose="020B0604020202020204" pitchFamily="34" charset="0"/>
              <a:cs typeface="Arial" panose="020B0604020202020204" pitchFamily="34" charset="0"/>
            </a:endParaRPr>
          </a:p>
        </p:txBody>
      </p:sp>
      <p:cxnSp>
        <p:nvCxnSpPr>
          <p:cNvPr id="9" name="Přímá spojnice 8">
            <a:extLst>
              <a:ext uri="{FF2B5EF4-FFF2-40B4-BE49-F238E27FC236}">
                <a16:creationId xmlns:a16="http://schemas.microsoft.com/office/drawing/2014/main" id="{DEA01689-C0BB-889F-509E-98B2ECD812A4}"/>
              </a:ext>
            </a:extLst>
          </p:cNvPr>
          <p:cNvCxnSpPr/>
          <p:nvPr/>
        </p:nvCxnSpPr>
        <p:spPr>
          <a:xfrm>
            <a:off x="646685" y="1192192"/>
            <a:ext cx="792000" cy="0"/>
          </a:xfrm>
          <a:prstGeom prst="line">
            <a:avLst/>
          </a:prstGeom>
          <a:ln w="63500">
            <a:solidFill>
              <a:srgbClr val="F0E514"/>
            </a:solidFill>
          </a:ln>
        </p:spPr>
        <p:style>
          <a:lnRef idx="1">
            <a:schemeClr val="accent1"/>
          </a:lnRef>
          <a:fillRef idx="0">
            <a:schemeClr val="accent1"/>
          </a:fillRef>
          <a:effectRef idx="0">
            <a:schemeClr val="accent1"/>
          </a:effectRef>
          <a:fontRef idx="minor">
            <a:schemeClr val="tx1"/>
          </a:fontRef>
        </p:style>
      </p:cxnSp>
      <p:sp>
        <p:nvSpPr>
          <p:cNvPr id="2" name="TextovéPole 1">
            <a:extLst>
              <a:ext uri="{FF2B5EF4-FFF2-40B4-BE49-F238E27FC236}">
                <a16:creationId xmlns:a16="http://schemas.microsoft.com/office/drawing/2014/main" id="{207CE3C1-FE80-E938-43D3-ACF32554DD0B}"/>
              </a:ext>
            </a:extLst>
          </p:cNvPr>
          <p:cNvSpPr txBox="1"/>
          <p:nvPr/>
        </p:nvSpPr>
        <p:spPr>
          <a:xfrm>
            <a:off x="646685" y="1299256"/>
            <a:ext cx="11066895" cy="400110"/>
          </a:xfrm>
          <a:prstGeom prst="rect">
            <a:avLst/>
          </a:prstGeom>
          <a:noFill/>
        </p:spPr>
        <p:txBody>
          <a:bodyPr wrap="square" rtlCol="0">
            <a:spAutoFit/>
          </a:bodyPr>
          <a:lstStyle/>
          <a:p>
            <a:r>
              <a:rPr lang="cs-CZ" sz="2000" b="1" kern="150" dirty="0">
                <a:solidFill>
                  <a:schemeClr val="bg1"/>
                </a:solidFill>
                <a:effectLst/>
                <a:latin typeface="Arial" panose="020B0604020202020204" pitchFamily="34" charset="0"/>
                <a:ea typeface="SimSun" panose="02010600030101010101" pitchFamily="2" charset="-122"/>
              </a:rPr>
              <a:t>Kolaudace dle Stavebního zákona, § 232</a:t>
            </a:r>
            <a:endParaRPr lang="cs-CZ" sz="2000" dirty="0"/>
          </a:p>
        </p:txBody>
      </p:sp>
    </p:spTree>
    <p:extLst>
      <p:ext uri="{BB962C8B-B14F-4D97-AF65-F5344CB8AC3E}">
        <p14:creationId xmlns:p14="http://schemas.microsoft.com/office/powerpoint/2010/main" val="9062141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FEC1F14C-76B4-36E4-BC15-E0C0944377F5}"/>
            </a:ext>
          </a:extLst>
        </p:cNvPr>
        <p:cNvGrpSpPr/>
        <p:nvPr/>
      </p:nvGrpSpPr>
      <p:grpSpPr>
        <a:xfrm>
          <a:off x="0" y="0"/>
          <a:ext cx="0" cy="0"/>
          <a:chOff x="0" y="0"/>
          <a:chExt cx="0" cy="0"/>
        </a:xfrm>
      </p:grpSpPr>
      <p:sp>
        <p:nvSpPr>
          <p:cNvPr id="7" name="Podnadpis 2">
            <a:extLst>
              <a:ext uri="{FF2B5EF4-FFF2-40B4-BE49-F238E27FC236}">
                <a16:creationId xmlns:a16="http://schemas.microsoft.com/office/drawing/2014/main" id="{6319B907-FCA3-C47F-7D78-6CC8AF8F992D}"/>
              </a:ext>
            </a:extLst>
          </p:cNvPr>
          <p:cNvSpPr txBox="1">
            <a:spLocks/>
          </p:cNvSpPr>
          <p:nvPr/>
        </p:nvSpPr>
        <p:spPr>
          <a:xfrm>
            <a:off x="480191" y="1507447"/>
            <a:ext cx="11231618" cy="535055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R="0" lvl="1" algn="just" defTabSz="914400" rtl="0" eaLnBrk="1" fontAlgn="auto" latinLnBrk="0" hangingPunct="1">
              <a:lnSpc>
                <a:spcPct val="115000"/>
              </a:lnSpc>
              <a:spcBef>
                <a:spcPts val="500"/>
              </a:spcBef>
              <a:spcAft>
                <a:spcPts val="800"/>
              </a:spcAft>
              <a:buClrTx/>
              <a:buSzTx/>
              <a:tabLst/>
              <a:defRPr/>
            </a:pPr>
            <a:r>
              <a:rPr kumimoji="0" lang="pl-PL" sz="1800" b="1" i="0" u="none" strike="noStrike" kern="15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Courier New" panose="02070309020205020404" pitchFamily="49" charset="0"/>
              </a:rPr>
              <a:t>Vyhláška č. 227/2024 Sb., o rozsahu a obsahu projektové dokumentace staveb dopravní infrastruktury</a:t>
            </a:r>
          </a:p>
          <a:p>
            <a:pPr marL="742950" marR="0" lvl="1" indent="-285750" algn="just" defTabSz="914400" rtl="0" eaLnBrk="1" fontAlgn="auto" latinLnBrk="0" hangingPunct="1">
              <a:lnSpc>
                <a:spcPct val="115000"/>
              </a:lnSpc>
              <a:spcBef>
                <a:spcPts val="500"/>
              </a:spcBef>
              <a:spcAft>
                <a:spcPts val="800"/>
              </a:spcAft>
              <a:buClrTx/>
              <a:buSzTx/>
              <a:buFont typeface="Courier New" panose="02070309020205020404" pitchFamily="49" charset="0"/>
              <a:buChar char="o"/>
              <a:tabLst/>
              <a:defRPr/>
            </a:pPr>
            <a:r>
              <a:rPr kumimoji="0" lang="pl-PL" sz="1600" b="0" i="0" u="none" strike="noStrike" kern="15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Courier New" panose="02070309020205020404" pitchFamily="49" charset="0"/>
              </a:rPr>
              <a:t>ČKZ vypracovala a předložila soubor připomínek</a:t>
            </a:r>
          </a:p>
          <a:p>
            <a:pPr marR="0" lvl="1" algn="just" defTabSz="914400" rtl="0" eaLnBrk="1" fontAlgn="auto" latinLnBrk="0" hangingPunct="1">
              <a:lnSpc>
                <a:spcPct val="115000"/>
              </a:lnSpc>
              <a:spcBef>
                <a:spcPts val="500"/>
              </a:spcBef>
              <a:spcAft>
                <a:spcPts val="800"/>
              </a:spcAft>
              <a:buClrTx/>
              <a:buSzTx/>
              <a:tabLst/>
              <a:defRPr/>
            </a:pPr>
            <a:r>
              <a:rPr kumimoji="0" lang="pl-PL" sz="1800" b="1" i="0" u="none" strike="noStrike" kern="15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Courier New" panose="02070309020205020404" pitchFamily="49" charset="0"/>
              </a:rPr>
              <a:t>Aktualizace Koncepce zavádění metody BIM v České republice</a:t>
            </a:r>
          </a:p>
          <a:p>
            <a:pPr marL="742950" marR="0" lvl="1" indent="-285750" algn="just" defTabSz="914400" rtl="0" eaLnBrk="1" fontAlgn="auto" latinLnBrk="0" hangingPunct="1">
              <a:lnSpc>
                <a:spcPct val="115000"/>
              </a:lnSpc>
              <a:spcBef>
                <a:spcPts val="500"/>
              </a:spcBef>
              <a:spcAft>
                <a:spcPts val="800"/>
              </a:spcAft>
              <a:buClrTx/>
              <a:buSzTx/>
              <a:buFont typeface="Courier New" panose="02070309020205020404" pitchFamily="49" charset="0"/>
              <a:buChar char="o"/>
              <a:tabLst/>
              <a:defRPr/>
            </a:pPr>
            <a:r>
              <a:rPr kumimoji="0" lang="pl-PL" sz="1600" b="0" i="0" u="none" strike="noStrike" kern="15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Courier New" panose="02070309020205020404" pitchFamily="49" charset="0"/>
              </a:rPr>
              <a:t>ČKZ vypracovala a předložila soubor připomínek</a:t>
            </a:r>
          </a:p>
          <a:p>
            <a:pPr marR="0" lvl="1" algn="just" defTabSz="914400" rtl="0" eaLnBrk="1" fontAlgn="auto" latinLnBrk="0" hangingPunct="1">
              <a:lnSpc>
                <a:spcPct val="115000"/>
              </a:lnSpc>
              <a:spcBef>
                <a:spcPts val="500"/>
              </a:spcBef>
              <a:spcAft>
                <a:spcPts val="800"/>
              </a:spcAft>
              <a:buClrTx/>
              <a:buSzTx/>
              <a:tabLst/>
              <a:defRPr/>
            </a:pPr>
            <a:r>
              <a:rPr kumimoji="0" lang="pl-PL" sz="1800" b="1" i="0" u="none" strike="noStrike" kern="15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Courier New" panose="02070309020205020404" pitchFamily="49" charset="0"/>
              </a:rPr>
              <a:t>Zákon o správě informací o stavbě, informačních modelech stavby a vystavěného prostředí</a:t>
            </a:r>
          </a:p>
          <a:p>
            <a:pPr marL="742950" marR="0" lvl="1" indent="-285750" algn="just" defTabSz="914400" rtl="0" eaLnBrk="1" fontAlgn="auto" latinLnBrk="0" hangingPunct="1">
              <a:lnSpc>
                <a:spcPct val="115000"/>
              </a:lnSpc>
              <a:spcBef>
                <a:spcPts val="500"/>
              </a:spcBef>
              <a:spcAft>
                <a:spcPts val="800"/>
              </a:spcAft>
              <a:buClrTx/>
              <a:buSzTx/>
              <a:buFont typeface="Courier New" panose="02070309020205020404" pitchFamily="49" charset="0"/>
              <a:buChar char="o"/>
              <a:tabLst/>
              <a:defRPr/>
            </a:pPr>
            <a:r>
              <a:rPr kumimoji="0" lang="pl-PL" sz="1600" b="0" i="0" u="none" strike="noStrike" kern="15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Courier New" panose="02070309020205020404" pitchFamily="49" charset="0"/>
              </a:rPr>
              <a:t>ČKZ vypracovala a předložila soubor připomínek</a:t>
            </a:r>
          </a:p>
          <a:p>
            <a:pPr marL="742950" marR="0" lvl="1" indent="-285750" algn="just" defTabSz="914400" rtl="0" eaLnBrk="1" fontAlgn="auto" latinLnBrk="0" hangingPunct="1">
              <a:lnSpc>
                <a:spcPct val="115000"/>
              </a:lnSpc>
              <a:spcBef>
                <a:spcPts val="500"/>
              </a:spcBef>
              <a:spcAft>
                <a:spcPts val="800"/>
              </a:spcAft>
              <a:buClrTx/>
              <a:buSzTx/>
              <a:buFont typeface="Courier New" panose="02070309020205020404" pitchFamily="49" charset="0"/>
              <a:buChar char="o"/>
              <a:tabLst/>
              <a:defRPr/>
            </a:pPr>
            <a:r>
              <a:rPr kumimoji="0" lang="pl-PL" sz="1600" b="0" i="0" u="none" strike="noStrike" kern="15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Courier New" panose="02070309020205020404" pitchFamily="49" charset="0"/>
              </a:rPr>
              <a:t>ČKZ jednala s ČÚZK a iniciovala doplnění pozměňovacího návrhu k vládnímu návrhu </a:t>
            </a:r>
            <a:r>
              <a:rPr kumimoji="0" lang="pl-PL" sz="1600" b="1" i="0" u="none" strike="noStrike" kern="15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Courier New" panose="02070309020205020404" pitchFamily="49" charset="0"/>
              </a:rPr>
              <a:t>zákona o správě informací o stavbě a vystavěném prostředí a o změně zákona č. 22/1997 Sb., o technických požadavcích na výrobky a o změně a doplnění některých zákonů, ve znění pozdějších předpisů</a:t>
            </a:r>
            <a:r>
              <a:rPr kumimoji="0" lang="pl-PL" sz="1600" b="0" i="0" u="none" strike="noStrike" kern="15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Courier New" panose="02070309020205020404" pitchFamily="49" charset="0"/>
              </a:rPr>
              <a:t>, o ustanovení, které umožní osobám oprávněným vykonávat zeměměřické činnosti nahlížet do neveřejné části DTM</a:t>
            </a:r>
          </a:p>
          <a:p>
            <a:pPr marL="742950" marR="0" lvl="1" indent="-285750" algn="just" defTabSz="914400" rtl="0" eaLnBrk="1" fontAlgn="auto" latinLnBrk="0" hangingPunct="1">
              <a:lnSpc>
                <a:spcPct val="115000"/>
              </a:lnSpc>
              <a:spcBef>
                <a:spcPts val="500"/>
              </a:spcBef>
              <a:spcAft>
                <a:spcPts val="800"/>
              </a:spcAft>
              <a:buClrTx/>
              <a:buSzTx/>
              <a:buFont typeface="Courier New" panose="02070309020205020404" pitchFamily="49" charset="0"/>
              <a:buChar char="o"/>
              <a:tabLst/>
              <a:defRPr/>
            </a:pPr>
            <a:r>
              <a:rPr kumimoji="0" lang="pl-PL" sz="1600" b="0" i="0" u="none" strike="noStrike" kern="15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Courier New" panose="02070309020205020404" pitchFamily="49" charset="0"/>
              </a:rPr>
              <a:t>o	zákon prošel prvním čtením a byl projednán ve výborech PSP a lze jej nalézt na odkaze: https://www.psp.cz/sqw/historie.sqw?o=9&amp;t=851</a:t>
            </a:r>
          </a:p>
          <a:p>
            <a:pPr marL="742950" marR="0" lvl="1" indent="-285750" algn="just" defTabSz="914400" rtl="0" eaLnBrk="1" fontAlgn="auto" latinLnBrk="0" hangingPunct="1">
              <a:lnSpc>
                <a:spcPct val="115000"/>
              </a:lnSpc>
              <a:spcBef>
                <a:spcPts val="500"/>
              </a:spcBef>
              <a:spcAft>
                <a:spcPts val="800"/>
              </a:spcAft>
              <a:buClrTx/>
              <a:buSzTx/>
              <a:buFont typeface="Courier New" panose="02070309020205020404" pitchFamily="49" charset="0"/>
              <a:buChar char="o"/>
              <a:tabLst/>
              <a:defRPr/>
            </a:pPr>
            <a:endParaRPr kumimoji="0" lang="pl-PL" b="0" i="0" u="none" strike="noStrike" kern="15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Courier New" panose="02070309020205020404" pitchFamily="49" charset="0"/>
            </a:endParaRPr>
          </a:p>
        </p:txBody>
      </p:sp>
      <p:cxnSp>
        <p:nvCxnSpPr>
          <p:cNvPr id="9" name="Přímá spojnice 8">
            <a:extLst>
              <a:ext uri="{FF2B5EF4-FFF2-40B4-BE49-F238E27FC236}">
                <a16:creationId xmlns:a16="http://schemas.microsoft.com/office/drawing/2014/main" id="{08E28948-EC93-1BF5-BDC2-B7D99081437A}"/>
              </a:ext>
            </a:extLst>
          </p:cNvPr>
          <p:cNvCxnSpPr/>
          <p:nvPr/>
        </p:nvCxnSpPr>
        <p:spPr>
          <a:xfrm>
            <a:off x="580613" y="1315635"/>
            <a:ext cx="792000" cy="0"/>
          </a:xfrm>
          <a:prstGeom prst="line">
            <a:avLst/>
          </a:prstGeom>
          <a:ln w="63500">
            <a:solidFill>
              <a:srgbClr val="F0E514"/>
            </a:solidFill>
          </a:ln>
        </p:spPr>
        <p:style>
          <a:lnRef idx="1">
            <a:schemeClr val="accent1"/>
          </a:lnRef>
          <a:fillRef idx="0">
            <a:schemeClr val="accent1"/>
          </a:fillRef>
          <a:effectRef idx="0">
            <a:schemeClr val="accent1"/>
          </a:effectRef>
          <a:fontRef idx="minor">
            <a:schemeClr val="tx1"/>
          </a:fontRef>
        </p:style>
      </p:cxnSp>
      <p:sp>
        <p:nvSpPr>
          <p:cNvPr id="4" name="Nadpis 1">
            <a:extLst>
              <a:ext uri="{FF2B5EF4-FFF2-40B4-BE49-F238E27FC236}">
                <a16:creationId xmlns:a16="http://schemas.microsoft.com/office/drawing/2014/main" id="{961A951D-3853-DB30-8263-88C148F1DDE2}"/>
              </a:ext>
            </a:extLst>
          </p:cNvPr>
          <p:cNvSpPr>
            <a:spLocks noGrp="1"/>
          </p:cNvSpPr>
          <p:nvPr>
            <p:ph type="ctrTitle"/>
          </p:nvPr>
        </p:nvSpPr>
        <p:spPr>
          <a:xfrm>
            <a:off x="417869" y="567186"/>
            <a:ext cx="11356262" cy="747222"/>
          </a:xfrm>
        </p:spPr>
        <p:txBody>
          <a:bodyPr>
            <a:normAutofit/>
          </a:bodyPr>
          <a:lstStyle/>
          <a:p>
            <a:pPr algn="l"/>
            <a:r>
              <a:rPr lang="cs-CZ" sz="3600" b="1" dirty="0">
                <a:solidFill>
                  <a:schemeClr val="bg1"/>
                </a:solidFill>
                <a:latin typeface="Arial Black" panose="020B0A04020102020204" pitchFamily="34" charset="0"/>
                <a:cs typeface="Arial" panose="020B0604020202020204" pitchFamily="34" charset="0"/>
              </a:rPr>
              <a:t>5.	Vhled do budoucnosti:</a:t>
            </a:r>
          </a:p>
        </p:txBody>
      </p:sp>
    </p:spTree>
    <p:extLst>
      <p:ext uri="{BB962C8B-B14F-4D97-AF65-F5344CB8AC3E}">
        <p14:creationId xmlns:p14="http://schemas.microsoft.com/office/powerpoint/2010/main" val="32176382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EB691357-6386-F63F-5FC1-76021CDE7797}"/>
            </a:ext>
          </a:extLst>
        </p:cNvPr>
        <p:cNvGrpSpPr/>
        <p:nvPr/>
      </p:nvGrpSpPr>
      <p:grpSpPr>
        <a:xfrm>
          <a:off x="0" y="0"/>
          <a:ext cx="0" cy="0"/>
          <a:chOff x="0" y="0"/>
          <a:chExt cx="0" cy="0"/>
        </a:xfrm>
      </p:grpSpPr>
      <p:sp>
        <p:nvSpPr>
          <p:cNvPr id="7" name="Podnadpis 2">
            <a:extLst>
              <a:ext uri="{FF2B5EF4-FFF2-40B4-BE49-F238E27FC236}">
                <a16:creationId xmlns:a16="http://schemas.microsoft.com/office/drawing/2014/main" id="{067ABBDB-C0EF-9D67-EA33-D306F93E0E84}"/>
              </a:ext>
            </a:extLst>
          </p:cNvPr>
          <p:cNvSpPr txBox="1">
            <a:spLocks/>
          </p:cNvSpPr>
          <p:nvPr/>
        </p:nvSpPr>
        <p:spPr>
          <a:xfrm>
            <a:off x="480190" y="1469347"/>
            <a:ext cx="11502259" cy="538865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1" algn="just">
              <a:lnSpc>
                <a:spcPct val="115000"/>
              </a:lnSpc>
              <a:spcAft>
                <a:spcPts val="800"/>
              </a:spcAft>
              <a:defRPr/>
            </a:pPr>
            <a:r>
              <a:rPr kumimoji="0" lang="pl-PL" sz="1800" b="1" i="0" u="none" strike="noStrike" kern="15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Courier New" panose="02070309020205020404" pitchFamily="49" charset="0"/>
              </a:rPr>
              <a:t>Vládní návrh zákona, kterým se mění některé zákony v souvislosti s úpravou vybraných agend </a:t>
            </a:r>
            <a:r>
              <a:rPr lang="pl-PL" b="1" dirty="0">
                <a:solidFill>
                  <a:schemeClr val="bg1"/>
                </a:solidFill>
              </a:rPr>
              <a:t>v působnosti</a:t>
            </a:r>
            <a:r>
              <a:rPr kumimoji="0" lang="pl-PL" sz="1800" b="1" i="0" u="none" strike="noStrike" kern="150" cap="none" spc="0" normalizeH="0" baseline="0" noProof="0" dirty="0" smtClean="0">
                <a:ln>
                  <a:noFill/>
                </a:ln>
                <a:solidFill>
                  <a:schemeClr val="bg1"/>
                </a:solidFill>
                <a:effectLst/>
                <a:uLnTx/>
                <a:uFillTx/>
                <a:latin typeface="Arial" panose="020B0604020202020204" pitchFamily="34" charset="0"/>
                <a:ea typeface="Times New Roman" panose="02020603050405020304" pitchFamily="18" charset="0"/>
                <a:cs typeface="Courier New" panose="02070309020205020404" pitchFamily="49" charset="0"/>
              </a:rPr>
              <a:t> </a:t>
            </a:r>
            <a:r>
              <a:rPr kumimoji="0" lang="pl-PL" sz="1800" b="1" i="0" u="none" strike="noStrike" kern="150" cap="none" spc="0" normalizeH="0" baseline="0" noProof="0" dirty="0">
                <a:ln>
                  <a:noFill/>
                </a:ln>
                <a:solidFill>
                  <a:schemeClr val="bg1"/>
                </a:solidFill>
                <a:effectLst/>
                <a:uLnTx/>
                <a:uFillTx/>
                <a:latin typeface="Arial" panose="020B0604020202020204" pitchFamily="34" charset="0"/>
                <a:ea typeface="Times New Roman" panose="02020603050405020304" pitchFamily="18" charset="0"/>
                <a:cs typeface="Courier New" panose="02070309020205020404" pitchFamily="49" charset="0"/>
              </a:rPr>
              <a:t>Digitální </a:t>
            </a:r>
            <a:r>
              <a:rPr kumimoji="0" lang="pl-PL" sz="1800" b="1" i="0" u="none" strike="noStrike" kern="15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Courier New" panose="02070309020205020404" pitchFamily="49" charset="0"/>
              </a:rPr>
              <a:t>a informační agentury</a:t>
            </a:r>
          </a:p>
          <a:p>
            <a:pPr marR="0" lvl="1" algn="just" defTabSz="914400" rtl="0" eaLnBrk="1" fontAlgn="auto" latinLnBrk="0" hangingPunct="1">
              <a:lnSpc>
                <a:spcPct val="115000"/>
              </a:lnSpc>
              <a:spcBef>
                <a:spcPts val="500"/>
              </a:spcBef>
              <a:spcAft>
                <a:spcPts val="800"/>
              </a:spcAft>
              <a:buClrTx/>
              <a:buSzTx/>
              <a:tabLst/>
              <a:defRPr/>
            </a:pPr>
            <a:r>
              <a:rPr kumimoji="0" lang="pl-PL" sz="1600" i="0" u="none" strike="noStrike" kern="15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Courier New" panose="02070309020205020404" pitchFamily="49" charset="0"/>
              </a:rPr>
              <a:t>o	projednává Poslanecká sněmovna, sněmovní tisk 866</a:t>
            </a:r>
          </a:p>
          <a:p>
            <a:pPr marR="0" lvl="1" algn="just" defTabSz="914400" rtl="0" eaLnBrk="1" fontAlgn="auto" latinLnBrk="0" hangingPunct="1">
              <a:lnSpc>
                <a:spcPct val="115000"/>
              </a:lnSpc>
              <a:spcBef>
                <a:spcPts val="500"/>
              </a:spcBef>
              <a:spcAft>
                <a:spcPts val="800"/>
              </a:spcAft>
              <a:buClrTx/>
              <a:buSzTx/>
              <a:tabLst/>
              <a:defRPr/>
            </a:pPr>
            <a:r>
              <a:rPr kumimoji="0" lang="pl-PL" sz="1600" i="0" u="none" strike="noStrike" kern="15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Courier New" panose="02070309020205020404" pitchFamily="49" charset="0"/>
              </a:rPr>
              <a:t>o	novelizace předpisů v oblasti digitalizace by měla mimo jiné umožnit doručování prostřednictvím portálů orgánů veřejné moci nebo vytvoření informačního systému, který by umožňoval projevit vůli v elektronické podobě způsobem postaveným na roveň úředně ověřenému podpisu</a:t>
            </a:r>
          </a:p>
          <a:p>
            <a:pPr marR="0" lvl="1" algn="just" defTabSz="914400" rtl="0" eaLnBrk="1" fontAlgn="auto" latinLnBrk="0" hangingPunct="1">
              <a:lnSpc>
                <a:spcPct val="115000"/>
              </a:lnSpc>
              <a:spcBef>
                <a:spcPts val="500"/>
              </a:spcBef>
              <a:spcAft>
                <a:spcPts val="800"/>
              </a:spcAft>
              <a:buClrTx/>
              <a:buSzTx/>
              <a:tabLst/>
              <a:defRPr/>
            </a:pPr>
            <a:r>
              <a:rPr kumimoji="0" lang="pl-PL" sz="1800" b="1" i="0" u="none" strike="noStrike" kern="15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Courier New" panose="02070309020205020404" pitchFamily="49" charset="0"/>
              </a:rPr>
              <a:t>Návrh vyhlášky, kterou se mění některé vyhlášky v souvislosti s přijetím novely zákona o znalcích, znaleckých kancelářích a znaleckých ústavech a dalších souvisejících zákonů</a:t>
            </a:r>
          </a:p>
          <a:p>
            <a:pPr marR="0" lvl="1" algn="just" defTabSz="914400" rtl="0" eaLnBrk="1" fontAlgn="auto" latinLnBrk="0" hangingPunct="1">
              <a:lnSpc>
                <a:spcPct val="115000"/>
              </a:lnSpc>
              <a:spcBef>
                <a:spcPts val="500"/>
              </a:spcBef>
              <a:spcAft>
                <a:spcPts val="800"/>
              </a:spcAft>
              <a:buClrTx/>
              <a:buSzTx/>
              <a:tabLst/>
              <a:defRPr/>
            </a:pPr>
            <a:r>
              <a:rPr kumimoji="0" lang="pl-PL" sz="1600" i="0" u="none" strike="noStrike" kern="15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Courier New" panose="02070309020205020404" pitchFamily="49" charset="0"/>
              </a:rPr>
              <a:t>o	probíhá zapracování stanovisek komisí legislativní rady vlády</a:t>
            </a:r>
          </a:p>
          <a:p>
            <a:pPr marR="0" lvl="1" algn="just" defTabSz="914400" rtl="0" eaLnBrk="1" fontAlgn="auto" latinLnBrk="0" hangingPunct="1">
              <a:lnSpc>
                <a:spcPct val="115000"/>
              </a:lnSpc>
              <a:spcBef>
                <a:spcPts val="500"/>
              </a:spcBef>
              <a:spcAft>
                <a:spcPts val="800"/>
              </a:spcAft>
              <a:buClrTx/>
              <a:buSzTx/>
              <a:tabLst/>
              <a:defRPr/>
            </a:pPr>
            <a:r>
              <a:rPr kumimoji="0" lang="pl-PL" sz="1600" i="0" u="none" strike="noStrike" kern="15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Courier New" panose="02070309020205020404" pitchFamily="49" charset="0"/>
              </a:rPr>
              <a:t>o	zavádí výpisy z dědických usnesení</a:t>
            </a:r>
          </a:p>
          <a:p>
            <a:pPr marR="0" lvl="1" algn="just" defTabSz="914400" rtl="0" eaLnBrk="1" fontAlgn="auto" latinLnBrk="0" hangingPunct="1">
              <a:lnSpc>
                <a:spcPct val="115000"/>
              </a:lnSpc>
              <a:spcBef>
                <a:spcPts val="500"/>
              </a:spcBef>
              <a:spcAft>
                <a:spcPts val="800"/>
              </a:spcAft>
              <a:buClrTx/>
              <a:buSzTx/>
              <a:tabLst/>
              <a:defRPr/>
            </a:pPr>
            <a:r>
              <a:rPr kumimoji="0" lang="pl-PL" sz="1600" i="0" u="none" strike="noStrike" kern="15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Courier New" panose="02070309020205020404" pitchFamily="49" charset="0"/>
              </a:rPr>
              <a:t>o	pravděpodobná účinnost od 1.července 2025, je vázána na účinnost novely zákona o znalcích, znaleckých kancelářích a znaleckých ústavech, sněmovní tisk 750</a:t>
            </a:r>
          </a:p>
          <a:p>
            <a:pPr marR="0" lvl="1" algn="just" defTabSz="914400" rtl="0" eaLnBrk="1" fontAlgn="auto" latinLnBrk="0" hangingPunct="1">
              <a:lnSpc>
                <a:spcPct val="115000"/>
              </a:lnSpc>
              <a:spcBef>
                <a:spcPts val="500"/>
              </a:spcBef>
              <a:spcAft>
                <a:spcPts val="800"/>
              </a:spcAft>
              <a:buClrTx/>
              <a:buSzTx/>
              <a:tabLst/>
              <a:defRPr/>
            </a:pPr>
            <a:endParaRPr kumimoji="0" lang="pl-PL" sz="1600" b="1" i="0" u="none" strike="noStrike" kern="15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Courier New" panose="02070309020205020404" pitchFamily="49" charset="0"/>
            </a:endParaRPr>
          </a:p>
          <a:p>
            <a:pPr marL="742950" marR="0" lvl="1" indent="-285750" algn="just" defTabSz="914400" rtl="0" eaLnBrk="1" fontAlgn="auto" latinLnBrk="0" hangingPunct="1">
              <a:lnSpc>
                <a:spcPct val="115000"/>
              </a:lnSpc>
              <a:spcBef>
                <a:spcPts val="500"/>
              </a:spcBef>
              <a:spcAft>
                <a:spcPts val="800"/>
              </a:spcAft>
              <a:buClrTx/>
              <a:buSzTx/>
              <a:buFont typeface="Courier New" panose="02070309020205020404" pitchFamily="49" charset="0"/>
              <a:buChar char="o"/>
              <a:tabLst/>
              <a:defRPr/>
            </a:pPr>
            <a:endParaRPr kumimoji="0" lang="pl-PL" b="0" i="0" u="none" strike="noStrike" kern="15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Courier New" panose="02070309020205020404" pitchFamily="49" charset="0"/>
            </a:endParaRPr>
          </a:p>
        </p:txBody>
      </p:sp>
      <p:cxnSp>
        <p:nvCxnSpPr>
          <p:cNvPr id="9" name="Přímá spojnice 8">
            <a:extLst>
              <a:ext uri="{FF2B5EF4-FFF2-40B4-BE49-F238E27FC236}">
                <a16:creationId xmlns:a16="http://schemas.microsoft.com/office/drawing/2014/main" id="{2B532494-9DFA-8D0D-33B1-430B02A5EA02}"/>
              </a:ext>
            </a:extLst>
          </p:cNvPr>
          <p:cNvCxnSpPr/>
          <p:nvPr/>
        </p:nvCxnSpPr>
        <p:spPr>
          <a:xfrm>
            <a:off x="590138" y="1296585"/>
            <a:ext cx="792000" cy="0"/>
          </a:xfrm>
          <a:prstGeom prst="line">
            <a:avLst/>
          </a:prstGeom>
          <a:ln w="63500">
            <a:solidFill>
              <a:srgbClr val="F0E514"/>
            </a:solidFill>
          </a:ln>
        </p:spPr>
        <p:style>
          <a:lnRef idx="1">
            <a:schemeClr val="accent1"/>
          </a:lnRef>
          <a:fillRef idx="0">
            <a:schemeClr val="accent1"/>
          </a:fillRef>
          <a:effectRef idx="0">
            <a:schemeClr val="accent1"/>
          </a:effectRef>
          <a:fontRef idx="minor">
            <a:schemeClr val="tx1"/>
          </a:fontRef>
        </p:style>
      </p:cxnSp>
      <p:sp>
        <p:nvSpPr>
          <p:cNvPr id="4" name="Nadpis 1">
            <a:extLst>
              <a:ext uri="{FF2B5EF4-FFF2-40B4-BE49-F238E27FC236}">
                <a16:creationId xmlns:a16="http://schemas.microsoft.com/office/drawing/2014/main" id="{FEACA5B9-A50C-5E29-1A3D-E6ED14B8ABCF}"/>
              </a:ext>
            </a:extLst>
          </p:cNvPr>
          <p:cNvSpPr>
            <a:spLocks noGrp="1"/>
          </p:cNvSpPr>
          <p:nvPr>
            <p:ph type="ctrTitle"/>
          </p:nvPr>
        </p:nvSpPr>
        <p:spPr>
          <a:xfrm>
            <a:off x="417869" y="567186"/>
            <a:ext cx="11356262" cy="747222"/>
          </a:xfrm>
        </p:spPr>
        <p:txBody>
          <a:bodyPr>
            <a:normAutofit/>
          </a:bodyPr>
          <a:lstStyle/>
          <a:p>
            <a:pPr algn="l"/>
            <a:r>
              <a:rPr lang="cs-CZ" sz="3600" b="1" dirty="0">
                <a:solidFill>
                  <a:schemeClr val="bg1"/>
                </a:solidFill>
                <a:latin typeface="Arial Black" panose="020B0A04020102020204" pitchFamily="34" charset="0"/>
                <a:cs typeface="Arial" panose="020B0604020202020204" pitchFamily="34" charset="0"/>
              </a:rPr>
              <a:t>	Vhled do budoucnosti:</a:t>
            </a:r>
          </a:p>
        </p:txBody>
      </p:sp>
    </p:spTree>
    <p:extLst>
      <p:ext uri="{BB962C8B-B14F-4D97-AF65-F5344CB8AC3E}">
        <p14:creationId xmlns:p14="http://schemas.microsoft.com/office/powerpoint/2010/main" val="24484918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Nadpis 1">
            <a:extLst>
              <a:ext uri="{FF2B5EF4-FFF2-40B4-BE49-F238E27FC236}">
                <a16:creationId xmlns:a16="http://schemas.microsoft.com/office/drawing/2014/main" id="{A4229841-7474-5336-E6B5-9496C35A2057}"/>
              </a:ext>
            </a:extLst>
          </p:cNvPr>
          <p:cNvSpPr>
            <a:spLocks noGrp="1"/>
          </p:cNvSpPr>
          <p:nvPr>
            <p:ph type="ctrTitle"/>
          </p:nvPr>
        </p:nvSpPr>
        <p:spPr>
          <a:xfrm>
            <a:off x="542513" y="809058"/>
            <a:ext cx="7960068" cy="713533"/>
          </a:xfrm>
        </p:spPr>
        <p:txBody>
          <a:bodyPr>
            <a:normAutofit/>
          </a:bodyPr>
          <a:lstStyle/>
          <a:p>
            <a:pPr algn="l"/>
            <a:r>
              <a:rPr lang="cs-CZ" sz="3600" b="1" dirty="0">
                <a:solidFill>
                  <a:schemeClr val="bg1"/>
                </a:solidFill>
                <a:latin typeface="Arial Black" panose="020B0A04020102020204" pitchFamily="34" charset="0"/>
                <a:cs typeface="Arial" panose="020B0604020202020204" pitchFamily="34" charset="0"/>
              </a:rPr>
              <a:t>Obsah: </a:t>
            </a:r>
          </a:p>
        </p:txBody>
      </p:sp>
      <p:sp>
        <p:nvSpPr>
          <p:cNvPr id="7" name="Podnadpis 2">
            <a:extLst>
              <a:ext uri="{FF2B5EF4-FFF2-40B4-BE49-F238E27FC236}">
                <a16:creationId xmlns:a16="http://schemas.microsoft.com/office/drawing/2014/main" id="{4F31DF82-8346-CE9E-0D7D-C05F8006C05E}"/>
              </a:ext>
            </a:extLst>
          </p:cNvPr>
          <p:cNvSpPr txBox="1">
            <a:spLocks/>
          </p:cNvSpPr>
          <p:nvPr/>
        </p:nvSpPr>
        <p:spPr>
          <a:xfrm>
            <a:off x="542513" y="1836937"/>
            <a:ext cx="9754694" cy="462802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spcAft>
                <a:spcPts val="600"/>
              </a:spcAft>
              <a:buAutoNum type="arabicParenR"/>
            </a:pPr>
            <a:r>
              <a:rPr lang="cs-CZ" sz="1800" b="1" dirty="0">
                <a:solidFill>
                  <a:schemeClr val="bg1"/>
                </a:solidFill>
                <a:latin typeface="Arial" panose="020B0604020202020204" pitchFamily="34" charset="0"/>
                <a:cs typeface="Arial" panose="020B0604020202020204" pitchFamily="34" charset="0"/>
              </a:rPr>
              <a:t>Úvod</a:t>
            </a:r>
          </a:p>
          <a:p>
            <a:pPr marL="342900" indent="-342900" algn="l">
              <a:spcAft>
                <a:spcPts val="600"/>
              </a:spcAft>
              <a:buAutoNum type="arabicParenR"/>
            </a:pPr>
            <a:r>
              <a:rPr lang="cs-CZ" sz="1800" b="1" dirty="0">
                <a:solidFill>
                  <a:schemeClr val="bg1"/>
                </a:solidFill>
                <a:latin typeface="Arial" panose="020B0604020202020204" pitchFamily="34" charset="0"/>
                <a:cs typeface="Arial" panose="020B0604020202020204" pitchFamily="34" charset="0"/>
              </a:rPr>
              <a:t>KOMPETENČNÍ předpis</a:t>
            </a:r>
          </a:p>
          <a:p>
            <a:pPr marL="342900" indent="-342900" algn="l">
              <a:spcAft>
                <a:spcPts val="600"/>
              </a:spcAft>
              <a:buAutoNum type="arabicParenR"/>
            </a:pPr>
            <a:r>
              <a:rPr lang="cs-CZ" sz="1800" b="1" dirty="0">
                <a:solidFill>
                  <a:schemeClr val="bg1"/>
                </a:solidFill>
                <a:latin typeface="Arial" panose="020B0604020202020204" pitchFamily="34" charset="0"/>
                <a:cs typeface="Arial" panose="020B0604020202020204" pitchFamily="34" charset="0"/>
              </a:rPr>
              <a:t>ZEMĚMĚŘICKÉ předpisy</a:t>
            </a:r>
          </a:p>
          <a:p>
            <a:pPr marL="342900" indent="-342900" algn="l">
              <a:spcAft>
                <a:spcPts val="600"/>
              </a:spcAft>
              <a:buAutoNum type="arabicParenR"/>
            </a:pPr>
            <a:r>
              <a:rPr lang="cs-CZ" sz="1800" b="1" kern="150" dirty="0">
                <a:solidFill>
                  <a:schemeClr val="bg1"/>
                </a:solidFill>
                <a:effectLst/>
                <a:latin typeface="Arial" panose="020B0604020202020204" pitchFamily="34" charset="0"/>
                <a:ea typeface="Times New Roman" panose="02020603050405020304" pitchFamily="18" charset="0"/>
              </a:rPr>
              <a:t>Předpisy provázané s předpisy zeměměřickými</a:t>
            </a:r>
          </a:p>
          <a:p>
            <a:pPr marL="342900" indent="-342900" algn="l">
              <a:spcAft>
                <a:spcPts val="600"/>
              </a:spcAft>
              <a:buAutoNum type="arabicParenR"/>
            </a:pPr>
            <a:r>
              <a:rPr lang="cs-CZ" sz="1800" b="1" kern="150" dirty="0">
                <a:solidFill>
                  <a:schemeClr val="bg1"/>
                </a:solidFill>
                <a:effectLst/>
                <a:latin typeface="Arial" panose="020B0604020202020204" pitchFamily="34" charset="0"/>
                <a:ea typeface="SimSun" panose="02010600030101010101" pitchFamily="2" charset="-122"/>
              </a:rPr>
              <a:t>Vhled do budoucnosti</a:t>
            </a:r>
          </a:p>
          <a:p>
            <a:pPr marL="342900" indent="-342900" algn="l">
              <a:spcAft>
                <a:spcPts val="600"/>
              </a:spcAft>
              <a:buAutoNum type="arabicParenR"/>
            </a:pPr>
            <a:r>
              <a:rPr lang="cs-CZ" sz="1800" b="1" kern="150" dirty="0">
                <a:solidFill>
                  <a:schemeClr val="bg1"/>
                </a:solidFill>
                <a:effectLst/>
                <a:latin typeface="Arial" panose="020B0604020202020204" pitchFamily="34" charset="0"/>
                <a:ea typeface="Times New Roman" panose="02020603050405020304" pitchFamily="18" charset="0"/>
              </a:rPr>
              <a:t>KATASTRÁLNÍ předpisy</a:t>
            </a:r>
            <a:endParaRPr lang="cs-CZ" sz="1800" b="1" kern="150" dirty="0">
              <a:solidFill>
                <a:schemeClr val="bg1"/>
              </a:solidFill>
              <a:latin typeface="Arial" panose="020B0604020202020204" pitchFamily="34" charset="0"/>
              <a:ea typeface="SimSun" panose="02010600030101010101" pitchFamily="2" charset="-122"/>
            </a:endParaRPr>
          </a:p>
          <a:p>
            <a:pPr marL="342900" indent="-342900" algn="l">
              <a:spcAft>
                <a:spcPts val="600"/>
              </a:spcAft>
              <a:buAutoNum type="arabicParenR"/>
            </a:pPr>
            <a:r>
              <a:rPr lang="cs-CZ" sz="1800" b="1" kern="150" dirty="0">
                <a:solidFill>
                  <a:schemeClr val="bg1"/>
                </a:solidFill>
                <a:effectLst/>
                <a:latin typeface="Arial" panose="020B0604020202020204" pitchFamily="34" charset="0"/>
                <a:ea typeface="Times New Roman" panose="02020603050405020304" pitchFamily="18" charset="0"/>
              </a:rPr>
              <a:t>Registr územní identifikace, adres a nemovitostí</a:t>
            </a:r>
            <a:endParaRPr lang="cs-CZ" sz="1800" b="1" kern="150" dirty="0">
              <a:solidFill>
                <a:schemeClr val="bg1"/>
              </a:solidFill>
              <a:effectLst/>
              <a:latin typeface="Arial" panose="020B0604020202020204" pitchFamily="34" charset="0"/>
              <a:ea typeface="SimSun" panose="02010600030101010101" pitchFamily="2" charset="-122"/>
            </a:endParaRPr>
          </a:p>
          <a:p>
            <a:pPr marL="342900" indent="-342900" algn="l">
              <a:spcAft>
                <a:spcPts val="600"/>
              </a:spcAft>
              <a:buAutoNum type="arabicParenR"/>
            </a:pPr>
            <a:r>
              <a:rPr lang="cs-CZ" sz="1800" b="1" kern="150" dirty="0">
                <a:solidFill>
                  <a:schemeClr val="bg1"/>
                </a:solidFill>
                <a:effectLst/>
                <a:latin typeface="Arial" panose="020B0604020202020204" pitchFamily="34" charset="0"/>
                <a:ea typeface="Times New Roman" panose="02020603050405020304" pitchFamily="18" charset="0"/>
              </a:rPr>
              <a:t>BIM</a:t>
            </a:r>
            <a:endParaRPr lang="cs-CZ" sz="1800" b="1" kern="150" dirty="0">
              <a:solidFill>
                <a:schemeClr val="bg1"/>
              </a:solidFill>
              <a:latin typeface="Arial" panose="020B0604020202020204" pitchFamily="34" charset="0"/>
              <a:ea typeface="SimSun" panose="02010600030101010101" pitchFamily="2" charset="-122"/>
            </a:endParaRPr>
          </a:p>
          <a:p>
            <a:pPr marL="342900" indent="-342900" algn="l">
              <a:spcAft>
                <a:spcPts val="600"/>
              </a:spcAft>
              <a:buAutoNum type="arabicParenR"/>
            </a:pPr>
            <a:r>
              <a:rPr lang="cs-CZ" sz="1800" b="1" kern="150" dirty="0">
                <a:solidFill>
                  <a:schemeClr val="bg1"/>
                </a:solidFill>
                <a:effectLst/>
                <a:latin typeface="Arial" panose="020B0604020202020204" pitchFamily="34" charset="0"/>
                <a:ea typeface="Times New Roman" panose="02020603050405020304" pitchFamily="18" charset="0"/>
              </a:rPr>
              <a:t>Změny právních předpisů s dopadem na činnosti úřadů v resortu ČÚZK</a:t>
            </a:r>
          </a:p>
          <a:p>
            <a:pPr marL="342900" indent="-342900" algn="l">
              <a:spcAft>
                <a:spcPts val="600"/>
              </a:spcAft>
              <a:buAutoNum type="arabicParenR"/>
            </a:pPr>
            <a:r>
              <a:rPr lang="cs-CZ" sz="1800" b="1" kern="150" dirty="0">
                <a:solidFill>
                  <a:schemeClr val="bg1"/>
                </a:solidFill>
                <a:latin typeface="Arial" panose="020B0604020202020204" pitchFamily="34" charset="0"/>
                <a:cs typeface="Arial" panose="020B0604020202020204" pitchFamily="34" charset="0"/>
              </a:rPr>
              <a:t> Závěr</a:t>
            </a:r>
            <a:endParaRPr lang="cs-CZ" sz="1800" b="1" dirty="0">
              <a:solidFill>
                <a:schemeClr val="bg1"/>
              </a:solidFill>
              <a:latin typeface="Arial" panose="020B0604020202020204" pitchFamily="34" charset="0"/>
              <a:cs typeface="Arial" panose="020B0604020202020204" pitchFamily="34" charset="0"/>
            </a:endParaRPr>
          </a:p>
          <a:p>
            <a:pPr marL="342900" indent="-342900" algn="l">
              <a:spcAft>
                <a:spcPts val="600"/>
              </a:spcAft>
              <a:buAutoNum type="arabicParenR"/>
            </a:pPr>
            <a:endParaRPr lang="cs-CZ" sz="1800" b="1" dirty="0">
              <a:solidFill>
                <a:schemeClr val="bg1"/>
              </a:solidFill>
              <a:latin typeface="Arial" panose="020B0604020202020204" pitchFamily="34" charset="0"/>
              <a:cs typeface="Arial" panose="020B0604020202020204" pitchFamily="34" charset="0"/>
            </a:endParaRPr>
          </a:p>
        </p:txBody>
      </p:sp>
      <p:cxnSp>
        <p:nvCxnSpPr>
          <p:cNvPr id="9" name="Přímá spojnice 8">
            <a:extLst>
              <a:ext uri="{FF2B5EF4-FFF2-40B4-BE49-F238E27FC236}">
                <a16:creationId xmlns:a16="http://schemas.microsoft.com/office/drawing/2014/main" id="{9FCE19A0-12BC-5390-7567-7CCCE80895D0}"/>
              </a:ext>
            </a:extLst>
          </p:cNvPr>
          <p:cNvCxnSpPr/>
          <p:nvPr/>
        </p:nvCxnSpPr>
        <p:spPr>
          <a:xfrm>
            <a:off x="542513" y="1556090"/>
            <a:ext cx="792000" cy="0"/>
          </a:xfrm>
          <a:prstGeom prst="line">
            <a:avLst/>
          </a:prstGeom>
          <a:ln w="63500">
            <a:solidFill>
              <a:srgbClr val="F0E51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46901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B7276C2D-DCBE-93C9-15D0-024744FBCBDC}"/>
            </a:ext>
          </a:extLst>
        </p:cNvPr>
        <p:cNvGrpSpPr/>
        <p:nvPr/>
      </p:nvGrpSpPr>
      <p:grpSpPr>
        <a:xfrm>
          <a:off x="0" y="0"/>
          <a:ext cx="0" cy="0"/>
          <a:chOff x="0" y="0"/>
          <a:chExt cx="0" cy="0"/>
        </a:xfrm>
      </p:grpSpPr>
      <p:sp>
        <p:nvSpPr>
          <p:cNvPr id="7" name="Podnadpis 2">
            <a:extLst>
              <a:ext uri="{FF2B5EF4-FFF2-40B4-BE49-F238E27FC236}">
                <a16:creationId xmlns:a16="http://schemas.microsoft.com/office/drawing/2014/main" id="{9C35D407-6815-D836-FF75-1913B4BE98A0}"/>
              </a:ext>
            </a:extLst>
          </p:cNvPr>
          <p:cNvSpPr txBox="1">
            <a:spLocks/>
          </p:cNvSpPr>
          <p:nvPr/>
        </p:nvSpPr>
        <p:spPr>
          <a:xfrm>
            <a:off x="542513" y="1899028"/>
            <a:ext cx="9963241" cy="495897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742950" lvl="1" indent="-285750" algn="just">
              <a:lnSpc>
                <a:spcPct val="115000"/>
              </a:lnSpc>
              <a:spcAft>
                <a:spcPts val="800"/>
              </a:spcAft>
              <a:buFont typeface="Courier New" panose="02070309020205020404" pitchFamily="49" charset="0"/>
              <a:buChar char="o"/>
            </a:pPr>
            <a:r>
              <a:rPr lang="cs-CZ" sz="1600" kern="150" dirty="0">
                <a:solidFill>
                  <a:schemeClr val="bg1"/>
                </a:solidFill>
                <a:effectLst/>
                <a:latin typeface="Arial" panose="020B0604020202020204" pitchFamily="34" charset="0"/>
                <a:ea typeface="Times New Roman" panose="02020603050405020304" pitchFamily="18" charset="0"/>
                <a:cs typeface="Courier New" panose="02070309020205020404" pitchFamily="49" charset="0"/>
              </a:rPr>
              <a:t>v roce 2024 byl 1x novelizován a to § 58 zákona č. 263/2024 Sb. o veřejných kulturních institucích a o změně souvisejících zákonů, ve znění pozdějších předpisů, byla v § 23 odst. 2 katastrálního zákona doplněna nová poznámka l) o skutečnosti, že jde o chráněný majetek veřejné kulturní instituce, s účinností od 1. ledna 2025</a:t>
            </a:r>
          </a:p>
          <a:p>
            <a:pPr marL="742950" lvl="1" indent="-285750" algn="just">
              <a:lnSpc>
                <a:spcPct val="115000"/>
              </a:lnSpc>
              <a:spcAft>
                <a:spcPts val="800"/>
              </a:spcAft>
              <a:buFont typeface="Courier New" panose="02070309020205020404" pitchFamily="49" charset="0"/>
              <a:buChar char="o"/>
            </a:pPr>
            <a:r>
              <a:rPr lang="cs-CZ" sz="1600" kern="150" dirty="0">
                <a:solidFill>
                  <a:schemeClr val="bg1"/>
                </a:solidFill>
                <a:effectLst/>
                <a:latin typeface="Arial" panose="020B0604020202020204" pitchFamily="34" charset="0"/>
                <a:ea typeface="Times New Roman" panose="02020603050405020304" pitchFamily="18" charset="0"/>
                <a:cs typeface="Courier New" panose="02070309020205020404" pitchFamily="49" charset="0"/>
              </a:rPr>
              <a:t>v roce 2025</a:t>
            </a:r>
          </a:p>
          <a:p>
            <a:pPr marL="742950" lvl="1" indent="-285750" algn="just">
              <a:lnSpc>
                <a:spcPct val="115000"/>
              </a:lnSpc>
              <a:spcAft>
                <a:spcPts val="800"/>
              </a:spcAft>
              <a:buFont typeface="Wingdings" panose="05000000000000000000" pitchFamily="2" charset="2"/>
              <a:buChar char="Ø"/>
            </a:pPr>
            <a:r>
              <a:rPr lang="cs-CZ" sz="1600" kern="150" dirty="0" smtClean="0">
                <a:solidFill>
                  <a:schemeClr val="bg1"/>
                </a:solidFill>
                <a:latin typeface="Arial" panose="020B0604020202020204" pitchFamily="34" charset="0"/>
                <a:ea typeface="Times New Roman" panose="02020603050405020304" pitchFamily="18" charset="0"/>
                <a:cs typeface="Courier New" panose="02070309020205020404" pitchFamily="49" charset="0"/>
              </a:rPr>
              <a:t>byli </a:t>
            </a:r>
            <a:r>
              <a:rPr lang="cs-CZ" sz="1600" kern="150" dirty="0">
                <a:solidFill>
                  <a:schemeClr val="bg1"/>
                </a:solidFill>
                <a:latin typeface="Arial" panose="020B0604020202020204" pitchFamily="34" charset="0"/>
                <a:ea typeface="Times New Roman" panose="02020603050405020304" pitchFamily="18" charset="0"/>
                <a:cs typeface="Courier New" panose="02070309020205020404" pitchFamily="49" charset="0"/>
              </a:rPr>
              <a:t>na Konferenci ředitelů v resortu ČÚZK konané koncem ledna letošního roku v Plzni účastníci informováni o „VELKÉ“ novele katastrálního zákona, kde byly nastíněny hlavní oblasti, které byly impulzem pro přípravu novely, a to:</a:t>
            </a:r>
          </a:p>
          <a:p>
            <a:pPr lvl="1" algn="just">
              <a:lnSpc>
                <a:spcPct val="115000"/>
              </a:lnSpc>
              <a:spcAft>
                <a:spcPts val="800"/>
              </a:spcAft>
            </a:pPr>
            <a:r>
              <a:rPr lang="cs-CZ" sz="1600" kern="150" dirty="0">
                <a:solidFill>
                  <a:schemeClr val="bg1"/>
                </a:solidFill>
                <a:latin typeface="Arial" panose="020B0604020202020204" pitchFamily="34" charset="0"/>
                <a:ea typeface="Times New Roman" panose="02020603050405020304" pitchFamily="18" charset="0"/>
                <a:cs typeface="Courier New" panose="02070309020205020404" pitchFamily="49" charset="0"/>
              </a:rPr>
              <a:t>1)	potřeba lépe nastavit rovnováhu mezi otevřeností katastru a ochranou osobních údajů</a:t>
            </a:r>
          </a:p>
          <a:p>
            <a:pPr lvl="1" algn="just">
              <a:lnSpc>
                <a:spcPct val="115000"/>
              </a:lnSpc>
              <a:spcAft>
                <a:spcPts val="800"/>
              </a:spcAft>
            </a:pPr>
            <a:r>
              <a:rPr lang="cs-CZ" sz="1600" kern="150" dirty="0">
                <a:solidFill>
                  <a:schemeClr val="bg1"/>
                </a:solidFill>
                <a:latin typeface="Arial" panose="020B0604020202020204" pitchFamily="34" charset="0"/>
                <a:ea typeface="Times New Roman" panose="02020603050405020304" pitchFamily="18" charset="0"/>
                <a:cs typeface="Courier New" panose="02070309020205020404" pitchFamily="49" charset="0"/>
              </a:rPr>
              <a:t>2)	úprava oblasti správního trestání na úseku katastru</a:t>
            </a:r>
          </a:p>
          <a:p>
            <a:pPr lvl="1" algn="just">
              <a:lnSpc>
                <a:spcPct val="115000"/>
              </a:lnSpc>
              <a:spcAft>
                <a:spcPts val="800"/>
              </a:spcAft>
            </a:pPr>
            <a:r>
              <a:rPr lang="cs-CZ" sz="1600" kern="150" dirty="0">
                <a:solidFill>
                  <a:schemeClr val="bg1"/>
                </a:solidFill>
                <a:latin typeface="Arial" panose="020B0604020202020204" pitchFamily="34" charset="0"/>
                <a:ea typeface="Times New Roman" panose="02020603050405020304" pitchFamily="18" charset="0"/>
                <a:cs typeface="Courier New" panose="02070309020205020404" pitchFamily="49" charset="0"/>
              </a:rPr>
              <a:t>3)	řešení aplikačních problémů ve vkladovém řízení</a:t>
            </a:r>
          </a:p>
          <a:p>
            <a:pPr lvl="1" algn="just">
              <a:lnSpc>
                <a:spcPct val="115000"/>
              </a:lnSpc>
              <a:spcAft>
                <a:spcPts val="800"/>
              </a:spcAft>
            </a:pPr>
            <a:r>
              <a:rPr lang="cs-CZ" sz="1600" kern="150" dirty="0">
                <a:solidFill>
                  <a:schemeClr val="bg1"/>
                </a:solidFill>
                <a:latin typeface="Arial" panose="020B0604020202020204" pitchFamily="34" charset="0"/>
                <a:ea typeface="Times New Roman" panose="02020603050405020304" pitchFamily="18" charset="0"/>
                <a:cs typeface="Courier New" panose="02070309020205020404" pitchFamily="49" charset="0"/>
              </a:rPr>
              <a:t>4)	optimalizace postupů při obnově operátu</a:t>
            </a:r>
          </a:p>
          <a:p>
            <a:pPr lvl="1" algn="just">
              <a:lnSpc>
                <a:spcPct val="115000"/>
              </a:lnSpc>
              <a:spcAft>
                <a:spcPts val="800"/>
              </a:spcAft>
            </a:pPr>
            <a:r>
              <a:rPr lang="cs-CZ" sz="1600" kern="150" dirty="0">
                <a:solidFill>
                  <a:schemeClr val="bg1"/>
                </a:solidFill>
                <a:latin typeface="Arial" panose="020B0604020202020204" pitchFamily="34" charset="0"/>
                <a:ea typeface="Times New Roman" panose="02020603050405020304" pitchFamily="18" charset="0"/>
                <a:cs typeface="Courier New" panose="02070309020205020404" pitchFamily="49" charset="0"/>
              </a:rPr>
              <a:t>a v současné době již probíhají práce na této novele</a:t>
            </a:r>
          </a:p>
          <a:p>
            <a:pPr lvl="1" algn="just">
              <a:lnSpc>
                <a:spcPct val="115000"/>
              </a:lnSpc>
              <a:spcAft>
                <a:spcPts val="800"/>
              </a:spcAft>
            </a:pPr>
            <a:endParaRPr lang="cs-CZ" sz="1800" kern="150" dirty="0">
              <a:solidFill>
                <a:schemeClr val="bg1"/>
              </a:solidFill>
              <a:effectLst/>
              <a:latin typeface="Arial" panose="020B0604020202020204" pitchFamily="34" charset="0"/>
              <a:ea typeface="Times New Roman" panose="02020603050405020304" pitchFamily="18" charset="0"/>
              <a:cs typeface="Courier New" panose="02070309020205020404" pitchFamily="49" charset="0"/>
            </a:endParaRPr>
          </a:p>
        </p:txBody>
      </p:sp>
      <p:cxnSp>
        <p:nvCxnSpPr>
          <p:cNvPr id="9" name="Přímá spojnice 8">
            <a:extLst>
              <a:ext uri="{FF2B5EF4-FFF2-40B4-BE49-F238E27FC236}">
                <a16:creationId xmlns:a16="http://schemas.microsoft.com/office/drawing/2014/main" id="{93A33A41-39EF-FDDA-4F2E-6E4B98F15152}"/>
              </a:ext>
            </a:extLst>
          </p:cNvPr>
          <p:cNvCxnSpPr/>
          <p:nvPr/>
        </p:nvCxnSpPr>
        <p:spPr>
          <a:xfrm>
            <a:off x="542513" y="1296966"/>
            <a:ext cx="792000" cy="0"/>
          </a:xfrm>
          <a:prstGeom prst="line">
            <a:avLst/>
          </a:prstGeom>
          <a:ln w="63500">
            <a:solidFill>
              <a:srgbClr val="F0E514"/>
            </a:solidFill>
          </a:ln>
        </p:spPr>
        <p:style>
          <a:lnRef idx="1">
            <a:schemeClr val="accent1"/>
          </a:lnRef>
          <a:fillRef idx="0">
            <a:schemeClr val="accent1"/>
          </a:fillRef>
          <a:effectRef idx="0">
            <a:schemeClr val="accent1"/>
          </a:effectRef>
          <a:fontRef idx="minor">
            <a:schemeClr val="tx1"/>
          </a:fontRef>
        </p:style>
      </p:cxnSp>
      <p:sp>
        <p:nvSpPr>
          <p:cNvPr id="4" name="Nadpis 1">
            <a:extLst>
              <a:ext uri="{FF2B5EF4-FFF2-40B4-BE49-F238E27FC236}">
                <a16:creationId xmlns:a16="http://schemas.microsoft.com/office/drawing/2014/main" id="{864225B1-3B75-7AC3-F282-FCFC4B05D797}"/>
              </a:ext>
            </a:extLst>
          </p:cNvPr>
          <p:cNvSpPr>
            <a:spLocks noGrp="1"/>
          </p:cNvSpPr>
          <p:nvPr>
            <p:ph type="ctrTitle"/>
          </p:nvPr>
        </p:nvSpPr>
        <p:spPr>
          <a:xfrm>
            <a:off x="542513" y="583854"/>
            <a:ext cx="7960068" cy="713533"/>
          </a:xfrm>
        </p:spPr>
        <p:txBody>
          <a:bodyPr>
            <a:normAutofit/>
          </a:bodyPr>
          <a:lstStyle/>
          <a:p>
            <a:pPr algn="l"/>
            <a:r>
              <a:rPr lang="cs-CZ" sz="3600" b="1" dirty="0">
                <a:solidFill>
                  <a:schemeClr val="bg1"/>
                </a:solidFill>
                <a:latin typeface="Arial Black" panose="020B0A04020102020204" pitchFamily="34" charset="0"/>
                <a:cs typeface="Arial" panose="020B0604020202020204" pitchFamily="34" charset="0"/>
              </a:rPr>
              <a:t>6.	KATASTRÁLNÍ předpisy:</a:t>
            </a:r>
          </a:p>
        </p:txBody>
      </p:sp>
      <p:sp>
        <p:nvSpPr>
          <p:cNvPr id="5" name="TextovéPole 4">
            <a:extLst>
              <a:ext uri="{FF2B5EF4-FFF2-40B4-BE49-F238E27FC236}">
                <a16:creationId xmlns:a16="http://schemas.microsoft.com/office/drawing/2014/main" id="{9333C6C9-A640-198F-A48C-70BE3E2222EB}"/>
              </a:ext>
            </a:extLst>
          </p:cNvPr>
          <p:cNvSpPr txBox="1"/>
          <p:nvPr/>
        </p:nvSpPr>
        <p:spPr>
          <a:xfrm>
            <a:off x="542513" y="1408859"/>
            <a:ext cx="11053822" cy="489749"/>
          </a:xfrm>
          <a:prstGeom prst="rect">
            <a:avLst/>
          </a:prstGeom>
          <a:noFill/>
        </p:spPr>
        <p:txBody>
          <a:bodyPr wrap="square" rtlCol="0">
            <a:spAutoFit/>
          </a:bodyPr>
          <a:lstStyle/>
          <a:p>
            <a:pPr marL="228600" algn="just">
              <a:lnSpc>
                <a:spcPct val="115000"/>
              </a:lnSpc>
              <a:spcAft>
                <a:spcPts val="800"/>
              </a:spcAft>
            </a:pPr>
            <a:r>
              <a:rPr lang="pt-BR" sz="2400" b="1" kern="150" dirty="0">
                <a:solidFill>
                  <a:schemeClr val="bg1"/>
                </a:solidFill>
                <a:effectLst/>
                <a:latin typeface="Arial" panose="020B0604020202020204" pitchFamily="34" charset="0"/>
                <a:ea typeface="Times New Roman" panose="02020603050405020304" pitchFamily="18" charset="0"/>
              </a:rPr>
              <a:t>Zákon č. 256/2013 Sb., o katastru nemovitostí (katastrální zákon)</a:t>
            </a:r>
            <a:endParaRPr lang="cs-CZ" sz="2400" kern="150" dirty="0">
              <a:solidFill>
                <a:schemeClr val="bg1"/>
              </a:solidFill>
              <a:effectLst/>
              <a:latin typeface="Calibri" panose="020F0502020204030204" pitchFamily="34" charset="0"/>
              <a:ea typeface="SimSun" panose="02010600030101010101" pitchFamily="2" charset="-122"/>
            </a:endParaRPr>
          </a:p>
        </p:txBody>
      </p:sp>
    </p:spTree>
    <p:extLst>
      <p:ext uri="{BB962C8B-B14F-4D97-AF65-F5344CB8AC3E}">
        <p14:creationId xmlns:p14="http://schemas.microsoft.com/office/powerpoint/2010/main" val="31428546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B7276C2D-DCBE-93C9-15D0-024744FBCBDC}"/>
            </a:ext>
          </a:extLst>
        </p:cNvPr>
        <p:cNvGrpSpPr/>
        <p:nvPr/>
      </p:nvGrpSpPr>
      <p:grpSpPr>
        <a:xfrm>
          <a:off x="0" y="0"/>
          <a:ext cx="0" cy="0"/>
          <a:chOff x="0" y="0"/>
          <a:chExt cx="0" cy="0"/>
        </a:xfrm>
      </p:grpSpPr>
      <p:sp>
        <p:nvSpPr>
          <p:cNvPr id="7" name="Podnadpis 2">
            <a:extLst>
              <a:ext uri="{FF2B5EF4-FFF2-40B4-BE49-F238E27FC236}">
                <a16:creationId xmlns:a16="http://schemas.microsoft.com/office/drawing/2014/main" id="{9C35D407-6815-D836-FF75-1913B4BE98A0}"/>
              </a:ext>
            </a:extLst>
          </p:cNvPr>
          <p:cNvSpPr txBox="1">
            <a:spLocks/>
          </p:cNvSpPr>
          <p:nvPr/>
        </p:nvSpPr>
        <p:spPr>
          <a:xfrm>
            <a:off x="542513" y="1899028"/>
            <a:ext cx="9963241" cy="495897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742950" lvl="1" indent="-285750" algn="just">
              <a:lnSpc>
                <a:spcPct val="115000"/>
              </a:lnSpc>
              <a:spcAft>
                <a:spcPts val="800"/>
              </a:spcAft>
              <a:buFont typeface="Wingdings" panose="05000000000000000000" pitchFamily="2" charset="2"/>
              <a:buChar char="Ø"/>
            </a:pPr>
            <a:r>
              <a:rPr lang="cs-CZ" sz="1600" kern="150" dirty="0" smtClean="0">
                <a:solidFill>
                  <a:schemeClr val="bg1"/>
                </a:solidFill>
                <a:latin typeface="Arial" panose="020B0604020202020204" pitchFamily="34" charset="0"/>
                <a:ea typeface="Times New Roman" panose="02020603050405020304" pitchFamily="18" charset="0"/>
                <a:cs typeface="Courier New" panose="02070309020205020404" pitchFamily="49" charset="0"/>
              </a:rPr>
              <a:t>drobnější </a:t>
            </a:r>
            <a:r>
              <a:rPr lang="cs-CZ" sz="1600" kern="150" dirty="0">
                <a:solidFill>
                  <a:schemeClr val="bg1"/>
                </a:solidFill>
                <a:latin typeface="Arial" panose="020B0604020202020204" pitchFamily="34" charset="0"/>
                <a:ea typeface="Times New Roman" panose="02020603050405020304" pitchFamily="18" charset="0"/>
                <a:cs typeface="Courier New" panose="02070309020205020404" pitchFamily="49" charset="0"/>
              </a:rPr>
              <a:t>novela pozměňovacím návrhem k novele zákona č. 503/2012 Sb., o Státním pozemkovém úřadu a o změně některých souvisejících zákonů, ve znění pozdějších předpisů, která řeší zánik omezení, která vznikla v souvislosti s přidělováním půdy podle zákonů č. 81/1920 Sb., č. 90/1947 Sb., č. 142/1947 Sb. a č. 46/1948 Sb.</a:t>
            </a:r>
          </a:p>
          <a:p>
            <a:pPr marL="742950" lvl="1" indent="-285750" algn="just">
              <a:lnSpc>
                <a:spcPct val="115000"/>
              </a:lnSpc>
              <a:spcAft>
                <a:spcPts val="800"/>
              </a:spcAft>
              <a:buFont typeface="Wingdings" panose="05000000000000000000" pitchFamily="2" charset="2"/>
              <a:buChar char="Ø"/>
            </a:pPr>
            <a:r>
              <a:rPr lang="cs-CZ" sz="1600" kern="150" dirty="0" smtClean="0">
                <a:solidFill>
                  <a:schemeClr val="bg1"/>
                </a:solidFill>
                <a:latin typeface="Arial" panose="020B0604020202020204" pitchFamily="34" charset="0"/>
                <a:ea typeface="Times New Roman" panose="02020603050405020304" pitchFamily="18" charset="0"/>
                <a:cs typeface="Courier New" panose="02070309020205020404" pitchFamily="49" charset="0"/>
              </a:rPr>
              <a:t>doplňuje </a:t>
            </a:r>
            <a:r>
              <a:rPr lang="cs-CZ" sz="1600" kern="150" dirty="0">
                <a:solidFill>
                  <a:schemeClr val="bg1"/>
                </a:solidFill>
                <a:latin typeface="Arial" panose="020B0604020202020204" pitchFamily="34" charset="0"/>
                <a:ea typeface="Times New Roman" panose="02020603050405020304" pitchFamily="18" charset="0"/>
                <a:cs typeface="Courier New" panose="02070309020205020404" pitchFamily="49" charset="0"/>
              </a:rPr>
              <a:t>mezi povinné náležitosti návrhu na vklad občanství s ohledem na § 3d zákona č. 334/1992 Sb., o ochraně zemědělského půdního fondu, který zní:</a:t>
            </a:r>
          </a:p>
          <a:p>
            <a:pPr lvl="1" algn="just">
              <a:lnSpc>
                <a:spcPct val="115000"/>
              </a:lnSpc>
              <a:spcAft>
                <a:spcPts val="800"/>
              </a:spcAft>
            </a:pPr>
            <a:r>
              <a:rPr lang="cs-CZ" sz="1400" kern="150" dirty="0">
                <a:solidFill>
                  <a:schemeClr val="bg1"/>
                </a:solidFill>
                <a:latin typeface="Arial" panose="020B0604020202020204" pitchFamily="34" charset="0"/>
                <a:ea typeface="Times New Roman" panose="02020603050405020304" pitchFamily="18" charset="0"/>
                <a:cs typeface="Courier New" panose="02070309020205020404" pitchFamily="49" charset="0"/>
              </a:rPr>
              <a:t>Omezení nabývání vlastnického práva k zemědělské půdě</a:t>
            </a:r>
          </a:p>
          <a:p>
            <a:pPr lvl="1" algn="just">
              <a:lnSpc>
                <a:spcPct val="115000"/>
              </a:lnSpc>
              <a:spcAft>
                <a:spcPts val="800"/>
              </a:spcAft>
            </a:pPr>
            <a:r>
              <a:rPr lang="cs-CZ" sz="1400" kern="150" dirty="0">
                <a:solidFill>
                  <a:schemeClr val="bg1"/>
                </a:solidFill>
                <a:latin typeface="Arial" panose="020B0604020202020204" pitchFamily="34" charset="0"/>
                <a:ea typeface="Times New Roman" panose="02020603050405020304" pitchFamily="18" charset="0"/>
                <a:cs typeface="Courier New" panose="02070309020205020404" pitchFamily="49" charset="0"/>
              </a:rPr>
              <a:t>(1) Nabývat zemědělskou půdu do vlastnictví nemůže stát, občan státu, fyzická osoba s pobytem nebo právnická osoba se sídlem ve státě, jehož právní pořádek neumožňuje občanu České republiky, fyzickým osobám s pobytem na území České republiky ani právnickým osobám se sídlem v České republice nabývat vlastnictví k zemědělské půdě; to se nevztahuje na případy, kdy k nabytí vlastnictví k zemědělské půdě došlo děděním.</a:t>
            </a:r>
          </a:p>
          <a:p>
            <a:pPr lvl="1" algn="just">
              <a:lnSpc>
                <a:spcPct val="115000"/>
              </a:lnSpc>
              <a:spcAft>
                <a:spcPts val="800"/>
              </a:spcAft>
            </a:pPr>
            <a:r>
              <a:rPr lang="cs-CZ" sz="1400" kern="150" dirty="0">
                <a:solidFill>
                  <a:schemeClr val="bg1"/>
                </a:solidFill>
                <a:latin typeface="Arial" panose="020B0604020202020204" pitchFamily="34" charset="0"/>
                <a:ea typeface="Times New Roman" panose="02020603050405020304" pitchFamily="18" charset="0"/>
                <a:cs typeface="Courier New" panose="02070309020205020404" pitchFamily="49" charset="0"/>
              </a:rPr>
              <a:t>(2) Odstavec 1 se nevztahuje na nabývání zemědělské půdy do vlastnictví občana, fyzické osoby s pobytem nebo právnické osoby se sídlem ve státě Evropské unie, Evropského hospodářského prostoru, Švýcarska ani států, </a:t>
            </a:r>
            <a:r>
              <a:rPr lang="cs-CZ" sz="1400" dirty="0">
                <a:solidFill>
                  <a:schemeClr val="bg1"/>
                </a:solidFill>
                <a:latin typeface="Arial" panose="020B0604020202020204" pitchFamily="34" charset="0"/>
                <a:cs typeface="Arial" panose="020B0604020202020204" pitchFamily="34" charset="0"/>
              </a:rPr>
              <a:t>pro které </a:t>
            </a:r>
            <a:r>
              <a:rPr lang="cs-CZ" sz="1400" kern="150" dirty="0" smtClean="0">
                <a:solidFill>
                  <a:schemeClr val="bg1"/>
                </a:solidFill>
                <a:latin typeface="Arial" panose="020B0604020202020204" pitchFamily="34" charset="0"/>
                <a:ea typeface="Times New Roman" panose="02020603050405020304" pitchFamily="18" charset="0"/>
                <a:cs typeface="Courier New" panose="02070309020205020404" pitchFamily="49" charset="0"/>
              </a:rPr>
              <a:t>vyplývá </a:t>
            </a:r>
            <a:r>
              <a:rPr lang="cs-CZ" sz="1400" kern="150" dirty="0">
                <a:solidFill>
                  <a:schemeClr val="bg1"/>
                </a:solidFill>
                <a:latin typeface="Arial" panose="020B0604020202020204" pitchFamily="34" charset="0"/>
                <a:ea typeface="Times New Roman" panose="02020603050405020304" pitchFamily="18" charset="0"/>
                <a:cs typeface="Courier New" panose="02070309020205020404" pitchFamily="49" charset="0"/>
              </a:rPr>
              <a:t>něco jiného z mezinárodní smlouvy, kterou je Česká republika vázána.</a:t>
            </a:r>
          </a:p>
          <a:p>
            <a:pPr lvl="1" algn="just">
              <a:lnSpc>
                <a:spcPct val="115000"/>
              </a:lnSpc>
              <a:spcAft>
                <a:spcPts val="800"/>
              </a:spcAft>
            </a:pPr>
            <a:r>
              <a:rPr lang="cs-CZ" sz="1600" kern="150" dirty="0">
                <a:solidFill>
                  <a:schemeClr val="bg1"/>
                </a:solidFill>
                <a:latin typeface="Arial" panose="020B0604020202020204" pitchFamily="34" charset="0"/>
                <a:ea typeface="Times New Roman" panose="02020603050405020304" pitchFamily="18" charset="0"/>
                <a:cs typeface="Courier New" panose="02070309020205020404" pitchFamily="49" charset="0"/>
              </a:rPr>
              <a:t>•	předpokládaná účinnost 1. 7. 2025</a:t>
            </a:r>
          </a:p>
          <a:p>
            <a:pPr lvl="1" algn="just">
              <a:lnSpc>
                <a:spcPct val="115000"/>
              </a:lnSpc>
              <a:spcAft>
                <a:spcPts val="800"/>
              </a:spcAft>
            </a:pPr>
            <a:endParaRPr lang="cs-CZ" sz="1800" kern="150" dirty="0">
              <a:solidFill>
                <a:schemeClr val="bg1"/>
              </a:solidFill>
              <a:effectLst/>
              <a:latin typeface="Arial" panose="020B0604020202020204" pitchFamily="34" charset="0"/>
              <a:ea typeface="Times New Roman" panose="02020603050405020304" pitchFamily="18" charset="0"/>
              <a:cs typeface="Courier New" panose="02070309020205020404" pitchFamily="49" charset="0"/>
            </a:endParaRPr>
          </a:p>
        </p:txBody>
      </p:sp>
      <p:cxnSp>
        <p:nvCxnSpPr>
          <p:cNvPr id="9" name="Přímá spojnice 8">
            <a:extLst>
              <a:ext uri="{FF2B5EF4-FFF2-40B4-BE49-F238E27FC236}">
                <a16:creationId xmlns:a16="http://schemas.microsoft.com/office/drawing/2014/main" id="{93A33A41-39EF-FDDA-4F2E-6E4B98F15152}"/>
              </a:ext>
            </a:extLst>
          </p:cNvPr>
          <p:cNvCxnSpPr/>
          <p:nvPr/>
        </p:nvCxnSpPr>
        <p:spPr>
          <a:xfrm>
            <a:off x="542513" y="1297387"/>
            <a:ext cx="792000" cy="0"/>
          </a:xfrm>
          <a:prstGeom prst="line">
            <a:avLst/>
          </a:prstGeom>
          <a:ln w="63500">
            <a:solidFill>
              <a:srgbClr val="F0E514"/>
            </a:solidFill>
          </a:ln>
        </p:spPr>
        <p:style>
          <a:lnRef idx="1">
            <a:schemeClr val="accent1"/>
          </a:lnRef>
          <a:fillRef idx="0">
            <a:schemeClr val="accent1"/>
          </a:fillRef>
          <a:effectRef idx="0">
            <a:schemeClr val="accent1"/>
          </a:effectRef>
          <a:fontRef idx="minor">
            <a:schemeClr val="tx1"/>
          </a:fontRef>
        </p:style>
      </p:cxnSp>
      <p:sp>
        <p:nvSpPr>
          <p:cNvPr id="4" name="Nadpis 1">
            <a:extLst>
              <a:ext uri="{FF2B5EF4-FFF2-40B4-BE49-F238E27FC236}">
                <a16:creationId xmlns:a16="http://schemas.microsoft.com/office/drawing/2014/main" id="{864225B1-3B75-7AC3-F282-FCFC4B05D797}"/>
              </a:ext>
            </a:extLst>
          </p:cNvPr>
          <p:cNvSpPr>
            <a:spLocks noGrp="1"/>
          </p:cNvSpPr>
          <p:nvPr>
            <p:ph type="ctrTitle"/>
          </p:nvPr>
        </p:nvSpPr>
        <p:spPr>
          <a:xfrm>
            <a:off x="542513" y="583854"/>
            <a:ext cx="7960068" cy="713533"/>
          </a:xfrm>
        </p:spPr>
        <p:txBody>
          <a:bodyPr>
            <a:normAutofit/>
          </a:bodyPr>
          <a:lstStyle/>
          <a:p>
            <a:pPr algn="l"/>
            <a:r>
              <a:rPr lang="cs-CZ" sz="3600" b="1" dirty="0">
                <a:solidFill>
                  <a:schemeClr val="bg1"/>
                </a:solidFill>
                <a:latin typeface="Arial Black" panose="020B0A04020102020204" pitchFamily="34" charset="0"/>
                <a:cs typeface="Arial" panose="020B0604020202020204" pitchFamily="34" charset="0"/>
              </a:rPr>
              <a:t>6.	KATASTRÁLNÍ předpisy:</a:t>
            </a:r>
          </a:p>
        </p:txBody>
      </p:sp>
      <p:sp>
        <p:nvSpPr>
          <p:cNvPr id="5" name="TextovéPole 4">
            <a:extLst>
              <a:ext uri="{FF2B5EF4-FFF2-40B4-BE49-F238E27FC236}">
                <a16:creationId xmlns:a16="http://schemas.microsoft.com/office/drawing/2014/main" id="{9333C6C9-A640-198F-A48C-70BE3E2222EB}"/>
              </a:ext>
            </a:extLst>
          </p:cNvPr>
          <p:cNvSpPr txBox="1"/>
          <p:nvPr/>
        </p:nvSpPr>
        <p:spPr>
          <a:xfrm>
            <a:off x="542513" y="1409278"/>
            <a:ext cx="11053822" cy="489749"/>
          </a:xfrm>
          <a:prstGeom prst="rect">
            <a:avLst/>
          </a:prstGeom>
          <a:noFill/>
        </p:spPr>
        <p:txBody>
          <a:bodyPr wrap="square" rtlCol="0">
            <a:spAutoFit/>
          </a:bodyPr>
          <a:lstStyle/>
          <a:p>
            <a:pPr marL="228600" algn="just">
              <a:lnSpc>
                <a:spcPct val="115000"/>
              </a:lnSpc>
              <a:spcAft>
                <a:spcPts val="800"/>
              </a:spcAft>
            </a:pPr>
            <a:r>
              <a:rPr lang="pt-BR" sz="2400" b="1" kern="150" dirty="0">
                <a:solidFill>
                  <a:schemeClr val="bg1"/>
                </a:solidFill>
                <a:effectLst/>
                <a:latin typeface="Arial" panose="020B0604020202020204" pitchFamily="34" charset="0"/>
                <a:ea typeface="Times New Roman" panose="02020603050405020304" pitchFamily="18" charset="0"/>
              </a:rPr>
              <a:t>Zákon č. 256/2013 Sb., o katastru nemovitostí (katastrální zákon)</a:t>
            </a:r>
            <a:endParaRPr lang="cs-CZ" sz="2400" kern="150" dirty="0">
              <a:solidFill>
                <a:schemeClr val="bg1"/>
              </a:solidFill>
              <a:effectLst/>
              <a:latin typeface="Calibri" panose="020F0502020204030204" pitchFamily="34" charset="0"/>
              <a:ea typeface="SimSun" panose="02010600030101010101" pitchFamily="2" charset="-122"/>
            </a:endParaRPr>
          </a:p>
        </p:txBody>
      </p:sp>
    </p:spTree>
    <p:extLst>
      <p:ext uri="{BB962C8B-B14F-4D97-AF65-F5344CB8AC3E}">
        <p14:creationId xmlns:p14="http://schemas.microsoft.com/office/powerpoint/2010/main" val="16633047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BFC74459-5096-F8E7-C4D0-6926819D1629}"/>
            </a:ext>
          </a:extLst>
        </p:cNvPr>
        <p:cNvGrpSpPr/>
        <p:nvPr/>
      </p:nvGrpSpPr>
      <p:grpSpPr>
        <a:xfrm>
          <a:off x="0" y="0"/>
          <a:ext cx="0" cy="0"/>
          <a:chOff x="0" y="0"/>
          <a:chExt cx="0" cy="0"/>
        </a:xfrm>
      </p:grpSpPr>
      <p:sp>
        <p:nvSpPr>
          <p:cNvPr id="6" name="Nadpis 1">
            <a:extLst>
              <a:ext uri="{FF2B5EF4-FFF2-40B4-BE49-F238E27FC236}">
                <a16:creationId xmlns:a16="http://schemas.microsoft.com/office/drawing/2014/main" id="{9C893E32-BE3D-BE19-9E32-6A0CB4AD803D}"/>
              </a:ext>
            </a:extLst>
          </p:cNvPr>
          <p:cNvSpPr>
            <a:spLocks noGrp="1"/>
          </p:cNvSpPr>
          <p:nvPr>
            <p:ph type="ctrTitle"/>
          </p:nvPr>
        </p:nvSpPr>
        <p:spPr>
          <a:xfrm>
            <a:off x="542513" y="1105315"/>
            <a:ext cx="11318114" cy="866360"/>
          </a:xfrm>
        </p:spPr>
        <p:txBody>
          <a:bodyPr>
            <a:normAutofit/>
          </a:bodyPr>
          <a:lstStyle/>
          <a:p>
            <a:pPr algn="l"/>
            <a:r>
              <a:rPr lang="cs-CZ" sz="2400" b="1" dirty="0">
                <a:solidFill>
                  <a:schemeClr val="bg1"/>
                </a:solidFill>
                <a:latin typeface="Arial Black" panose="020B0A04020102020204" pitchFamily="34" charset="0"/>
                <a:cs typeface="Arial" panose="020B0604020202020204" pitchFamily="34" charset="0"/>
              </a:rPr>
              <a:t>Vyhláška č. 357/2013 Sb., o katastru nemovitostí (katastrální vyhláška), ve znění pozdějších předpisů</a:t>
            </a:r>
          </a:p>
        </p:txBody>
      </p:sp>
      <p:sp>
        <p:nvSpPr>
          <p:cNvPr id="7" name="Podnadpis 2">
            <a:extLst>
              <a:ext uri="{FF2B5EF4-FFF2-40B4-BE49-F238E27FC236}">
                <a16:creationId xmlns:a16="http://schemas.microsoft.com/office/drawing/2014/main" id="{A56FA5D0-AF0B-D1FB-C48C-1B76407279DA}"/>
              </a:ext>
            </a:extLst>
          </p:cNvPr>
          <p:cNvSpPr txBox="1">
            <a:spLocks/>
          </p:cNvSpPr>
          <p:nvPr/>
        </p:nvSpPr>
        <p:spPr>
          <a:xfrm>
            <a:off x="182656" y="2166816"/>
            <a:ext cx="9648062" cy="49614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742950" lvl="1" indent="-285750" algn="just">
              <a:lnSpc>
                <a:spcPct val="115000"/>
              </a:lnSpc>
              <a:spcAft>
                <a:spcPts val="800"/>
              </a:spcAft>
              <a:buFont typeface="Courier New" panose="02070309020205020404" pitchFamily="49" charset="0"/>
              <a:buChar char="o"/>
            </a:pPr>
            <a:r>
              <a:rPr lang="pt-BR" sz="1800" kern="150" dirty="0" smtClean="0">
                <a:solidFill>
                  <a:schemeClr val="bg1"/>
                </a:solidFill>
                <a:latin typeface="Arial" panose="020B0604020202020204" pitchFamily="34" charset="0"/>
                <a:ea typeface="Times New Roman" panose="02020603050405020304" pitchFamily="18" charset="0"/>
                <a:cs typeface="Courier New" panose="02070309020205020404" pitchFamily="49" charset="0"/>
              </a:rPr>
              <a:t>v </a:t>
            </a:r>
            <a:r>
              <a:rPr lang="pt-BR" sz="1800" kern="150" dirty="0">
                <a:solidFill>
                  <a:schemeClr val="bg1"/>
                </a:solidFill>
                <a:latin typeface="Arial" panose="020B0604020202020204" pitchFamily="34" charset="0"/>
                <a:ea typeface="Times New Roman" panose="02020603050405020304" pitchFamily="18" charset="0"/>
                <a:cs typeface="Courier New" panose="02070309020205020404" pitchFamily="49" charset="0"/>
              </a:rPr>
              <a:t>roce 2024 nebyla novelizována a v roce 2025 se neplánuje </a:t>
            </a:r>
            <a:r>
              <a:rPr lang="pt-BR" sz="1800" kern="150" dirty="0" smtClean="0">
                <a:solidFill>
                  <a:schemeClr val="bg1"/>
                </a:solidFill>
                <a:latin typeface="Arial" panose="020B0604020202020204" pitchFamily="34" charset="0"/>
                <a:ea typeface="Times New Roman" panose="02020603050405020304" pitchFamily="18" charset="0"/>
                <a:cs typeface="Courier New" panose="02070309020205020404" pitchFamily="49" charset="0"/>
              </a:rPr>
              <a:t>novelizace</a:t>
            </a:r>
            <a:endParaRPr lang="cs-CZ" sz="1800" kern="150" dirty="0" smtClean="0">
              <a:solidFill>
                <a:schemeClr val="bg1"/>
              </a:solidFill>
              <a:latin typeface="Arial" panose="020B0604020202020204" pitchFamily="34" charset="0"/>
              <a:ea typeface="Times New Roman" panose="02020603050405020304" pitchFamily="18" charset="0"/>
              <a:cs typeface="Courier New" panose="02070309020205020404" pitchFamily="49" charset="0"/>
            </a:endParaRPr>
          </a:p>
        </p:txBody>
      </p:sp>
      <p:cxnSp>
        <p:nvCxnSpPr>
          <p:cNvPr id="9" name="Přímá spojnice 8">
            <a:extLst>
              <a:ext uri="{FF2B5EF4-FFF2-40B4-BE49-F238E27FC236}">
                <a16:creationId xmlns:a16="http://schemas.microsoft.com/office/drawing/2014/main" id="{B48E65B3-BADE-FE73-9378-CA05E7F22DF9}"/>
              </a:ext>
            </a:extLst>
          </p:cNvPr>
          <p:cNvCxnSpPr/>
          <p:nvPr/>
        </p:nvCxnSpPr>
        <p:spPr>
          <a:xfrm>
            <a:off x="650784" y="1971675"/>
            <a:ext cx="792000" cy="0"/>
          </a:xfrm>
          <a:prstGeom prst="line">
            <a:avLst/>
          </a:prstGeom>
          <a:ln w="63500">
            <a:solidFill>
              <a:srgbClr val="F0E514"/>
            </a:solidFill>
          </a:ln>
        </p:spPr>
        <p:style>
          <a:lnRef idx="1">
            <a:schemeClr val="accent1"/>
          </a:lnRef>
          <a:fillRef idx="0">
            <a:schemeClr val="accent1"/>
          </a:fillRef>
          <a:effectRef idx="0">
            <a:schemeClr val="accent1"/>
          </a:effectRef>
          <a:fontRef idx="minor">
            <a:schemeClr val="tx1"/>
          </a:fontRef>
        </p:style>
      </p:cxnSp>
      <p:sp>
        <p:nvSpPr>
          <p:cNvPr id="2" name="TextovéPole 1">
            <a:extLst>
              <a:ext uri="{FF2B5EF4-FFF2-40B4-BE49-F238E27FC236}">
                <a16:creationId xmlns:a16="http://schemas.microsoft.com/office/drawing/2014/main" id="{E0BDCF90-2424-A3A8-1304-4DE2FBDC4CE1}"/>
              </a:ext>
            </a:extLst>
          </p:cNvPr>
          <p:cNvSpPr txBox="1"/>
          <p:nvPr/>
        </p:nvSpPr>
        <p:spPr>
          <a:xfrm>
            <a:off x="542513" y="643650"/>
            <a:ext cx="2999340" cy="461665"/>
          </a:xfrm>
          <a:prstGeom prst="rect">
            <a:avLst/>
          </a:prstGeom>
          <a:noFill/>
        </p:spPr>
        <p:txBody>
          <a:bodyPr wrap="square" rtlCol="0">
            <a:spAutoFit/>
          </a:bodyPr>
          <a:lstStyle/>
          <a:p>
            <a:r>
              <a:rPr lang="cs-CZ" sz="2400" dirty="0">
                <a:solidFill>
                  <a:schemeClr val="bg1"/>
                </a:solidFill>
              </a:rPr>
              <a:t>Prováděcí vyhlášky:</a:t>
            </a:r>
          </a:p>
        </p:txBody>
      </p:sp>
      <p:sp>
        <p:nvSpPr>
          <p:cNvPr id="8" name="Nadpis 1">
            <a:extLst>
              <a:ext uri="{FF2B5EF4-FFF2-40B4-BE49-F238E27FC236}">
                <a16:creationId xmlns:a16="http://schemas.microsoft.com/office/drawing/2014/main" id="{9C893E32-BE3D-BE19-9E32-6A0CB4AD803D}"/>
              </a:ext>
            </a:extLst>
          </p:cNvPr>
          <p:cNvSpPr txBox="1">
            <a:spLocks/>
          </p:cNvSpPr>
          <p:nvPr/>
        </p:nvSpPr>
        <p:spPr>
          <a:xfrm>
            <a:off x="542513" y="2876263"/>
            <a:ext cx="11344687" cy="89377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cs-CZ" sz="2400" b="1" dirty="0" smtClean="0">
                <a:solidFill>
                  <a:schemeClr val="bg1"/>
                </a:solidFill>
                <a:latin typeface="Arial Black" panose="020B0A04020102020204" pitchFamily="34" charset="0"/>
                <a:cs typeface="Arial" panose="020B0604020202020204" pitchFamily="34" charset="0"/>
              </a:rPr>
              <a:t>Vyhláška č. </a:t>
            </a:r>
            <a:r>
              <a:rPr lang="cs-CZ" sz="2400" b="1" dirty="0">
                <a:solidFill>
                  <a:schemeClr val="bg1"/>
                </a:solidFill>
                <a:latin typeface="Arial Black" panose="020B0A04020102020204" pitchFamily="34" charset="0"/>
                <a:cs typeface="Arial" panose="020B0604020202020204" pitchFamily="34" charset="0"/>
              </a:rPr>
              <a:t>. 358/2013 Sb., o poskytování údajů z KN, ve znění pozdějších předpisů</a:t>
            </a:r>
            <a:endParaRPr lang="cs-CZ" sz="2400" b="1" dirty="0">
              <a:solidFill>
                <a:schemeClr val="bg1"/>
              </a:solidFill>
              <a:latin typeface="Arial Black" panose="020B0A04020102020204" pitchFamily="34" charset="0"/>
              <a:cs typeface="Arial" panose="020B0604020202020204" pitchFamily="34" charset="0"/>
            </a:endParaRPr>
          </a:p>
        </p:txBody>
      </p:sp>
      <p:sp>
        <p:nvSpPr>
          <p:cNvPr id="10" name="Podnadpis 2">
            <a:extLst>
              <a:ext uri="{FF2B5EF4-FFF2-40B4-BE49-F238E27FC236}">
                <a16:creationId xmlns:a16="http://schemas.microsoft.com/office/drawing/2014/main" id="{A56FA5D0-AF0B-D1FB-C48C-1B76407279DA}"/>
              </a:ext>
            </a:extLst>
          </p:cNvPr>
          <p:cNvSpPr txBox="1">
            <a:spLocks/>
          </p:cNvSpPr>
          <p:nvPr/>
        </p:nvSpPr>
        <p:spPr>
          <a:xfrm>
            <a:off x="0" y="4110477"/>
            <a:ext cx="11734800" cy="189027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742950" lvl="1" indent="-285750" algn="just">
              <a:lnSpc>
                <a:spcPct val="115000"/>
              </a:lnSpc>
              <a:spcAft>
                <a:spcPts val="800"/>
              </a:spcAft>
              <a:buFont typeface="Courier New" panose="02070309020205020404" pitchFamily="49" charset="0"/>
              <a:buChar char="o"/>
            </a:pPr>
            <a:r>
              <a:rPr lang="pt-BR" sz="1800" kern="150" dirty="0" smtClean="0">
                <a:solidFill>
                  <a:schemeClr val="bg1"/>
                </a:solidFill>
                <a:latin typeface="Arial" panose="020B0604020202020204" pitchFamily="34" charset="0"/>
                <a:ea typeface="Times New Roman" panose="02020603050405020304" pitchFamily="18" charset="0"/>
                <a:cs typeface="Courier New" panose="02070309020205020404" pitchFamily="49" charset="0"/>
              </a:rPr>
              <a:t>v </a:t>
            </a:r>
            <a:r>
              <a:rPr lang="pt-BR" sz="1800" kern="150" dirty="0">
                <a:solidFill>
                  <a:schemeClr val="bg1"/>
                </a:solidFill>
                <a:latin typeface="Arial" panose="020B0604020202020204" pitchFamily="34" charset="0"/>
                <a:ea typeface="Times New Roman" panose="02020603050405020304" pitchFamily="18" charset="0"/>
                <a:cs typeface="Courier New" panose="02070309020205020404" pitchFamily="49" charset="0"/>
              </a:rPr>
              <a:t>roce 2024 byla 1x novelizována, přičemž se změny týkaly oblasti poskytování údajů dálkovým přístupem a šíření údajů KN</a:t>
            </a:r>
          </a:p>
          <a:p>
            <a:pPr marL="742950" lvl="1" indent="-285750" algn="just">
              <a:lnSpc>
                <a:spcPct val="115000"/>
              </a:lnSpc>
              <a:spcAft>
                <a:spcPts val="800"/>
              </a:spcAft>
              <a:buFont typeface="Courier New" panose="02070309020205020404" pitchFamily="49" charset="0"/>
              <a:buChar char="o"/>
            </a:pPr>
            <a:r>
              <a:rPr lang="pt-BR" sz="1800" kern="150" dirty="0" smtClean="0">
                <a:solidFill>
                  <a:schemeClr val="bg1"/>
                </a:solidFill>
                <a:latin typeface="Arial" panose="020B0604020202020204" pitchFamily="34" charset="0"/>
                <a:ea typeface="Times New Roman" panose="02020603050405020304" pitchFamily="18" charset="0"/>
                <a:cs typeface="Courier New" panose="02070309020205020404" pitchFamily="49" charset="0"/>
              </a:rPr>
              <a:t>účinnost </a:t>
            </a:r>
            <a:r>
              <a:rPr lang="pt-BR" sz="1800" kern="150" dirty="0">
                <a:solidFill>
                  <a:schemeClr val="bg1"/>
                </a:solidFill>
                <a:latin typeface="Arial" panose="020B0604020202020204" pitchFamily="34" charset="0"/>
                <a:ea typeface="Times New Roman" panose="02020603050405020304" pitchFamily="18" charset="0"/>
                <a:cs typeface="Courier New" panose="02070309020205020404" pitchFamily="49" charset="0"/>
              </a:rPr>
              <a:t>k 1. červenci 2024</a:t>
            </a:r>
          </a:p>
          <a:p>
            <a:pPr marL="742950" lvl="1" indent="-285750" algn="just">
              <a:lnSpc>
                <a:spcPct val="115000"/>
              </a:lnSpc>
              <a:spcAft>
                <a:spcPts val="800"/>
              </a:spcAft>
              <a:buFont typeface="Courier New" panose="02070309020205020404" pitchFamily="49" charset="0"/>
              <a:buChar char="o"/>
            </a:pPr>
            <a:r>
              <a:rPr lang="pt-BR" sz="1800" kern="150" dirty="0" smtClean="0">
                <a:solidFill>
                  <a:schemeClr val="bg1"/>
                </a:solidFill>
                <a:latin typeface="Arial" panose="020B0604020202020204" pitchFamily="34" charset="0"/>
                <a:ea typeface="Times New Roman" panose="02020603050405020304" pitchFamily="18" charset="0"/>
                <a:cs typeface="Courier New" panose="02070309020205020404" pitchFamily="49" charset="0"/>
              </a:rPr>
              <a:t>v </a:t>
            </a:r>
            <a:r>
              <a:rPr lang="pt-BR" sz="1800" kern="150" dirty="0">
                <a:solidFill>
                  <a:schemeClr val="bg1"/>
                </a:solidFill>
                <a:latin typeface="Arial" panose="020B0604020202020204" pitchFamily="34" charset="0"/>
                <a:ea typeface="Times New Roman" panose="02020603050405020304" pitchFamily="18" charset="0"/>
                <a:cs typeface="Courier New" panose="02070309020205020404" pitchFamily="49" charset="0"/>
              </a:rPr>
              <a:t>roce 2025 se novelizace </a:t>
            </a:r>
            <a:r>
              <a:rPr lang="pt-BR" sz="1800" kern="150" dirty="0" smtClean="0">
                <a:solidFill>
                  <a:schemeClr val="bg1"/>
                </a:solidFill>
                <a:latin typeface="Arial" panose="020B0604020202020204" pitchFamily="34" charset="0"/>
                <a:ea typeface="Times New Roman" panose="02020603050405020304" pitchFamily="18" charset="0"/>
                <a:cs typeface="Courier New" panose="02070309020205020404" pitchFamily="49" charset="0"/>
              </a:rPr>
              <a:t>neplánuje</a:t>
            </a:r>
            <a:endParaRPr lang="pt-BR" sz="1800" kern="150" dirty="0">
              <a:solidFill>
                <a:schemeClr val="bg1"/>
              </a:solidFill>
              <a:latin typeface="Arial" panose="020B0604020202020204" pitchFamily="34" charset="0"/>
              <a:ea typeface="Times New Roman" panose="02020603050405020304" pitchFamily="18" charset="0"/>
              <a:cs typeface="Courier New" panose="02070309020205020404" pitchFamily="49" charset="0"/>
            </a:endParaRPr>
          </a:p>
        </p:txBody>
      </p:sp>
      <p:cxnSp>
        <p:nvCxnSpPr>
          <p:cNvPr id="12" name="Přímá spojnice 11">
            <a:extLst>
              <a:ext uri="{FF2B5EF4-FFF2-40B4-BE49-F238E27FC236}">
                <a16:creationId xmlns:a16="http://schemas.microsoft.com/office/drawing/2014/main" id="{B48E65B3-BADE-FE73-9378-CA05E7F22DF9}"/>
              </a:ext>
            </a:extLst>
          </p:cNvPr>
          <p:cNvCxnSpPr/>
          <p:nvPr/>
        </p:nvCxnSpPr>
        <p:spPr>
          <a:xfrm>
            <a:off x="650784" y="3861169"/>
            <a:ext cx="792000" cy="0"/>
          </a:xfrm>
          <a:prstGeom prst="line">
            <a:avLst/>
          </a:prstGeom>
          <a:ln w="63500">
            <a:solidFill>
              <a:srgbClr val="F0E51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62866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BFC74459-5096-F8E7-C4D0-6926819D1629}"/>
            </a:ext>
          </a:extLst>
        </p:cNvPr>
        <p:cNvGrpSpPr/>
        <p:nvPr/>
      </p:nvGrpSpPr>
      <p:grpSpPr>
        <a:xfrm>
          <a:off x="0" y="0"/>
          <a:ext cx="0" cy="0"/>
          <a:chOff x="0" y="0"/>
          <a:chExt cx="0" cy="0"/>
        </a:xfrm>
      </p:grpSpPr>
      <p:sp>
        <p:nvSpPr>
          <p:cNvPr id="6" name="Nadpis 1">
            <a:extLst>
              <a:ext uri="{FF2B5EF4-FFF2-40B4-BE49-F238E27FC236}">
                <a16:creationId xmlns:a16="http://schemas.microsoft.com/office/drawing/2014/main" id="{9C893E32-BE3D-BE19-9E32-6A0CB4AD803D}"/>
              </a:ext>
            </a:extLst>
          </p:cNvPr>
          <p:cNvSpPr>
            <a:spLocks noGrp="1"/>
          </p:cNvSpPr>
          <p:nvPr>
            <p:ph type="ctrTitle"/>
          </p:nvPr>
        </p:nvSpPr>
        <p:spPr>
          <a:xfrm>
            <a:off x="542513" y="1105315"/>
            <a:ext cx="11318114" cy="1171160"/>
          </a:xfrm>
        </p:spPr>
        <p:txBody>
          <a:bodyPr>
            <a:normAutofit/>
          </a:bodyPr>
          <a:lstStyle/>
          <a:p>
            <a:pPr algn="l"/>
            <a:r>
              <a:rPr lang="cs-CZ" sz="2400" b="1" dirty="0">
                <a:solidFill>
                  <a:schemeClr val="bg1"/>
                </a:solidFill>
                <a:latin typeface="Arial Black" panose="020B0A04020102020204" pitchFamily="34" charset="0"/>
                <a:cs typeface="Arial" panose="020B0604020202020204" pitchFamily="34" charset="0"/>
              </a:rPr>
              <a:t>Vyhláška č. 359/2013 Sb., o stanovení vzoru formuláře pro podání návrhu na zahájení řízení o povolení vkladu, ve znění pozdějších předpisů</a:t>
            </a:r>
          </a:p>
        </p:txBody>
      </p:sp>
      <p:sp>
        <p:nvSpPr>
          <p:cNvPr id="7" name="Podnadpis 2">
            <a:extLst>
              <a:ext uri="{FF2B5EF4-FFF2-40B4-BE49-F238E27FC236}">
                <a16:creationId xmlns:a16="http://schemas.microsoft.com/office/drawing/2014/main" id="{A56FA5D0-AF0B-D1FB-C48C-1B76407279DA}"/>
              </a:ext>
            </a:extLst>
          </p:cNvPr>
          <p:cNvSpPr txBox="1">
            <a:spLocks/>
          </p:cNvSpPr>
          <p:nvPr/>
        </p:nvSpPr>
        <p:spPr>
          <a:xfrm>
            <a:off x="125506" y="2645869"/>
            <a:ext cx="9648062" cy="49614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742950" lvl="1" indent="-285750" algn="just">
              <a:lnSpc>
                <a:spcPct val="115000"/>
              </a:lnSpc>
              <a:spcAft>
                <a:spcPts val="800"/>
              </a:spcAft>
              <a:buFont typeface="Courier New" panose="02070309020205020404" pitchFamily="49" charset="0"/>
              <a:buChar char="o"/>
            </a:pPr>
            <a:r>
              <a:rPr lang="pt-BR" sz="1800" kern="150" dirty="0" smtClean="0">
                <a:solidFill>
                  <a:schemeClr val="bg1"/>
                </a:solidFill>
                <a:latin typeface="Arial" panose="020B0604020202020204" pitchFamily="34" charset="0"/>
                <a:ea typeface="Times New Roman" panose="02020603050405020304" pitchFamily="18" charset="0"/>
                <a:cs typeface="Courier New" panose="02070309020205020404" pitchFamily="49" charset="0"/>
              </a:rPr>
              <a:t>v </a:t>
            </a:r>
            <a:r>
              <a:rPr lang="pt-BR" sz="1800" kern="150" dirty="0">
                <a:solidFill>
                  <a:schemeClr val="bg1"/>
                </a:solidFill>
                <a:latin typeface="Arial" panose="020B0604020202020204" pitchFamily="34" charset="0"/>
                <a:ea typeface="Times New Roman" panose="02020603050405020304" pitchFamily="18" charset="0"/>
                <a:cs typeface="Courier New" panose="02070309020205020404" pitchFamily="49" charset="0"/>
              </a:rPr>
              <a:t>roce 2024 nebyla novelizována a v roce 2025 se neplánuje </a:t>
            </a:r>
            <a:r>
              <a:rPr lang="pt-BR" sz="1800" kern="150" dirty="0" smtClean="0">
                <a:solidFill>
                  <a:schemeClr val="bg1"/>
                </a:solidFill>
                <a:latin typeface="Arial" panose="020B0604020202020204" pitchFamily="34" charset="0"/>
                <a:ea typeface="Times New Roman" panose="02020603050405020304" pitchFamily="18" charset="0"/>
                <a:cs typeface="Courier New" panose="02070309020205020404" pitchFamily="49" charset="0"/>
              </a:rPr>
              <a:t>novelizace</a:t>
            </a:r>
            <a:endParaRPr lang="cs-CZ" sz="1800" kern="150" dirty="0" smtClean="0">
              <a:solidFill>
                <a:schemeClr val="bg1"/>
              </a:solidFill>
              <a:latin typeface="Arial" panose="020B0604020202020204" pitchFamily="34" charset="0"/>
              <a:ea typeface="Times New Roman" panose="02020603050405020304" pitchFamily="18" charset="0"/>
              <a:cs typeface="Courier New" panose="02070309020205020404" pitchFamily="49" charset="0"/>
            </a:endParaRPr>
          </a:p>
        </p:txBody>
      </p:sp>
      <p:cxnSp>
        <p:nvCxnSpPr>
          <p:cNvPr id="9" name="Přímá spojnice 8">
            <a:extLst>
              <a:ext uri="{FF2B5EF4-FFF2-40B4-BE49-F238E27FC236}">
                <a16:creationId xmlns:a16="http://schemas.microsoft.com/office/drawing/2014/main" id="{B48E65B3-BADE-FE73-9378-CA05E7F22DF9}"/>
              </a:ext>
            </a:extLst>
          </p:cNvPr>
          <p:cNvCxnSpPr/>
          <p:nvPr/>
        </p:nvCxnSpPr>
        <p:spPr>
          <a:xfrm>
            <a:off x="660309" y="2396460"/>
            <a:ext cx="792000" cy="0"/>
          </a:xfrm>
          <a:prstGeom prst="line">
            <a:avLst/>
          </a:prstGeom>
          <a:ln w="63500">
            <a:solidFill>
              <a:srgbClr val="F0E514"/>
            </a:solidFill>
          </a:ln>
        </p:spPr>
        <p:style>
          <a:lnRef idx="1">
            <a:schemeClr val="accent1"/>
          </a:lnRef>
          <a:fillRef idx="0">
            <a:schemeClr val="accent1"/>
          </a:fillRef>
          <a:effectRef idx="0">
            <a:schemeClr val="accent1"/>
          </a:effectRef>
          <a:fontRef idx="minor">
            <a:schemeClr val="tx1"/>
          </a:fontRef>
        </p:style>
      </p:cxnSp>
      <p:sp>
        <p:nvSpPr>
          <p:cNvPr id="2" name="TextovéPole 1">
            <a:extLst>
              <a:ext uri="{FF2B5EF4-FFF2-40B4-BE49-F238E27FC236}">
                <a16:creationId xmlns:a16="http://schemas.microsoft.com/office/drawing/2014/main" id="{E0BDCF90-2424-A3A8-1304-4DE2FBDC4CE1}"/>
              </a:ext>
            </a:extLst>
          </p:cNvPr>
          <p:cNvSpPr txBox="1"/>
          <p:nvPr/>
        </p:nvSpPr>
        <p:spPr>
          <a:xfrm>
            <a:off x="542513" y="643650"/>
            <a:ext cx="2999340" cy="461665"/>
          </a:xfrm>
          <a:prstGeom prst="rect">
            <a:avLst/>
          </a:prstGeom>
          <a:noFill/>
        </p:spPr>
        <p:txBody>
          <a:bodyPr wrap="square" rtlCol="0">
            <a:spAutoFit/>
          </a:bodyPr>
          <a:lstStyle/>
          <a:p>
            <a:r>
              <a:rPr lang="cs-CZ" sz="2400" dirty="0">
                <a:solidFill>
                  <a:schemeClr val="bg1"/>
                </a:solidFill>
              </a:rPr>
              <a:t>Prováděcí vyhlášky:</a:t>
            </a:r>
          </a:p>
        </p:txBody>
      </p:sp>
    </p:spTree>
    <p:extLst>
      <p:ext uri="{BB962C8B-B14F-4D97-AF65-F5344CB8AC3E}">
        <p14:creationId xmlns:p14="http://schemas.microsoft.com/office/powerpoint/2010/main" val="6399870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B7276C2D-DCBE-93C9-15D0-024744FBCBDC}"/>
            </a:ext>
          </a:extLst>
        </p:cNvPr>
        <p:cNvGrpSpPr/>
        <p:nvPr/>
      </p:nvGrpSpPr>
      <p:grpSpPr>
        <a:xfrm>
          <a:off x="0" y="0"/>
          <a:ext cx="0" cy="0"/>
          <a:chOff x="0" y="0"/>
          <a:chExt cx="0" cy="0"/>
        </a:xfrm>
      </p:grpSpPr>
      <p:sp>
        <p:nvSpPr>
          <p:cNvPr id="7" name="Podnadpis 2">
            <a:extLst>
              <a:ext uri="{FF2B5EF4-FFF2-40B4-BE49-F238E27FC236}">
                <a16:creationId xmlns:a16="http://schemas.microsoft.com/office/drawing/2014/main" id="{9C35D407-6815-D836-FF75-1913B4BE98A0}"/>
              </a:ext>
            </a:extLst>
          </p:cNvPr>
          <p:cNvSpPr txBox="1">
            <a:spLocks/>
          </p:cNvSpPr>
          <p:nvPr/>
        </p:nvSpPr>
        <p:spPr>
          <a:xfrm>
            <a:off x="542513" y="1869793"/>
            <a:ext cx="11219181" cy="482684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1" algn="just">
              <a:lnSpc>
                <a:spcPct val="115000"/>
              </a:lnSpc>
              <a:spcAft>
                <a:spcPts val="800"/>
              </a:spcAft>
            </a:pPr>
            <a:r>
              <a:rPr lang="cs-CZ" sz="2400" b="1" kern="150" dirty="0" smtClean="0">
                <a:solidFill>
                  <a:schemeClr val="bg1"/>
                </a:solidFill>
                <a:latin typeface="Arial" panose="020B0604020202020204" pitchFamily="34" charset="0"/>
                <a:ea typeface="Times New Roman" panose="02020603050405020304" pitchFamily="18" charset="0"/>
                <a:cs typeface="Courier New" panose="02070309020205020404" pitchFamily="49" charset="0"/>
              </a:rPr>
              <a:t>Zákon </a:t>
            </a:r>
            <a:r>
              <a:rPr lang="cs-CZ" sz="2400" b="1" kern="150" dirty="0">
                <a:solidFill>
                  <a:schemeClr val="bg1"/>
                </a:solidFill>
                <a:latin typeface="Arial" panose="020B0604020202020204" pitchFamily="34" charset="0"/>
                <a:ea typeface="Times New Roman" panose="02020603050405020304" pitchFamily="18" charset="0"/>
                <a:cs typeface="Courier New" panose="02070309020205020404" pitchFamily="49" charset="0"/>
              </a:rPr>
              <a:t>č. 111/2009 Sb., o základních registrech – část týkající se RÚIAN</a:t>
            </a:r>
          </a:p>
          <a:p>
            <a:pPr marL="742950" lvl="1" indent="-285750" algn="just">
              <a:lnSpc>
                <a:spcPct val="115000"/>
              </a:lnSpc>
              <a:spcAft>
                <a:spcPts val="800"/>
              </a:spcAft>
              <a:buFont typeface="Courier New" panose="02070309020205020404" pitchFamily="49" charset="0"/>
              <a:buChar char="o"/>
            </a:pPr>
            <a:r>
              <a:rPr lang="cs-CZ" sz="1800" kern="150" dirty="0" smtClean="0">
                <a:solidFill>
                  <a:schemeClr val="bg1"/>
                </a:solidFill>
                <a:latin typeface="Arial" panose="020B0604020202020204" pitchFamily="34" charset="0"/>
                <a:ea typeface="Times New Roman" panose="02020603050405020304" pitchFamily="18" charset="0"/>
                <a:cs typeface="Courier New" panose="02070309020205020404" pitchFamily="49" charset="0"/>
              </a:rPr>
              <a:t>v </a:t>
            </a:r>
            <a:r>
              <a:rPr lang="cs-CZ" sz="1800" kern="150" dirty="0">
                <a:solidFill>
                  <a:schemeClr val="bg1"/>
                </a:solidFill>
                <a:latin typeface="Arial" panose="020B0604020202020204" pitchFamily="34" charset="0"/>
                <a:ea typeface="Times New Roman" panose="02020603050405020304" pitchFamily="18" charset="0"/>
                <a:cs typeface="Courier New" panose="02070309020205020404" pitchFamily="49" charset="0"/>
              </a:rPr>
              <a:t>roce 2024 nebyl v této části novelizován (celkově byl novelizován 3x) a v roce 2025 se neplánuje novelizace</a:t>
            </a:r>
          </a:p>
          <a:p>
            <a:pPr marL="742950" lvl="1" indent="-285750" algn="just">
              <a:lnSpc>
                <a:spcPct val="115000"/>
              </a:lnSpc>
              <a:spcAft>
                <a:spcPts val="800"/>
              </a:spcAft>
              <a:buFont typeface="Courier New" panose="02070309020205020404" pitchFamily="49" charset="0"/>
              <a:buChar char="o"/>
            </a:pPr>
            <a:r>
              <a:rPr lang="cs-CZ" sz="1800" kern="150" dirty="0" smtClean="0">
                <a:solidFill>
                  <a:schemeClr val="bg1"/>
                </a:solidFill>
                <a:latin typeface="Arial" panose="020B0604020202020204" pitchFamily="34" charset="0"/>
                <a:ea typeface="Times New Roman" panose="02020603050405020304" pitchFamily="18" charset="0"/>
                <a:cs typeface="Courier New" panose="02070309020205020404" pitchFamily="49" charset="0"/>
              </a:rPr>
              <a:t>22</a:t>
            </a:r>
            <a:r>
              <a:rPr lang="cs-CZ" sz="1800" kern="150" dirty="0">
                <a:solidFill>
                  <a:schemeClr val="bg1"/>
                </a:solidFill>
                <a:latin typeface="Arial" panose="020B0604020202020204" pitchFamily="34" charset="0"/>
                <a:ea typeface="Times New Roman" panose="02020603050405020304" pitchFamily="18" charset="0"/>
                <a:cs typeface="Courier New" panose="02070309020205020404" pitchFamily="49" charset="0"/>
              </a:rPr>
              <a:t>. 1. 2025 vláda usnesením čj. 37/25 schválila analýzu rizik případného převodu RÚIAN do věcné a technické správy DIA a podle výsledků analýzy má RÚIAN nadále zůstat ve správě ČÚZK </a:t>
            </a:r>
            <a:endParaRPr lang="cs-CZ" sz="1800" kern="150" dirty="0" smtClean="0">
              <a:solidFill>
                <a:schemeClr val="bg1"/>
              </a:solidFill>
              <a:latin typeface="Arial" panose="020B0604020202020204" pitchFamily="34" charset="0"/>
              <a:ea typeface="Times New Roman" panose="02020603050405020304" pitchFamily="18" charset="0"/>
              <a:cs typeface="Courier New" panose="02070309020205020404" pitchFamily="49" charset="0"/>
            </a:endParaRPr>
          </a:p>
          <a:p>
            <a:pPr lvl="1" algn="just">
              <a:lnSpc>
                <a:spcPct val="115000"/>
              </a:lnSpc>
              <a:spcAft>
                <a:spcPts val="800"/>
              </a:spcAft>
            </a:pPr>
            <a:r>
              <a:rPr lang="cs-CZ" sz="1800" kern="150" dirty="0">
                <a:solidFill>
                  <a:schemeClr val="bg1"/>
                </a:solidFill>
                <a:latin typeface="Arial" panose="020B0604020202020204" pitchFamily="34" charset="0"/>
                <a:ea typeface="Times New Roman" panose="02020603050405020304" pitchFamily="18" charset="0"/>
                <a:cs typeface="Courier New" panose="02070309020205020404" pitchFamily="49" charset="0"/>
              </a:rPr>
              <a:t>Vyhláška č. 359/2011 Sb., o základním registru územní identifikace, adres a nemovitostí</a:t>
            </a:r>
          </a:p>
          <a:p>
            <a:pPr lvl="1" algn="just">
              <a:lnSpc>
                <a:spcPct val="115000"/>
              </a:lnSpc>
              <a:spcAft>
                <a:spcPts val="800"/>
              </a:spcAft>
            </a:pPr>
            <a:r>
              <a:rPr lang="cs-CZ" sz="1800" kern="150" dirty="0">
                <a:solidFill>
                  <a:schemeClr val="bg1"/>
                </a:solidFill>
                <a:latin typeface="Arial" panose="020B0604020202020204" pitchFamily="34" charset="0"/>
                <a:ea typeface="Times New Roman" panose="02020603050405020304" pitchFamily="18" charset="0"/>
                <a:cs typeface="Courier New" panose="02070309020205020404" pitchFamily="49" charset="0"/>
              </a:rPr>
              <a:t>o	v roce 2024 nebyla novelizována a v roce 2025 se neplánuje novelizace </a:t>
            </a:r>
          </a:p>
          <a:p>
            <a:pPr lvl="1" algn="just">
              <a:lnSpc>
                <a:spcPct val="115000"/>
              </a:lnSpc>
              <a:spcAft>
                <a:spcPts val="800"/>
              </a:spcAft>
            </a:pPr>
            <a:r>
              <a:rPr lang="cs-CZ" sz="1400" kern="150" dirty="0" smtClean="0">
                <a:solidFill>
                  <a:schemeClr val="bg1"/>
                </a:solidFill>
                <a:latin typeface="Arial" panose="020B0604020202020204" pitchFamily="34" charset="0"/>
                <a:ea typeface="Times New Roman" panose="02020603050405020304" pitchFamily="18" charset="0"/>
                <a:cs typeface="Courier New" panose="02070309020205020404" pitchFamily="49" charset="0"/>
              </a:rPr>
              <a:t>------------------------------------------------------------------------------------------------------------------------------------------------------------------------------------</a:t>
            </a:r>
          </a:p>
          <a:p>
            <a:pPr lvl="1" algn="just">
              <a:lnSpc>
                <a:spcPct val="115000"/>
              </a:lnSpc>
              <a:spcAft>
                <a:spcPts val="800"/>
              </a:spcAft>
            </a:pPr>
            <a:r>
              <a:rPr lang="cs-CZ" sz="1400" kern="150" dirty="0" smtClean="0">
                <a:solidFill>
                  <a:schemeClr val="bg1"/>
                </a:solidFill>
                <a:latin typeface="Arial" panose="020B0604020202020204" pitchFamily="34" charset="0"/>
                <a:ea typeface="Times New Roman" panose="02020603050405020304" pitchFamily="18" charset="0"/>
                <a:cs typeface="Courier New" panose="02070309020205020404" pitchFamily="49" charset="0"/>
              </a:rPr>
              <a:t>RÚIAN </a:t>
            </a:r>
            <a:r>
              <a:rPr lang="cs-CZ" sz="1400" kern="150" dirty="0">
                <a:solidFill>
                  <a:schemeClr val="bg1"/>
                </a:solidFill>
                <a:latin typeface="Arial" panose="020B0604020202020204" pitchFamily="34" charset="0"/>
                <a:ea typeface="Times New Roman" panose="02020603050405020304" pitchFamily="18" charset="0"/>
                <a:cs typeface="Courier New" panose="02070309020205020404" pitchFamily="49" charset="0"/>
              </a:rPr>
              <a:t>je jedním ze základních registrů veřejné správy5). Je veřejným seznamem, nevede žádné osobní údaje a je jedinečným zdrojem adres nejen pro veřejnou správu. Obsahuje také údaje o územních prvcích, územně evidenčních jednotkách a jejich vzájemných vazbách.</a:t>
            </a:r>
          </a:p>
          <a:p>
            <a:pPr lvl="1" algn="just">
              <a:lnSpc>
                <a:spcPct val="115000"/>
              </a:lnSpc>
              <a:spcAft>
                <a:spcPts val="800"/>
              </a:spcAft>
            </a:pPr>
            <a:endParaRPr lang="cs-CZ" sz="1800" kern="150" dirty="0">
              <a:solidFill>
                <a:schemeClr val="bg1"/>
              </a:solidFill>
              <a:effectLst/>
              <a:latin typeface="Arial" panose="020B0604020202020204" pitchFamily="34" charset="0"/>
              <a:ea typeface="Times New Roman" panose="02020603050405020304" pitchFamily="18" charset="0"/>
              <a:cs typeface="Courier New" panose="02070309020205020404" pitchFamily="49" charset="0"/>
            </a:endParaRPr>
          </a:p>
        </p:txBody>
      </p:sp>
      <p:cxnSp>
        <p:nvCxnSpPr>
          <p:cNvPr id="9" name="Přímá spojnice 8">
            <a:extLst>
              <a:ext uri="{FF2B5EF4-FFF2-40B4-BE49-F238E27FC236}">
                <a16:creationId xmlns:a16="http://schemas.microsoft.com/office/drawing/2014/main" id="{93A33A41-39EF-FDDA-4F2E-6E4B98F15152}"/>
              </a:ext>
            </a:extLst>
          </p:cNvPr>
          <p:cNvCxnSpPr/>
          <p:nvPr/>
        </p:nvCxnSpPr>
        <p:spPr>
          <a:xfrm>
            <a:off x="542513" y="1869793"/>
            <a:ext cx="792000" cy="0"/>
          </a:xfrm>
          <a:prstGeom prst="line">
            <a:avLst/>
          </a:prstGeom>
          <a:ln w="63500">
            <a:solidFill>
              <a:srgbClr val="F0E514"/>
            </a:solidFill>
          </a:ln>
        </p:spPr>
        <p:style>
          <a:lnRef idx="1">
            <a:schemeClr val="accent1"/>
          </a:lnRef>
          <a:fillRef idx="0">
            <a:schemeClr val="accent1"/>
          </a:fillRef>
          <a:effectRef idx="0">
            <a:schemeClr val="accent1"/>
          </a:effectRef>
          <a:fontRef idx="minor">
            <a:schemeClr val="tx1"/>
          </a:fontRef>
        </p:style>
      </p:cxnSp>
      <p:sp>
        <p:nvSpPr>
          <p:cNvPr id="4" name="Nadpis 1">
            <a:extLst>
              <a:ext uri="{FF2B5EF4-FFF2-40B4-BE49-F238E27FC236}">
                <a16:creationId xmlns:a16="http://schemas.microsoft.com/office/drawing/2014/main" id="{864225B1-3B75-7AC3-F282-FCFC4B05D797}"/>
              </a:ext>
            </a:extLst>
          </p:cNvPr>
          <p:cNvSpPr>
            <a:spLocks noGrp="1"/>
          </p:cNvSpPr>
          <p:nvPr>
            <p:ph type="ctrTitle"/>
          </p:nvPr>
        </p:nvSpPr>
        <p:spPr>
          <a:xfrm>
            <a:off x="399077" y="575372"/>
            <a:ext cx="11792923" cy="1204772"/>
          </a:xfrm>
        </p:spPr>
        <p:txBody>
          <a:bodyPr>
            <a:normAutofit/>
          </a:bodyPr>
          <a:lstStyle/>
          <a:p>
            <a:pPr algn="l"/>
            <a:r>
              <a:rPr lang="pt-BR" sz="3600" b="1" dirty="0">
                <a:solidFill>
                  <a:schemeClr val="bg1"/>
                </a:solidFill>
                <a:latin typeface="Arial Black" panose="020B0A04020102020204" pitchFamily="34" charset="0"/>
                <a:cs typeface="Arial" panose="020B0604020202020204" pitchFamily="34" charset="0"/>
              </a:rPr>
              <a:t>7.	Registr územní identifikace, adres a nemovitostí (RÚIAN</a:t>
            </a:r>
            <a:r>
              <a:rPr lang="pt-BR" sz="3600" b="1" dirty="0" smtClean="0">
                <a:solidFill>
                  <a:schemeClr val="bg1"/>
                </a:solidFill>
                <a:latin typeface="Arial Black" panose="020B0A04020102020204" pitchFamily="34" charset="0"/>
                <a:cs typeface="Arial" panose="020B0604020202020204" pitchFamily="34" charset="0"/>
              </a:rPr>
              <a:t>)</a:t>
            </a:r>
            <a:r>
              <a:rPr lang="cs-CZ" sz="3600" b="1" dirty="0" smtClean="0">
                <a:solidFill>
                  <a:schemeClr val="bg1"/>
                </a:solidFill>
                <a:latin typeface="Arial Black" panose="020B0A04020102020204" pitchFamily="34" charset="0"/>
                <a:cs typeface="Arial" panose="020B0604020202020204" pitchFamily="34" charset="0"/>
              </a:rPr>
              <a:t> </a:t>
            </a:r>
            <a:r>
              <a:rPr lang="cs-CZ" sz="3600" kern="150" baseline="30000" dirty="0">
                <a:solidFill>
                  <a:schemeClr val="bg1"/>
                </a:solidFill>
                <a:latin typeface="Arial" panose="020B0604020202020204" pitchFamily="34" charset="0"/>
                <a:ea typeface="Times New Roman" panose="02020603050405020304" pitchFamily="18" charset="0"/>
              </a:rPr>
              <a:t>5)</a:t>
            </a:r>
            <a:endParaRPr lang="cs-CZ" sz="3600" b="1" dirty="0">
              <a:solidFill>
                <a:schemeClr val="bg1"/>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11247128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B7276C2D-DCBE-93C9-15D0-024744FBCBDC}"/>
            </a:ext>
          </a:extLst>
        </p:cNvPr>
        <p:cNvGrpSpPr/>
        <p:nvPr/>
      </p:nvGrpSpPr>
      <p:grpSpPr>
        <a:xfrm>
          <a:off x="0" y="0"/>
          <a:ext cx="0" cy="0"/>
          <a:chOff x="0" y="0"/>
          <a:chExt cx="0" cy="0"/>
        </a:xfrm>
      </p:grpSpPr>
      <p:sp>
        <p:nvSpPr>
          <p:cNvPr id="7" name="Podnadpis 2">
            <a:extLst>
              <a:ext uri="{FF2B5EF4-FFF2-40B4-BE49-F238E27FC236}">
                <a16:creationId xmlns:a16="http://schemas.microsoft.com/office/drawing/2014/main" id="{9C35D407-6815-D836-FF75-1913B4BE98A0}"/>
              </a:ext>
            </a:extLst>
          </p:cNvPr>
          <p:cNvSpPr txBox="1">
            <a:spLocks/>
          </p:cNvSpPr>
          <p:nvPr/>
        </p:nvSpPr>
        <p:spPr>
          <a:xfrm>
            <a:off x="542513" y="1636711"/>
            <a:ext cx="11219181" cy="482684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1" algn="just">
              <a:lnSpc>
                <a:spcPct val="115000"/>
              </a:lnSpc>
              <a:spcAft>
                <a:spcPts val="800"/>
              </a:spcAft>
            </a:pPr>
            <a:r>
              <a:rPr lang="cs-CZ" sz="2400" b="1" kern="150" dirty="0" smtClean="0">
                <a:solidFill>
                  <a:schemeClr val="bg1"/>
                </a:solidFill>
                <a:latin typeface="Arial" panose="020B0604020202020204" pitchFamily="34" charset="0"/>
                <a:ea typeface="Times New Roman" panose="02020603050405020304" pitchFamily="18" charset="0"/>
                <a:cs typeface="Courier New" panose="02070309020205020404" pitchFamily="49" charset="0"/>
              </a:rPr>
              <a:t>Zákon </a:t>
            </a:r>
            <a:r>
              <a:rPr lang="cs-CZ" sz="2400" b="1" kern="150" dirty="0">
                <a:solidFill>
                  <a:schemeClr val="bg1"/>
                </a:solidFill>
                <a:latin typeface="Arial" panose="020B0604020202020204" pitchFamily="34" charset="0"/>
                <a:ea typeface="Times New Roman" panose="02020603050405020304" pitchFamily="18" charset="0"/>
                <a:cs typeface="Courier New" panose="02070309020205020404" pitchFamily="49" charset="0"/>
              </a:rPr>
              <a:t>o správě informací o stavbě, informačních modelech stavby a vystavěného prostředí a o změně některých zákonů</a:t>
            </a:r>
          </a:p>
          <a:p>
            <a:pPr lvl="1" algn="just">
              <a:lnSpc>
                <a:spcPct val="115000"/>
              </a:lnSpc>
              <a:spcAft>
                <a:spcPts val="800"/>
              </a:spcAft>
            </a:pPr>
            <a:r>
              <a:rPr lang="cs-CZ" sz="1800" kern="150" dirty="0">
                <a:solidFill>
                  <a:schemeClr val="bg1"/>
                </a:solidFill>
                <a:latin typeface="Arial" panose="020B0604020202020204" pitchFamily="34" charset="0"/>
                <a:ea typeface="Times New Roman" panose="02020603050405020304" pitchFamily="18" charset="0"/>
                <a:cs typeface="Courier New" panose="02070309020205020404" pitchFamily="49" charset="0"/>
              </a:rPr>
              <a:t>o	v roce 2025 by měl být tento zákon přijat</a:t>
            </a:r>
          </a:p>
          <a:p>
            <a:pPr lvl="1" algn="just">
              <a:lnSpc>
                <a:spcPct val="115000"/>
              </a:lnSpc>
              <a:spcAft>
                <a:spcPts val="800"/>
              </a:spcAft>
            </a:pPr>
            <a:r>
              <a:rPr lang="cs-CZ" sz="1800" kern="150" dirty="0">
                <a:solidFill>
                  <a:schemeClr val="bg1"/>
                </a:solidFill>
                <a:latin typeface="Arial" panose="020B0604020202020204" pitchFamily="34" charset="0"/>
                <a:ea typeface="Times New Roman" panose="02020603050405020304" pitchFamily="18" charset="0"/>
                <a:cs typeface="Courier New" panose="02070309020205020404" pitchFamily="49" charset="0"/>
              </a:rPr>
              <a:t>o	do gesce ČÚZK bude spadat pouze část týkající se modelu vystavěného prostředí</a:t>
            </a:r>
          </a:p>
          <a:p>
            <a:pPr lvl="1" algn="just">
              <a:lnSpc>
                <a:spcPct val="115000"/>
              </a:lnSpc>
              <a:spcAft>
                <a:spcPts val="800"/>
              </a:spcAft>
            </a:pPr>
            <a:r>
              <a:rPr lang="cs-CZ" sz="1800" kern="150" dirty="0">
                <a:solidFill>
                  <a:schemeClr val="bg1"/>
                </a:solidFill>
                <a:latin typeface="Arial" panose="020B0604020202020204" pitchFamily="34" charset="0"/>
                <a:ea typeface="Times New Roman" panose="02020603050405020304" pitchFamily="18" charset="0"/>
                <a:cs typeface="Courier New" panose="02070309020205020404" pitchFamily="49" charset="0"/>
              </a:rPr>
              <a:t>o	pro tuto část bude ČÚZK v budoucnu vydávat prováděcí předpisy</a:t>
            </a:r>
          </a:p>
          <a:p>
            <a:pPr lvl="1" algn="just">
              <a:lnSpc>
                <a:spcPct val="115000"/>
              </a:lnSpc>
              <a:spcAft>
                <a:spcPts val="800"/>
              </a:spcAft>
            </a:pPr>
            <a:r>
              <a:rPr lang="cs-CZ" sz="1400" kern="150" dirty="0" smtClean="0">
                <a:solidFill>
                  <a:schemeClr val="bg1"/>
                </a:solidFill>
                <a:latin typeface="Arial" panose="020B0604020202020204" pitchFamily="34" charset="0"/>
                <a:ea typeface="Times New Roman" panose="02020603050405020304" pitchFamily="18" charset="0"/>
                <a:cs typeface="Courier New" panose="02070309020205020404" pitchFamily="49" charset="0"/>
              </a:rPr>
              <a:t>------------------------------------------------------------------------------------------------------------------------------------------------------------------------------------</a:t>
            </a:r>
          </a:p>
          <a:p>
            <a:pPr lvl="1" algn="just">
              <a:lnSpc>
                <a:spcPct val="115000"/>
              </a:lnSpc>
              <a:spcAft>
                <a:spcPts val="800"/>
              </a:spcAft>
            </a:pPr>
            <a:r>
              <a:rPr lang="cs-CZ" sz="1400" kern="150" dirty="0">
                <a:solidFill>
                  <a:schemeClr val="bg1"/>
                </a:solidFill>
                <a:latin typeface="Arial" panose="020B0604020202020204" pitchFamily="34" charset="0"/>
                <a:ea typeface="Times New Roman" panose="02020603050405020304" pitchFamily="18" charset="0"/>
                <a:cs typeface="Courier New" panose="02070309020205020404" pitchFamily="49" charset="0"/>
              </a:rPr>
              <a:t>6) Informační model budovy (zkratka pochází z anglického </a:t>
            </a:r>
            <a:r>
              <a:rPr lang="cs-CZ" sz="1400" kern="150" dirty="0" err="1">
                <a:solidFill>
                  <a:schemeClr val="bg1"/>
                </a:solidFill>
                <a:latin typeface="Arial" panose="020B0604020202020204" pitchFamily="34" charset="0"/>
                <a:ea typeface="Times New Roman" panose="02020603050405020304" pitchFamily="18" charset="0"/>
                <a:cs typeface="Courier New" panose="02070309020205020404" pitchFamily="49" charset="0"/>
              </a:rPr>
              <a:t>Building</a:t>
            </a:r>
            <a:r>
              <a:rPr lang="cs-CZ" sz="1400" kern="150" dirty="0">
                <a:solidFill>
                  <a:schemeClr val="bg1"/>
                </a:solidFill>
                <a:latin typeface="Arial" panose="020B0604020202020204" pitchFamily="34" charset="0"/>
                <a:ea typeface="Times New Roman" panose="02020603050405020304" pitchFamily="18" charset="0"/>
                <a:cs typeface="Courier New" panose="02070309020205020404" pitchFamily="49" charset="0"/>
              </a:rPr>
              <a:t> </a:t>
            </a:r>
            <a:r>
              <a:rPr lang="cs-CZ" sz="1400" kern="150" dirty="0" err="1">
                <a:solidFill>
                  <a:schemeClr val="bg1"/>
                </a:solidFill>
                <a:latin typeface="Arial" panose="020B0604020202020204" pitchFamily="34" charset="0"/>
                <a:ea typeface="Times New Roman" panose="02020603050405020304" pitchFamily="18" charset="0"/>
                <a:cs typeface="Courier New" panose="02070309020205020404" pitchFamily="49" charset="0"/>
              </a:rPr>
              <a:t>Information</a:t>
            </a:r>
            <a:r>
              <a:rPr lang="cs-CZ" sz="1400" kern="150" dirty="0">
                <a:solidFill>
                  <a:schemeClr val="bg1"/>
                </a:solidFill>
                <a:latin typeface="Arial" panose="020B0604020202020204" pitchFamily="34" charset="0"/>
                <a:ea typeface="Times New Roman" panose="02020603050405020304" pitchFamily="18" charset="0"/>
                <a:cs typeface="Courier New" panose="02070309020205020404" pitchFamily="49" charset="0"/>
              </a:rPr>
              <a:t> Modeling nebo </a:t>
            </a:r>
            <a:r>
              <a:rPr lang="cs-CZ" sz="1400" kern="150" dirty="0" err="1">
                <a:solidFill>
                  <a:schemeClr val="bg1"/>
                </a:solidFill>
                <a:latin typeface="Arial" panose="020B0604020202020204" pitchFamily="34" charset="0"/>
                <a:ea typeface="Times New Roman" panose="02020603050405020304" pitchFamily="18" charset="0"/>
                <a:cs typeface="Courier New" panose="02070309020205020404" pitchFamily="49" charset="0"/>
              </a:rPr>
              <a:t>Building</a:t>
            </a:r>
            <a:r>
              <a:rPr lang="cs-CZ" sz="1400" kern="150" dirty="0">
                <a:solidFill>
                  <a:schemeClr val="bg1"/>
                </a:solidFill>
                <a:latin typeface="Arial" panose="020B0604020202020204" pitchFamily="34" charset="0"/>
                <a:ea typeface="Times New Roman" panose="02020603050405020304" pitchFamily="18" charset="0"/>
                <a:cs typeface="Courier New" panose="02070309020205020404" pitchFamily="49" charset="0"/>
              </a:rPr>
              <a:t> </a:t>
            </a:r>
            <a:r>
              <a:rPr lang="cs-CZ" sz="1400" kern="150" dirty="0" err="1">
                <a:solidFill>
                  <a:schemeClr val="bg1"/>
                </a:solidFill>
                <a:latin typeface="Arial" panose="020B0604020202020204" pitchFamily="34" charset="0"/>
                <a:ea typeface="Times New Roman" panose="02020603050405020304" pitchFamily="18" charset="0"/>
                <a:cs typeface="Courier New" panose="02070309020205020404" pitchFamily="49" charset="0"/>
              </a:rPr>
              <a:t>Information</a:t>
            </a:r>
            <a:r>
              <a:rPr lang="cs-CZ" sz="1400" kern="150" dirty="0">
                <a:solidFill>
                  <a:schemeClr val="bg1"/>
                </a:solidFill>
                <a:latin typeface="Arial" panose="020B0604020202020204" pitchFamily="34" charset="0"/>
                <a:ea typeface="Times New Roman" panose="02020603050405020304" pitchFamily="18" charset="0"/>
                <a:cs typeface="Courier New" panose="02070309020205020404" pitchFamily="49" charset="0"/>
              </a:rPr>
              <a:t> Management) přesněji digitální model stavby, protože ne každá stavba je budova, je digitální model reprezentující fyzický a funkční objekt (stavbu) s jeho charakteristikami. Model slouží jako databáze informací o objektu pro jeho navrhování, výstavbu a provoz po dobu jeho životního cyklu, tj. od prvotního konceptu po odstranění stavby.</a:t>
            </a:r>
            <a:endParaRPr lang="cs-CZ" sz="1800" kern="150" dirty="0">
              <a:solidFill>
                <a:schemeClr val="bg1"/>
              </a:solidFill>
              <a:effectLst/>
              <a:latin typeface="Arial" panose="020B0604020202020204" pitchFamily="34" charset="0"/>
              <a:ea typeface="Times New Roman" panose="02020603050405020304" pitchFamily="18" charset="0"/>
              <a:cs typeface="Courier New" panose="02070309020205020404" pitchFamily="49" charset="0"/>
            </a:endParaRPr>
          </a:p>
        </p:txBody>
      </p:sp>
      <p:cxnSp>
        <p:nvCxnSpPr>
          <p:cNvPr id="9" name="Přímá spojnice 8">
            <a:extLst>
              <a:ext uri="{FF2B5EF4-FFF2-40B4-BE49-F238E27FC236}">
                <a16:creationId xmlns:a16="http://schemas.microsoft.com/office/drawing/2014/main" id="{93A33A41-39EF-FDDA-4F2E-6E4B98F15152}"/>
              </a:ext>
            </a:extLst>
          </p:cNvPr>
          <p:cNvCxnSpPr/>
          <p:nvPr/>
        </p:nvCxnSpPr>
        <p:spPr>
          <a:xfrm>
            <a:off x="542513" y="1255059"/>
            <a:ext cx="792000" cy="0"/>
          </a:xfrm>
          <a:prstGeom prst="line">
            <a:avLst/>
          </a:prstGeom>
          <a:ln w="63500">
            <a:solidFill>
              <a:srgbClr val="F0E514"/>
            </a:solidFill>
          </a:ln>
        </p:spPr>
        <p:style>
          <a:lnRef idx="1">
            <a:schemeClr val="accent1"/>
          </a:lnRef>
          <a:fillRef idx="0">
            <a:schemeClr val="accent1"/>
          </a:fillRef>
          <a:effectRef idx="0">
            <a:schemeClr val="accent1"/>
          </a:effectRef>
          <a:fontRef idx="minor">
            <a:schemeClr val="tx1"/>
          </a:fontRef>
        </p:style>
      </p:cxnSp>
      <p:sp>
        <p:nvSpPr>
          <p:cNvPr id="4" name="Nadpis 1">
            <a:extLst>
              <a:ext uri="{FF2B5EF4-FFF2-40B4-BE49-F238E27FC236}">
                <a16:creationId xmlns:a16="http://schemas.microsoft.com/office/drawing/2014/main" id="{864225B1-3B75-7AC3-F282-FCFC4B05D797}"/>
              </a:ext>
            </a:extLst>
          </p:cNvPr>
          <p:cNvSpPr>
            <a:spLocks noGrp="1"/>
          </p:cNvSpPr>
          <p:nvPr>
            <p:ph type="ctrTitle"/>
          </p:nvPr>
        </p:nvSpPr>
        <p:spPr>
          <a:xfrm>
            <a:off x="399077" y="575372"/>
            <a:ext cx="11792923" cy="679687"/>
          </a:xfrm>
        </p:spPr>
        <p:txBody>
          <a:bodyPr>
            <a:normAutofit/>
          </a:bodyPr>
          <a:lstStyle/>
          <a:p>
            <a:pPr algn="l"/>
            <a:r>
              <a:rPr lang="pt-BR" sz="3600" b="1" dirty="0">
                <a:solidFill>
                  <a:schemeClr val="bg1"/>
                </a:solidFill>
                <a:latin typeface="Arial Black" panose="020B0A04020102020204" pitchFamily="34" charset="0"/>
                <a:cs typeface="Arial" panose="020B0604020202020204" pitchFamily="34" charset="0"/>
              </a:rPr>
              <a:t>8.	BIM </a:t>
            </a:r>
            <a:r>
              <a:rPr lang="cs-CZ" sz="3600" kern="150" baseline="30000" dirty="0" smtClean="0">
                <a:solidFill>
                  <a:schemeClr val="bg1"/>
                </a:solidFill>
                <a:latin typeface="Arial" panose="020B0604020202020204" pitchFamily="34" charset="0"/>
                <a:ea typeface="Times New Roman" panose="02020603050405020304" pitchFamily="18" charset="0"/>
              </a:rPr>
              <a:t>6)</a:t>
            </a:r>
            <a:endParaRPr lang="cs-CZ" sz="3600" b="1" dirty="0">
              <a:solidFill>
                <a:schemeClr val="bg1"/>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2652582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B7276C2D-DCBE-93C9-15D0-024744FBCBDC}"/>
            </a:ext>
          </a:extLst>
        </p:cNvPr>
        <p:cNvGrpSpPr/>
        <p:nvPr/>
      </p:nvGrpSpPr>
      <p:grpSpPr>
        <a:xfrm>
          <a:off x="0" y="0"/>
          <a:ext cx="0" cy="0"/>
          <a:chOff x="0" y="0"/>
          <a:chExt cx="0" cy="0"/>
        </a:xfrm>
      </p:grpSpPr>
      <p:sp>
        <p:nvSpPr>
          <p:cNvPr id="7" name="Podnadpis 2">
            <a:extLst>
              <a:ext uri="{FF2B5EF4-FFF2-40B4-BE49-F238E27FC236}">
                <a16:creationId xmlns:a16="http://schemas.microsoft.com/office/drawing/2014/main" id="{9C35D407-6815-D836-FF75-1913B4BE98A0}"/>
              </a:ext>
            </a:extLst>
          </p:cNvPr>
          <p:cNvSpPr txBox="1">
            <a:spLocks/>
          </p:cNvSpPr>
          <p:nvPr/>
        </p:nvSpPr>
        <p:spPr>
          <a:xfrm>
            <a:off x="0" y="2187388"/>
            <a:ext cx="12192000" cy="386098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1" algn="just">
              <a:lnSpc>
                <a:spcPct val="115000"/>
              </a:lnSpc>
              <a:spcAft>
                <a:spcPts val="800"/>
              </a:spcAft>
            </a:pPr>
            <a:r>
              <a:rPr lang="cs-CZ" sz="2400" b="1" kern="150" dirty="0">
                <a:solidFill>
                  <a:schemeClr val="bg1"/>
                </a:solidFill>
                <a:latin typeface="Arial" panose="020B0604020202020204" pitchFamily="34" charset="0"/>
                <a:ea typeface="Times New Roman" panose="02020603050405020304" pitchFamily="18" charset="0"/>
                <a:cs typeface="Courier New" panose="02070309020205020404" pitchFamily="49" charset="0"/>
              </a:rPr>
              <a:t>Zákon č. 123/2024 Sb., kterým se mění zákon č. 89/2012 Sb., občanský zákoník, ve znění pozdějších předpisů, a další související </a:t>
            </a:r>
            <a:r>
              <a:rPr lang="cs-CZ" sz="2400" b="1" kern="150" dirty="0" smtClean="0">
                <a:solidFill>
                  <a:schemeClr val="bg1"/>
                </a:solidFill>
                <a:latin typeface="Arial" panose="020B0604020202020204" pitchFamily="34" charset="0"/>
                <a:ea typeface="Times New Roman" panose="02020603050405020304" pitchFamily="18" charset="0"/>
                <a:cs typeface="Courier New" panose="02070309020205020404" pitchFamily="49" charset="0"/>
              </a:rPr>
              <a:t>zákony</a:t>
            </a:r>
          </a:p>
          <a:p>
            <a:pPr lvl="1" algn="just">
              <a:lnSpc>
                <a:spcPct val="115000"/>
              </a:lnSpc>
              <a:spcAft>
                <a:spcPts val="800"/>
              </a:spcAft>
            </a:pPr>
            <a:endParaRPr lang="cs-CZ" sz="2400" b="1" kern="150" dirty="0" smtClean="0">
              <a:solidFill>
                <a:schemeClr val="bg1"/>
              </a:solidFill>
              <a:latin typeface="Arial" panose="020B0604020202020204" pitchFamily="34" charset="0"/>
              <a:ea typeface="Times New Roman" panose="02020603050405020304" pitchFamily="18" charset="0"/>
              <a:cs typeface="Courier New" panose="02070309020205020404" pitchFamily="49" charset="0"/>
            </a:endParaRPr>
          </a:p>
          <a:p>
            <a:pPr marL="742950" lvl="1" indent="-285750" algn="just">
              <a:lnSpc>
                <a:spcPct val="115000"/>
              </a:lnSpc>
              <a:spcAft>
                <a:spcPts val="800"/>
              </a:spcAft>
              <a:buFont typeface="Courier New" panose="02070309020205020404" pitchFamily="49" charset="0"/>
              <a:buChar char="o"/>
            </a:pPr>
            <a:r>
              <a:rPr lang="cs-CZ" sz="1800" kern="150" dirty="0" smtClean="0">
                <a:solidFill>
                  <a:schemeClr val="bg1"/>
                </a:solidFill>
                <a:latin typeface="Arial" panose="020B0604020202020204" pitchFamily="34" charset="0"/>
                <a:ea typeface="Times New Roman" panose="02020603050405020304" pitchFamily="18" charset="0"/>
                <a:cs typeface="Courier New" panose="02070309020205020404" pitchFamily="49" charset="0"/>
              </a:rPr>
              <a:t>v </a:t>
            </a:r>
            <a:r>
              <a:rPr lang="cs-CZ" sz="1800" kern="150" dirty="0">
                <a:solidFill>
                  <a:schemeClr val="bg1"/>
                </a:solidFill>
                <a:latin typeface="Arial" panose="020B0604020202020204" pitchFamily="34" charset="0"/>
                <a:ea typeface="Times New Roman" panose="02020603050405020304" pitchFamily="18" charset="0"/>
                <a:cs typeface="Courier New" panose="02070309020205020404" pitchFamily="49" charset="0"/>
              </a:rPr>
              <a:t>§ 655 je dosavadní text označen jako odst. 1 a doplňuje se odst. 2, který definuje partnerství jako trvalý svazek dvou lidí stejného pohlaví, který se uzavírá stejným způsobem jako manželství. Nestanoví-li zákon nebo jiný právní předpis jinak, vztahují se na partnerství a práva a povinnosti partnerů ustanovení o manželství, právech a povinnostech manželů, vdovách a vdovcích obdobně</a:t>
            </a:r>
          </a:p>
          <a:p>
            <a:pPr marL="742950" lvl="1" indent="-285750" algn="just">
              <a:lnSpc>
                <a:spcPct val="115000"/>
              </a:lnSpc>
              <a:spcAft>
                <a:spcPts val="800"/>
              </a:spcAft>
              <a:buFont typeface="Courier New" panose="02070309020205020404" pitchFamily="49" charset="0"/>
              <a:buChar char="o"/>
            </a:pPr>
            <a:r>
              <a:rPr lang="cs-CZ" sz="1800" kern="150" dirty="0" smtClean="0">
                <a:solidFill>
                  <a:schemeClr val="bg1"/>
                </a:solidFill>
                <a:latin typeface="Arial" panose="020B0604020202020204" pitchFamily="34" charset="0"/>
                <a:ea typeface="Times New Roman" panose="02020603050405020304" pitchFamily="18" charset="0"/>
                <a:cs typeface="Courier New" panose="02070309020205020404" pitchFamily="49" charset="0"/>
              </a:rPr>
              <a:t>účinnost </a:t>
            </a:r>
            <a:r>
              <a:rPr lang="cs-CZ" sz="1800" kern="150" dirty="0">
                <a:solidFill>
                  <a:schemeClr val="bg1"/>
                </a:solidFill>
                <a:latin typeface="Arial" panose="020B0604020202020204" pitchFamily="34" charset="0"/>
                <a:ea typeface="Times New Roman" panose="02020603050405020304" pitchFamily="18" charset="0"/>
                <a:cs typeface="Courier New" panose="02070309020205020404" pitchFamily="49" charset="0"/>
              </a:rPr>
              <a:t>od 1. 1. 2025 </a:t>
            </a:r>
          </a:p>
        </p:txBody>
      </p:sp>
      <p:cxnSp>
        <p:nvCxnSpPr>
          <p:cNvPr id="9" name="Přímá spojnice 8">
            <a:extLst>
              <a:ext uri="{FF2B5EF4-FFF2-40B4-BE49-F238E27FC236}">
                <a16:creationId xmlns:a16="http://schemas.microsoft.com/office/drawing/2014/main" id="{93A33A41-39EF-FDDA-4F2E-6E4B98F15152}"/>
              </a:ext>
            </a:extLst>
          </p:cNvPr>
          <p:cNvCxnSpPr/>
          <p:nvPr/>
        </p:nvCxnSpPr>
        <p:spPr>
          <a:xfrm>
            <a:off x="542513" y="1739153"/>
            <a:ext cx="792000" cy="0"/>
          </a:xfrm>
          <a:prstGeom prst="line">
            <a:avLst/>
          </a:prstGeom>
          <a:ln w="63500">
            <a:solidFill>
              <a:srgbClr val="F0E514"/>
            </a:solidFill>
          </a:ln>
        </p:spPr>
        <p:style>
          <a:lnRef idx="1">
            <a:schemeClr val="accent1"/>
          </a:lnRef>
          <a:fillRef idx="0">
            <a:schemeClr val="accent1"/>
          </a:fillRef>
          <a:effectRef idx="0">
            <a:schemeClr val="accent1"/>
          </a:effectRef>
          <a:fontRef idx="minor">
            <a:schemeClr val="tx1"/>
          </a:fontRef>
        </p:style>
      </p:cxnSp>
      <p:sp>
        <p:nvSpPr>
          <p:cNvPr id="4" name="Nadpis 1">
            <a:extLst>
              <a:ext uri="{FF2B5EF4-FFF2-40B4-BE49-F238E27FC236}">
                <a16:creationId xmlns:a16="http://schemas.microsoft.com/office/drawing/2014/main" id="{864225B1-3B75-7AC3-F282-FCFC4B05D797}"/>
              </a:ext>
            </a:extLst>
          </p:cNvPr>
          <p:cNvSpPr>
            <a:spLocks noGrp="1"/>
          </p:cNvSpPr>
          <p:nvPr>
            <p:ph type="ctrTitle"/>
          </p:nvPr>
        </p:nvSpPr>
        <p:spPr>
          <a:xfrm>
            <a:off x="399077" y="629160"/>
            <a:ext cx="10986099" cy="1109993"/>
          </a:xfrm>
        </p:spPr>
        <p:txBody>
          <a:bodyPr>
            <a:normAutofit/>
          </a:bodyPr>
          <a:lstStyle/>
          <a:p>
            <a:pPr algn="l"/>
            <a:r>
              <a:rPr lang="pt-BR" sz="3600" b="1" dirty="0">
                <a:solidFill>
                  <a:schemeClr val="bg1"/>
                </a:solidFill>
                <a:latin typeface="Arial Black" panose="020B0A04020102020204" pitchFamily="34" charset="0"/>
                <a:cs typeface="Arial" panose="020B0604020202020204" pitchFamily="34" charset="0"/>
              </a:rPr>
              <a:t>9.	Změny právních předpisů s dopadem na činnosti úřadů v resortu ČÚZK</a:t>
            </a:r>
            <a:endParaRPr lang="cs-CZ" sz="3600" b="1" dirty="0">
              <a:solidFill>
                <a:schemeClr val="bg1"/>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31846737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B7276C2D-DCBE-93C9-15D0-024744FBCBDC}"/>
            </a:ext>
          </a:extLst>
        </p:cNvPr>
        <p:cNvGrpSpPr/>
        <p:nvPr/>
      </p:nvGrpSpPr>
      <p:grpSpPr>
        <a:xfrm>
          <a:off x="0" y="0"/>
          <a:ext cx="0" cy="0"/>
          <a:chOff x="0" y="0"/>
          <a:chExt cx="0" cy="0"/>
        </a:xfrm>
      </p:grpSpPr>
      <p:sp>
        <p:nvSpPr>
          <p:cNvPr id="7" name="Podnadpis 2">
            <a:extLst>
              <a:ext uri="{FF2B5EF4-FFF2-40B4-BE49-F238E27FC236}">
                <a16:creationId xmlns:a16="http://schemas.microsoft.com/office/drawing/2014/main" id="{9C35D407-6815-D836-FF75-1913B4BE98A0}"/>
              </a:ext>
            </a:extLst>
          </p:cNvPr>
          <p:cNvSpPr txBox="1">
            <a:spLocks/>
          </p:cNvSpPr>
          <p:nvPr/>
        </p:nvSpPr>
        <p:spPr>
          <a:xfrm>
            <a:off x="0" y="2187388"/>
            <a:ext cx="11525250" cy="307041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1" algn="just">
              <a:lnSpc>
                <a:spcPct val="115000"/>
              </a:lnSpc>
              <a:spcAft>
                <a:spcPts val="800"/>
              </a:spcAft>
            </a:pPr>
            <a:r>
              <a:rPr lang="cs-CZ" sz="2400" b="1" kern="150" dirty="0">
                <a:solidFill>
                  <a:schemeClr val="bg1"/>
                </a:solidFill>
                <a:latin typeface="Arial" panose="020B0604020202020204" pitchFamily="34" charset="0"/>
                <a:ea typeface="Times New Roman" panose="02020603050405020304" pitchFamily="18" charset="0"/>
                <a:cs typeface="Courier New" panose="02070309020205020404" pitchFamily="49" charset="0"/>
              </a:rPr>
              <a:t>Zákon č. 1/2024 Sb., kterým se mění zákon č. 12/2020 Sb., o právu </a:t>
            </a:r>
            <a:r>
              <a:rPr lang="cs-CZ" sz="2400" b="1" dirty="0">
                <a:solidFill>
                  <a:schemeClr val="bg1"/>
                </a:solidFill>
                <a:latin typeface="Arial" panose="020B0604020202020204" pitchFamily="34" charset="0"/>
                <a:cs typeface="Arial" panose="020B0604020202020204" pitchFamily="34" charset="0"/>
              </a:rPr>
              <a:t>na digitální </a:t>
            </a:r>
            <a:r>
              <a:rPr lang="cs-CZ" sz="2400" b="1" kern="150" dirty="0" smtClean="0">
                <a:solidFill>
                  <a:schemeClr val="bg1"/>
                </a:solidFill>
                <a:latin typeface="Arial" panose="020B0604020202020204" pitchFamily="34" charset="0"/>
                <a:ea typeface="Times New Roman" panose="02020603050405020304" pitchFamily="18" charset="0"/>
                <a:cs typeface="Courier New" panose="02070309020205020404" pitchFamily="49" charset="0"/>
              </a:rPr>
              <a:t>služby </a:t>
            </a:r>
            <a:r>
              <a:rPr lang="cs-CZ" sz="2400" b="1" kern="150" dirty="0">
                <a:solidFill>
                  <a:schemeClr val="bg1"/>
                </a:solidFill>
                <a:latin typeface="Arial" panose="020B0604020202020204" pitchFamily="34" charset="0"/>
                <a:ea typeface="Times New Roman" panose="02020603050405020304" pitchFamily="18" charset="0"/>
                <a:cs typeface="Courier New" panose="02070309020205020404" pitchFamily="49" charset="0"/>
              </a:rPr>
              <a:t>a o změně některých </a:t>
            </a:r>
            <a:r>
              <a:rPr lang="cs-CZ" sz="2400" b="1" kern="150" dirty="0" smtClean="0">
                <a:solidFill>
                  <a:schemeClr val="bg1"/>
                </a:solidFill>
                <a:latin typeface="Arial" panose="020B0604020202020204" pitchFamily="34" charset="0"/>
                <a:ea typeface="Times New Roman" panose="02020603050405020304" pitchFamily="18" charset="0"/>
                <a:cs typeface="Courier New" panose="02070309020205020404" pitchFamily="49" charset="0"/>
              </a:rPr>
              <a:t>zákonů</a:t>
            </a:r>
          </a:p>
          <a:p>
            <a:pPr lvl="1" algn="just">
              <a:lnSpc>
                <a:spcPct val="115000"/>
              </a:lnSpc>
              <a:spcAft>
                <a:spcPts val="800"/>
              </a:spcAft>
            </a:pPr>
            <a:endParaRPr lang="cs-CZ" b="1" kern="150" dirty="0" smtClean="0">
              <a:solidFill>
                <a:schemeClr val="bg1"/>
              </a:solidFill>
              <a:latin typeface="Arial" panose="020B0604020202020204" pitchFamily="34" charset="0"/>
              <a:ea typeface="Times New Roman" panose="02020603050405020304" pitchFamily="18" charset="0"/>
              <a:cs typeface="Courier New" panose="02070309020205020404" pitchFamily="49" charset="0"/>
            </a:endParaRPr>
          </a:p>
          <a:p>
            <a:pPr marL="742950" lvl="1" indent="-285750" algn="just">
              <a:lnSpc>
                <a:spcPct val="115000"/>
              </a:lnSpc>
              <a:spcAft>
                <a:spcPts val="800"/>
              </a:spcAft>
              <a:buFont typeface="Courier New" panose="02070309020205020404" pitchFamily="49" charset="0"/>
              <a:buChar char="o"/>
            </a:pPr>
            <a:r>
              <a:rPr lang="cs-CZ" sz="1800" kern="150" dirty="0" smtClean="0">
                <a:solidFill>
                  <a:schemeClr val="bg1"/>
                </a:solidFill>
                <a:latin typeface="Arial" panose="020B0604020202020204" pitchFamily="34" charset="0"/>
                <a:ea typeface="Times New Roman" panose="02020603050405020304" pitchFamily="18" charset="0"/>
                <a:cs typeface="Courier New" panose="02070309020205020404" pitchFamily="49" charset="0"/>
              </a:rPr>
              <a:t>zavedena </a:t>
            </a:r>
            <a:r>
              <a:rPr lang="cs-CZ" sz="1800" kern="150" dirty="0">
                <a:solidFill>
                  <a:schemeClr val="bg1"/>
                </a:solidFill>
                <a:latin typeface="Arial" panose="020B0604020202020204" pitchFamily="34" charset="0"/>
                <a:ea typeface="Times New Roman" panose="02020603050405020304" pitchFamily="18" charset="0"/>
                <a:cs typeface="Courier New" panose="02070309020205020404" pitchFamily="49" charset="0"/>
              </a:rPr>
              <a:t>možnost získat tzv. elektronický stejnopis průkazu, který slouží k týmž účelům jako fyzický průkaz, tedy k prokazování totožnosti a prokazování skutečností uvedených v průkazu, a má tytéž právní účinky jako prokazování fyzickým průkazem</a:t>
            </a:r>
          </a:p>
          <a:p>
            <a:pPr marL="742950" lvl="1" indent="-285750" algn="just">
              <a:lnSpc>
                <a:spcPct val="115000"/>
              </a:lnSpc>
              <a:spcAft>
                <a:spcPts val="800"/>
              </a:spcAft>
              <a:buFont typeface="Courier New" panose="02070309020205020404" pitchFamily="49" charset="0"/>
              <a:buChar char="o"/>
            </a:pPr>
            <a:r>
              <a:rPr lang="cs-CZ" sz="1800" kern="150" dirty="0" smtClean="0">
                <a:solidFill>
                  <a:schemeClr val="bg1"/>
                </a:solidFill>
                <a:latin typeface="Arial" panose="020B0604020202020204" pitchFamily="34" charset="0"/>
                <a:ea typeface="Times New Roman" panose="02020603050405020304" pitchFamily="18" charset="0"/>
                <a:cs typeface="Courier New" panose="02070309020205020404" pitchFamily="49" charset="0"/>
              </a:rPr>
              <a:t>účinnost </a:t>
            </a:r>
            <a:r>
              <a:rPr lang="cs-CZ" sz="1800" kern="150" dirty="0">
                <a:solidFill>
                  <a:schemeClr val="bg1"/>
                </a:solidFill>
                <a:latin typeface="Arial" panose="020B0604020202020204" pitchFamily="34" charset="0"/>
                <a:ea typeface="Times New Roman" panose="02020603050405020304" pitchFamily="18" charset="0"/>
                <a:cs typeface="Courier New" panose="02070309020205020404" pitchFamily="49" charset="0"/>
              </a:rPr>
              <a:t>od 20. 1. 2025</a:t>
            </a:r>
          </a:p>
        </p:txBody>
      </p:sp>
      <p:cxnSp>
        <p:nvCxnSpPr>
          <p:cNvPr id="9" name="Přímá spojnice 8">
            <a:extLst>
              <a:ext uri="{FF2B5EF4-FFF2-40B4-BE49-F238E27FC236}">
                <a16:creationId xmlns:a16="http://schemas.microsoft.com/office/drawing/2014/main" id="{93A33A41-39EF-FDDA-4F2E-6E4B98F15152}"/>
              </a:ext>
            </a:extLst>
          </p:cNvPr>
          <p:cNvCxnSpPr/>
          <p:nvPr/>
        </p:nvCxnSpPr>
        <p:spPr>
          <a:xfrm>
            <a:off x="542513" y="1739153"/>
            <a:ext cx="792000" cy="0"/>
          </a:xfrm>
          <a:prstGeom prst="line">
            <a:avLst/>
          </a:prstGeom>
          <a:ln w="63500">
            <a:solidFill>
              <a:srgbClr val="F0E514"/>
            </a:solidFill>
          </a:ln>
        </p:spPr>
        <p:style>
          <a:lnRef idx="1">
            <a:schemeClr val="accent1"/>
          </a:lnRef>
          <a:fillRef idx="0">
            <a:schemeClr val="accent1"/>
          </a:fillRef>
          <a:effectRef idx="0">
            <a:schemeClr val="accent1"/>
          </a:effectRef>
          <a:fontRef idx="minor">
            <a:schemeClr val="tx1"/>
          </a:fontRef>
        </p:style>
      </p:cxnSp>
      <p:sp>
        <p:nvSpPr>
          <p:cNvPr id="4" name="Nadpis 1">
            <a:extLst>
              <a:ext uri="{FF2B5EF4-FFF2-40B4-BE49-F238E27FC236}">
                <a16:creationId xmlns:a16="http://schemas.microsoft.com/office/drawing/2014/main" id="{864225B1-3B75-7AC3-F282-FCFC4B05D797}"/>
              </a:ext>
            </a:extLst>
          </p:cNvPr>
          <p:cNvSpPr>
            <a:spLocks noGrp="1"/>
          </p:cNvSpPr>
          <p:nvPr>
            <p:ph type="ctrTitle"/>
          </p:nvPr>
        </p:nvSpPr>
        <p:spPr>
          <a:xfrm>
            <a:off x="399077" y="629160"/>
            <a:ext cx="10986099" cy="1109993"/>
          </a:xfrm>
        </p:spPr>
        <p:txBody>
          <a:bodyPr>
            <a:normAutofit/>
          </a:bodyPr>
          <a:lstStyle/>
          <a:p>
            <a:pPr algn="l"/>
            <a:r>
              <a:rPr lang="pt-BR" sz="3200" b="1" dirty="0" smtClean="0">
                <a:solidFill>
                  <a:schemeClr val="bg1"/>
                </a:solidFill>
                <a:latin typeface="Arial Black" panose="020B0A04020102020204" pitchFamily="34" charset="0"/>
                <a:cs typeface="Arial" panose="020B0604020202020204" pitchFamily="34" charset="0"/>
              </a:rPr>
              <a:t>Změny </a:t>
            </a:r>
            <a:r>
              <a:rPr lang="pt-BR" sz="3200" b="1" dirty="0">
                <a:solidFill>
                  <a:schemeClr val="bg1"/>
                </a:solidFill>
                <a:latin typeface="Arial Black" panose="020B0A04020102020204" pitchFamily="34" charset="0"/>
                <a:cs typeface="Arial" panose="020B0604020202020204" pitchFamily="34" charset="0"/>
              </a:rPr>
              <a:t>právních předpisů s dopadem na činnosti úřadů v resortu ČÚZK</a:t>
            </a:r>
            <a:endParaRPr lang="cs-CZ" sz="3200" b="1" dirty="0">
              <a:solidFill>
                <a:schemeClr val="bg1"/>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32412039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B7276C2D-DCBE-93C9-15D0-024744FBCBDC}"/>
            </a:ext>
          </a:extLst>
        </p:cNvPr>
        <p:cNvGrpSpPr/>
        <p:nvPr/>
      </p:nvGrpSpPr>
      <p:grpSpPr>
        <a:xfrm>
          <a:off x="0" y="0"/>
          <a:ext cx="0" cy="0"/>
          <a:chOff x="0" y="0"/>
          <a:chExt cx="0" cy="0"/>
        </a:xfrm>
      </p:grpSpPr>
      <p:sp>
        <p:nvSpPr>
          <p:cNvPr id="7" name="Podnadpis 2">
            <a:extLst>
              <a:ext uri="{FF2B5EF4-FFF2-40B4-BE49-F238E27FC236}">
                <a16:creationId xmlns:a16="http://schemas.microsoft.com/office/drawing/2014/main" id="{9C35D407-6815-D836-FF75-1913B4BE98A0}"/>
              </a:ext>
            </a:extLst>
          </p:cNvPr>
          <p:cNvSpPr txBox="1">
            <a:spLocks/>
          </p:cNvSpPr>
          <p:nvPr/>
        </p:nvSpPr>
        <p:spPr>
          <a:xfrm>
            <a:off x="0" y="1739152"/>
            <a:ext cx="11385176" cy="491265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1" algn="just">
              <a:lnSpc>
                <a:spcPct val="115000"/>
              </a:lnSpc>
              <a:spcAft>
                <a:spcPts val="800"/>
              </a:spcAft>
            </a:pPr>
            <a:r>
              <a:rPr lang="cs-CZ" sz="2400" b="1" kern="150" dirty="0">
                <a:solidFill>
                  <a:schemeClr val="bg1"/>
                </a:solidFill>
                <a:latin typeface="Arial" panose="020B0604020202020204" pitchFamily="34" charset="0"/>
                <a:ea typeface="Times New Roman" panose="02020603050405020304" pitchFamily="18" charset="0"/>
                <a:cs typeface="Courier New" panose="02070309020205020404" pitchFamily="49" charset="0"/>
              </a:rPr>
              <a:t>Zákon č. 263/2024 Sb., o veřejných kulturních institucích a o změně některých souvisejících zákonů (zákon o veřejných kulturních institucích</a:t>
            </a:r>
            <a:r>
              <a:rPr lang="cs-CZ" sz="2400" b="1" kern="150" dirty="0" smtClean="0">
                <a:solidFill>
                  <a:schemeClr val="bg1"/>
                </a:solidFill>
                <a:latin typeface="Arial" panose="020B0604020202020204" pitchFamily="34" charset="0"/>
                <a:ea typeface="Times New Roman" panose="02020603050405020304" pitchFamily="18" charset="0"/>
                <a:cs typeface="Courier New" panose="02070309020205020404" pitchFamily="49" charset="0"/>
              </a:rPr>
              <a:t>)</a:t>
            </a:r>
          </a:p>
          <a:p>
            <a:pPr marL="742950" lvl="1" indent="-285750" algn="just">
              <a:lnSpc>
                <a:spcPct val="115000"/>
              </a:lnSpc>
              <a:spcAft>
                <a:spcPts val="800"/>
              </a:spcAft>
              <a:buFont typeface="Courier New" panose="02070309020205020404" pitchFamily="49" charset="0"/>
              <a:buChar char="o"/>
            </a:pPr>
            <a:r>
              <a:rPr lang="cs-CZ" sz="1800" kern="150" dirty="0" smtClean="0">
                <a:solidFill>
                  <a:schemeClr val="bg1"/>
                </a:solidFill>
                <a:latin typeface="Arial" panose="020B0604020202020204" pitchFamily="34" charset="0"/>
                <a:ea typeface="Times New Roman" panose="02020603050405020304" pitchFamily="18" charset="0"/>
                <a:cs typeface="Courier New" panose="02070309020205020404" pitchFamily="49" charset="0"/>
              </a:rPr>
              <a:t>zavedena </a:t>
            </a:r>
            <a:r>
              <a:rPr lang="cs-CZ" sz="1800" kern="150" dirty="0">
                <a:solidFill>
                  <a:schemeClr val="bg1"/>
                </a:solidFill>
                <a:latin typeface="Arial" panose="020B0604020202020204" pitchFamily="34" charset="0"/>
                <a:ea typeface="Times New Roman" panose="02020603050405020304" pitchFamily="18" charset="0"/>
                <a:cs typeface="Courier New" panose="02070309020205020404" pitchFamily="49" charset="0"/>
              </a:rPr>
              <a:t>nová zvláštní právnická osoba: Veřejná kulturní instituce je právnickou osobou zřízenou podle tohoto zákona, jejímž účelem je přispívat k rozvoji kulturního života a kulturního dědictví společnosti, k zajištění co nejvyšší kvality veřejných kulturních služeb a k posílení významu české kultury.</a:t>
            </a:r>
          </a:p>
          <a:p>
            <a:pPr marL="742950" lvl="1" indent="-285750" algn="just">
              <a:lnSpc>
                <a:spcPct val="115000"/>
              </a:lnSpc>
              <a:spcAft>
                <a:spcPts val="800"/>
              </a:spcAft>
              <a:buFont typeface="Courier New" panose="02070309020205020404" pitchFamily="49" charset="0"/>
              <a:buChar char="o"/>
            </a:pPr>
            <a:r>
              <a:rPr lang="cs-CZ" sz="1800" kern="150" dirty="0" smtClean="0">
                <a:solidFill>
                  <a:schemeClr val="bg1"/>
                </a:solidFill>
                <a:latin typeface="Arial" panose="020B0604020202020204" pitchFamily="34" charset="0"/>
                <a:ea typeface="Times New Roman" panose="02020603050405020304" pitchFamily="18" charset="0"/>
                <a:cs typeface="Courier New" panose="02070309020205020404" pitchFamily="49" charset="0"/>
              </a:rPr>
              <a:t>Název </a:t>
            </a:r>
            <a:r>
              <a:rPr lang="cs-CZ" sz="1800" kern="150" dirty="0">
                <a:solidFill>
                  <a:schemeClr val="bg1"/>
                </a:solidFill>
                <a:latin typeface="Arial" panose="020B0604020202020204" pitchFamily="34" charset="0"/>
                <a:ea typeface="Times New Roman" panose="02020603050405020304" pitchFamily="18" charset="0"/>
                <a:cs typeface="Courier New" panose="02070309020205020404" pitchFamily="49" charset="0"/>
              </a:rPr>
              <a:t>veřejné kulturní instituce obsahuje označení „veřejná kulturní instituce“, které může být nahrazeno zkratkou „v. k. i.“. Jiné osoby nesmějí ve svém jménu toto označení používat.</a:t>
            </a:r>
          </a:p>
          <a:p>
            <a:pPr marL="742950" lvl="1" indent="-285750" algn="just">
              <a:lnSpc>
                <a:spcPct val="115000"/>
              </a:lnSpc>
              <a:spcAft>
                <a:spcPts val="800"/>
              </a:spcAft>
              <a:buFont typeface="Courier New" panose="02070309020205020404" pitchFamily="49" charset="0"/>
              <a:buChar char="o"/>
            </a:pPr>
            <a:r>
              <a:rPr lang="cs-CZ" sz="1800" kern="150" dirty="0" smtClean="0">
                <a:solidFill>
                  <a:schemeClr val="bg1"/>
                </a:solidFill>
                <a:latin typeface="Arial" panose="020B0604020202020204" pitchFamily="34" charset="0"/>
                <a:ea typeface="Times New Roman" panose="02020603050405020304" pitchFamily="18" charset="0"/>
                <a:cs typeface="Courier New" panose="02070309020205020404" pitchFamily="49" charset="0"/>
              </a:rPr>
              <a:t>zvláštní </a:t>
            </a:r>
            <a:r>
              <a:rPr lang="cs-CZ" sz="1800" kern="150" dirty="0">
                <a:solidFill>
                  <a:schemeClr val="bg1"/>
                </a:solidFill>
                <a:latin typeface="Arial" panose="020B0604020202020204" pitchFamily="34" charset="0"/>
                <a:ea typeface="Times New Roman" panose="02020603050405020304" pitchFamily="18" charset="0"/>
                <a:cs typeface="Courier New" panose="02070309020205020404" pitchFamily="49" charset="0"/>
              </a:rPr>
              <a:t>režim pro zacházení s chráněným majetkem (kulturní památky a další majetek vymezený </a:t>
            </a:r>
            <a:r>
              <a:rPr lang="cs-CZ" dirty="0">
                <a:solidFill>
                  <a:schemeClr val="bg1"/>
                </a:solidFill>
              </a:rPr>
              <a:t>v zakládací </a:t>
            </a:r>
            <a:r>
              <a:rPr lang="cs-CZ" sz="1800" kern="150" dirty="0" smtClean="0">
                <a:solidFill>
                  <a:schemeClr val="bg1"/>
                </a:solidFill>
                <a:latin typeface="Arial" panose="020B0604020202020204" pitchFamily="34" charset="0"/>
                <a:ea typeface="Times New Roman" panose="02020603050405020304" pitchFamily="18" charset="0"/>
                <a:cs typeface="Courier New" panose="02070309020205020404" pitchFamily="49" charset="0"/>
              </a:rPr>
              <a:t>listině</a:t>
            </a:r>
            <a:r>
              <a:rPr lang="cs-CZ" sz="1800" kern="150" dirty="0">
                <a:solidFill>
                  <a:schemeClr val="bg1"/>
                </a:solidFill>
                <a:latin typeface="Arial" panose="020B0604020202020204" pitchFamily="34" charset="0"/>
                <a:ea typeface="Times New Roman" panose="02020603050405020304" pitchFamily="18" charset="0"/>
                <a:cs typeface="Courier New" panose="02070309020205020404" pitchFamily="49" charset="0"/>
              </a:rPr>
              <a:t>), údaj o tom, že se jedná o chráněný majetku, bude zapisován do KN a z toho plynoucí omezení budou v rámci vkladového řízení přezkoumávána</a:t>
            </a:r>
          </a:p>
          <a:p>
            <a:pPr marL="742950" lvl="1" indent="-285750" algn="just">
              <a:lnSpc>
                <a:spcPct val="115000"/>
              </a:lnSpc>
              <a:spcAft>
                <a:spcPts val="800"/>
              </a:spcAft>
              <a:buFont typeface="Courier New" panose="02070309020205020404" pitchFamily="49" charset="0"/>
              <a:buChar char="o"/>
            </a:pPr>
            <a:r>
              <a:rPr lang="cs-CZ" sz="1800" kern="150" dirty="0" smtClean="0">
                <a:solidFill>
                  <a:schemeClr val="bg1"/>
                </a:solidFill>
                <a:latin typeface="Arial" panose="020B0604020202020204" pitchFamily="34" charset="0"/>
                <a:ea typeface="Times New Roman" panose="02020603050405020304" pitchFamily="18" charset="0"/>
                <a:cs typeface="Courier New" panose="02070309020205020404" pitchFamily="49" charset="0"/>
              </a:rPr>
              <a:t>veřejné </a:t>
            </a:r>
            <a:r>
              <a:rPr lang="cs-CZ" sz="1800" kern="150" dirty="0">
                <a:solidFill>
                  <a:schemeClr val="bg1"/>
                </a:solidFill>
                <a:latin typeface="Arial" panose="020B0604020202020204" pitchFamily="34" charset="0"/>
                <a:ea typeface="Times New Roman" panose="02020603050405020304" pitchFamily="18" charset="0"/>
                <a:cs typeface="Courier New" panose="02070309020205020404" pitchFamily="49" charset="0"/>
              </a:rPr>
              <a:t>kulturní instituce budou podléhat režimu zákona o registru </a:t>
            </a:r>
            <a:r>
              <a:rPr lang="cs-CZ" sz="1800" kern="150" dirty="0" smtClean="0">
                <a:solidFill>
                  <a:schemeClr val="bg1"/>
                </a:solidFill>
                <a:latin typeface="Arial" panose="020B0604020202020204" pitchFamily="34" charset="0"/>
                <a:ea typeface="Times New Roman" panose="02020603050405020304" pitchFamily="18" charset="0"/>
                <a:cs typeface="Courier New" panose="02070309020205020404" pitchFamily="49" charset="0"/>
              </a:rPr>
              <a:t>smluv</a:t>
            </a:r>
            <a:endParaRPr lang="cs-CZ" sz="1800" kern="150" dirty="0">
              <a:solidFill>
                <a:schemeClr val="bg1"/>
              </a:solidFill>
              <a:latin typeface="Arial" panose="020B0604020202020204" pitchFamily="34" charset="0"/>
              <a:ea typeface="Times New Roman" panose="02020603050405020304" pitchFamily="18" charset="0"/>
              <a:cs typeface="Courier New" panose="02070309020205020404" pitchFamily="49" charset="0"/>
            </a:endParaRPr>
          </a:p>
        </p:txBody>
      </p:sp>
      <p:cxnSp>
        <p:nvCxnSpPr>
          <p:cNvPr id="9" name="Přímá spojnice 8">
            <a:extLst>
              <a:ext uri="{FF2B5EF4-FFF2-40B4-BE49-F238E27FC236}">
                <a16:creationId xmlns:a16="http://schemas.microsoft.com/office/drawing/2014/main" id="{93A33A41-39EF-FDDA-4F2E-6E4B98F15152}"/>
              </a:ext>
            </a:extLst>
          </p:cNvPr>
          <p:cNvCxnSpPr/>
          <p:nvPr/>
        </p:nvCxnSpPr>
        <p:spPr>
          <a:xfrm>
            <a:off x="542513" y="1739153"/>
            <a:ext cx="792000" cy="0"/>
          </a:xfrm>
          <a:prstGeom prst="line">
            <a:avLst/>
          </a:prstGeom>
          <a:ln w="63500">
            <a:solidFill>
              <a:srgbClr val="F0E514"/>
            </a:solidFill>
          </a:ln>
        </p:spPr>
        <p:style>
          <a:lnRef idx="1">
            <a:schemeClr val="accent1"/>
          </a:lnRef>
          <a:fillRef idx="0">
            <a:schemeClr val="accent1"/>
          </a:fillRef>
          <a:effectRef idx="0">
            <a:schemeClr val="accent1"/>
          </a:effectRef>
          <a:fontRef idx="minor">
            <a:schemeClr val="tx1"/>
          </a:fontRef>
        </p:style>
      </p:cxnSp>
      <p:sp>
        <p:nvSpPr>
          <p:cNvPr id="4" name="Nadpis 1">
            <a:extLst>
              <a:ext uri="{FF2B5EF4-FFF2-40B4-BE49-F238E27FC236}">
                <a16:creationId xmlns:a16="http://schemas.microsoft.com/office/drawing/2014/main" id="{864225B1-3B75-7AC3-F282-FCFC4B05D797}"/>
              </a:ext>
            </a:extLst>
          </p:cNvPr>
          <p:cNvSpPr>
            <a:spLocks noGrp="1"/>
          </p:cNvSpPr>
          <p:nvPr>
            <p:ph type="ctrTitle"/>
          </p:nvPr>
        </p:nvSpPr>
        <p:spPr>
          <a:xfrm>
            <a:off x="399077" y="629161"/>
            <a:ext cx="10986099" cy="971040"/>
          </a:xfrm>
        </p:spPr>
        <p:txBody>
          <a:bodyPr>
            <a:normAutofit/>
          </a:bodyPr>
          <a:lstStyle/>
          <a:p>
            <a:pPr algn="l"/>
            <a:r>
              <a:rPr lang="pt-BR" sz="3200" b="1" dirty="0" smtClean="0">
                <a:solidFill>
                  <a:schemeClr val="bg1"/>
                </a:solidFill>
                <a:latin typeface="Arial Black" panose="020B0A04020102020204" pitchFamily="34" charset="0"/>
                <a:cs typeface="Arial" panose="020B0604020202020204" pitchFamily="34" charset="0"/>
              </a:rPr>
              <a:t>Změny </a:t>
            </a:r>
            <a:r>
              <a:rPr lang="pt-BR" sz="3200" b="1" dirty="0">
                <a:solidFill>
                  <a:schemeClr val="bg1"/>
                </a:solidFill>
                <a:latin typeface="Arial Black" panose="020B0A04020102020204" pitchFamily="34" charset="0"/>
                <a:cs typeface="Arial" panose="020B0604020202020204" pitchFamily="34" charset="0"/>
              </a:rPr>
              <a:t>právních předpisů s dopadem na činnosti úřadů v resortu ČÚZK</a:t>
            </a:r>
            <a:endParaRPr lang="cs-CZ" sz="3200" b="1" dirty="0">
              <a:solidFill>
                <a:schemeClr val="bg1"/>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27588906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B7276C2D-DCBE-93C9-15D0-024744FBCBDC}"/>
            </a:ext>
          </a:extLst>
        </p:cNvPr>
        <p:cNvGrpSpPr/>
        <p:nvPr/>
      </p:nvGrpSpPr>
      <p:grpSpPr>
        <a:xfrm>
          <a:off x="0" y="0"/>
          <a:ext cx="0" cy="0"/>
          <a:chOff x="0" y="0"/>
          <a:chExt cx="0" cy="0"/>
        </a:xfrm>
      </p:grpSpPr>
      <p:sp>
        <p:nvSpPr>
          <p:cNvPr id="7" name="Podnadpis 2">
            <a:extLst>
              <a:ext uri="{FF2B5EF4-FFF2-40B4-BE49-F238E27FC236}">
                <a16:creationId xmlns:a16="http://schemas.microsoft.com/office/drawing/2014/main" id="{9C35D407-6815-D836-FF75-1913B4BE98A0}"/>
              </a:ext>
            </a:extLst>
          </p:cNvPr>
          <p:cNvSpPr txBox="1">
            <a:spLocks/>
          </p:cNvSpPr>
          <p:nvPr/>
        </p:nvSpPr>
        <p:spPr>
          <a:xfrm>
            <a:off x="0" y="1945341"/>
            <a:ext cx="11385176" cy="312868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1" algn="just">
              <a:lnSpc>
                <a:spcPct val="115000"/>
              </a:lnSpc>
              <a:spcAft>
                <a:spcPts val="800"/>
              </a:spcAft>
            </a:pPr>
            <a:r>
              <a:rPr lang="cs-CZ" sz="2400" b="1" kern="150" dirty="0">
                <a:solidFill>
                  <a:schemeClr val="bg1"/>
                </a:solidFill>
                <a:latin typeface="Arial" panose="020B0604020202020204" pitchFamily="34" charset="0"/>
                <a:ea typeface="Times New Roman" panose="02020603050405020304" pitchFamily="18" charset="0"/>
                <a:cs typeface="Courier New" panose="02070309020205020404" pitchFamily="49" charset="0"/>
              </a:rPr>
              <a:t>Zákon č. 250/2023 Sb., o veřejných </a:t>
            </a:r>
            <a:r>
              <a:rPr lang="cs-CZ" sz="2400" b="1" kern="150" dirty="0" smtClean="0">
                <a:solidFill>
                  <a:schemeClr val="bg1"/>
                </a:solidFill>
                <a:latin typeface="Arial" panose="020B0604020202020204" pitchFamily="34" charset="0"/>
                <a:ea typeface="Times New Roman" panose="02020603050405020304" pitchFamily="18" charset="0"/>
                <a:cs typeface="Courier New" panose="02070309020205020404" pitchFamily="49" charset="0"/>
              </a:rPr>
              <a:t>dražbách</a:t>
            </a:r>
          </a:p>
          <a:p>
            <a:pPr marL="742950" lvl="1" indent="-285750" algn="just">
              <a:lnSpc>
                <a:spcPct val="115000"/>
              </a:lnSpc>
              <a:spcAft>
                <a:spcPts val="800"/>
              </a:spcAft>
              <a:buFont typeface="Courier New" panose="02070309020205020404" pitchFamily="49" charset="0"/>
              <a:buChar char="o"/>
            </a:pPr>
            <a:r>
              <a:rPr lang="cs-CZ" sz="1800" kern="150" dirty="0" smtClean="0">
                <a:solidFill>
                  <a:schemeClr val="bg1"/>
                </a:solidFill>
                <a:latin typeface="Arial" panose="020B0604020202020204" pitchFamily="34" charset="0"/>
                <a:ea typeface="Times New Roman" panose="02020603050405020304" pitchFamily="18" charset="0"/>
                <a:cs typeface="Courier New" panose="02070309020205020404" pitchFamily="49" charset="0"/>
              </a:rPr>
              <a:t>zcela </a:t>
            </a:r>
            <a:r>
              <a:rPr lang="cs-CZ" sz="1800" kern="150" dirty="0">
                <a:solidFill>
                  <a:schemeClr val="bg1"/>
                </a:solidFill>
                <a:latin typeface="Arial" panose="020B0604020202020204" pitchFamily="34" charset="0"/>
                <a:ea typeface="Times New Roman" panose="02020603050405020304" pitchFamily="18" charset="0"/>
                <a:cs typeface="Courier New" panose="02070309020205020404" pitchFamily="49" charset="0"/>
              </a:rPr>
              <a:t>nová právní úprava problematiky veřejných dražeb, kdy výsledkem dražby bude uzavření smlouvy příklepem, vlastnické právo bude tedy vznikat až vkladem do katastru, základní postupy i vazby na katastr však zůstávají stejné</a:t>
            </a:r>
          </a:p>
          <a:p>
            <a:pPr marL="742950" lvl="1" indent="-285750" algn="just">
              <a:lnSpc>
                <a:spcPct val="115000"/>
              </a:lnSpc>
              <a:spcAft>
                <a:spcPts val="800"/>
              </a:spcAft>
              <a:buFont typeface="Courier New" panose="02070309020205020404" pitchFamily="49" charset="0"/>
              <a:buChar char="o"/>
            </a:pPr>
            <a:r>
              <a:rPr lang="cs-CZ" sz="1800" kern="150" dirty="0" smtClean="0">
                <a:solidFill>
                  <a:schemeClr val="bg1"/>
                </a:solidFill>
                <a:latin typeface="Arial" panose="020B0604020202020204" pitchFamily="34" charset="0"/>
                <a:ea typeface="Times New Roman" panose="02020603050405020304" pitchFamily="18" charset="0"/>
                <a:cs typeface="Courier New" panose="02070309020205020404" pitchFamily="49" charset="0"/>
              </a:rPr>
              <a:t>zákon </a:t>
            </a:r>
            <a:r>
              <a:rPr lang="cs-CZ" sz="1800" kern="150" dirty="0">
                <a:solidFill>
                  <a:schemeClr val="bg1"/>
                </a:solidFill>
                <a:latin typeface="Arial" panose="020B0604020202020204" pitchFamily="34" charset="0"/>
                <a:ea typeface="Times New Roman" panose="02020603050405020304" pitchFamily="18" charset="0"/>
                <a:cs typeface="Courier New" panose="02070309020205020404" pitchFamily="49" charset="0"/>
              </a:rPr>
              <a:t>již z roku 2023 – dlouhá </a:t>
            </a:r>
            <a:r>
              <a:rPr lang="cs-CZ" sz="1800" kern="150" dirty="0" err="1">
                <a:solidFill>
                  <a:schemeClr val="bg1"/>
                </a:solidFill>
                <a:latin typeface="Arial" panose="020B0604020202020204" pitchFamily="34" charset="0"/>
                <a:ea typeface="Times New Roman" panose="02020603050405020304" pitchFamily="18" charset="0"/>
                <a:cs typeface="Courier New" panose="02070309020205020404" pitchFamily="49" charset="0"/>
              </a:rPr>
              <a:t>legisvakance</a:t>
            </a:r>
            <a:r>
              <a:rPr lang="cs-CZ" sz="1800" kern="150" dirty="0">
                <a:solidFill>
                  <a:schemeClr val="bg1"/>
                </a:solidFill>
                <a:latin typeface="Arial" panose="020B0604020202020204" pitchFamily="34" charset="0"/>
                <a:ea typeface="Times New Roman" panose="02020603050405020304" pitchFamily="18" charset="0"/>
                <a:cs typeface="Courier New" panose="02070309020205020404" pitchFamily="49" charset="0"/>
              </a:rPr>
              <a:t> (je časové období, ve které je předpis platný, ale ještě nenabyl účinnosti, tedy doba mezi počátkem platnosti a počátkem účinnosti předpisu)</a:t>
            </a:r>
          </a:p>
          <a:p>
            <a:pPr marL="742950" lvl="1" indent="-285750" algn="just">
              <a:lnSpc>
                <a:spcPct val="115000"/>
              </a:lnSpc>
              <a:spcAft>
                <a:spcPts val="800"/>
              </a:spcAft>
              <a:buFont typeface="Courier New" panose="02070309020205020404" pitchFamily="49" charset="0"/>
              <a:buChar char="o"/>
            </a:pPr>
            <a:r>
              <a:rPr lang="cs-CZ" sz="1800" kern="150" dirty="0" smtClean="0">
                <a:solidFill>
                  <a:schemeClr val="bg1"/>
                </a:solidFill>
                <a:latin typeface="Arial" panose="020B0604020202020204" pitchFamily="34" charset="0"/>
                <a:ea typeface="Times New Roman" panose="02020603050405020304" pitchFamily="18" charset="0"/>
                <a:cs typeface="Courier New" panose="02070309020205020404" pitchFamily="49" charset="0"/>
              </a:rPr>
              <a:t>platnost </a:t>
            </a:r>
            <a:r>
              <a:rPr lang="cs-CZ" sz="1800" kern="150" dirty="0">
                <a:solidFill>
                  <a:schemeClr val="bg1"/>
                </a:solidFill>
                <a:latin typeface="Arial" panose="020B0604020202020204" pitchFamily="34" charset="0"/>
                <a:ea typeface="Times New Roman" panose="02020603050405020304" pitchFamily="18" charset="0"/>
                <a:cs typeface="Courier New" panose="02070309020205020404" pitchFamily="49" charset="0"/>
              </a:rPr>
              <a:t>od 25. 8. 2023, účinnost 1. ledna 2025</a:t>
            </a:r>
          </a:p>
        </p:txBody>
      </p:sp>
      <p:cxnSp>
        <p:nvCxnSpPr>
          <p:cNvPr id="9" name="Přímá spojnice 8">
            <a:extLst>
              <a:ext uri="{FF2B5EF4-FFF2-40B4-BE49-F238E27FC236}">
                <a16:creationId xmlns:a16="http://schemas.microsoft.com/office/drawing/2014/main" id="{93A33A41-39EF-FDDA-4F2E-6E4B98F15152}"/>
              </a:ext>
            </a:extLst>
          </p:cNvPr>
          <p:cNvCxnSpPr/>
          <p:nvPr/>
        </p:nvCxnSpPr>
        <p:spPr>
          <a:xfrm>
            <a:off x="542513" y="1739153"/>
            <a:ext cx="792000" cy="0"/>
          </a:xfrm>
          <a:prstGeom prst="line">
            <a:avLst/>
          </a:prstGeom>
          <a:ln w="63500">
            <a:solidFill>
              <a:srgbClr val="F0E514"/>
            </a:solidFill>
          </a:ln>
        </p:spPr>
        <p:style>
          <a:lnRef idx="1">
            <a:schemeClr val="accent1"/>
          </a:lnRef>
          <a:fillRef idx="0">
            <a:schemeClr val="accent1"/>
          </a:fillRef>
          <a:effectRef idx="0">
            <a:schemeClr val="accent1"/>
          </a:effectRef>
          <a:fontRef idx="minor">
            <a:schemeClr val="tx1"/>
          </a:fontRef>
        </p:style>
      </p:cxnSp>
      <p:sp>
        <p:nvSpPr>
          <p:cNvPr id="4" name="Nadpis 1">
            <a:extLst>
              <a:ext uri="{FF2B5EF4-FFF2-40B4-BE49-F238E27FC236}">
                <a16:creationId xmlns:a16="http://schemas.microsoft.com/office/drawing/2014/main" id="{864225B1-3B75-7AC3-F282-FCFC4B05D797}"/>
              </a:ext>
            </a:extLst>
          </p:cNvPr>
          <p:cNvSpPr>
            <a:spLocks noGrp="1"/>
          </p:cNvSpPr>
          <p:nvPr>
            <p:ph type="ctrTitle"/>
          </p:nvPr>
        </p:nvSpPr>
        <p:spPr>
          <a:xfrm>
            <a:off x="399077" y="629160"/>
            <a:ext cx="10986099" cy="1109993"/>
          </a:xfrm>
        </p:spPr>
        <p:txBody>
          <a:bodyPr>
            <a:normAutofit/>
          </a:bodyPr>
          <a:lstStyle/>
          <a:p>
            <a:pPr algn="l"/>
            <a:r>
              <a:rPr lang="pt-BR" sz="3200" b="1" dirty="0" smtClean="0">
                <a:solidFill>
                  <a:schemeClr val="bg1"/>
                </a:solidFill>
                <a:latin typeface="Arial Black" panose="020B0A04020102020204" pitchFamily="34" charset="0"/>
                <a:cs typeface="Arial" panose="020B0604020202020204" pitchFamily="34" charset="0"/>
              </a:rPr>
              <a:t>Změny </a:t>
            </a:r>
            <a:r>
              <a:rPr lang="pt-BR" sz="3200" b="1" dirty="0">
                <a:solidFill>
                  <a:schemeClr val="bg1"/>
                </a:solidFill>
                <a:latin typeface="Arial Black" panose="020B0A04020102020204" pitchFamily="34" charset="0"/>
                <a:cs typeface="Arial" panose="020B0604020202020204" pitchFamily="34" charset="0"/>
              </a:rPr>
              <a:t>právních předpisů s dopadem na činnosti úřadů v resortu ČÚZK</a:t>
            </a:r>
            <a:endParaRPr lang="cs-CZ" sz="3200" b="1" dirty="0">
              <a:solidFill>
                <a:schemeClr val="bg1"/>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6966641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C6A9C4B0-3692-2203-E682-457EA6A038FB}"/>
            </a:ext>
          </a:extLst>
        </p:cNvPr>
        <p:cNvGrpSpPr/>
        <p:nvPr/>
      </p:nvGrpSpPr>
      <p:grpSpPr>
        <a:xfrm>
          <a:off x="0" y="0"/>
          <a:ext cx="0" cy="0"/>
          <a:chOff x="0" y="0"/>
          <a:chExt cx="0" cy="0"/>
        </a:xfrm>
      </p:grpSpPr>
      <p:sp>
        <p:nvSpPr>
          <p:cNvPr id="6" name="Nadpis 1">
            <a:extLst>
              <a:ext uri="{FF2B5EF4-FFF2-40B4-BE49-F238E27FC236}">
                <a16:creationId xmlns:a16="http://schemas.microsoft.com/office/drawing/2014/main" id="{CFD88FC2-D498-64D5-F10A-73254D82BB6D}"/>
              </a:ext>
            </a:extLst>
          </p:cNvPr>
          <p:cNvSpPr>
            <a:spLocks noGrp="1"/>
          </p:cNvSpPr>
          <p:nvPr>
            <p:ph type="ctrTitle"/>
          </p:nvPr>
        </p:nvSpPr>
        <p:spPr>
          <a:xfrm>
            <a:off x="542513" y="1052513"/>
            <a:ext cx="7960068" cy="713533"/>
          </a:xfrm>
        </p:spPr>
        <p:txBody>
          <a:bodyPr>
            <a:normAutofit/>
          </a:bodyPr>
          <a:lstStyle/>
          <a:p>
            <a:pPr algn="l"/>
            <a:r>
              <a:rPr lang="cs-CZ" sz="3600" b="1" dirty="0">
                <a:solidFill>
                  <a:schemeClr val="bg1"/>
                </a:solidFill>
                <a:latin typeface="Arial Black" panose="020B0A04020102020204" pitchFamily="34" charset="0"/>
                <a:cs typeface="Arial" panose="020B0604020202020204" pitchFamily="34" charset="0"/>
              </a:rPr>
              <a:t>1) </a:t>
            </a:r>
            <a:r>
              <a:rPr lang="cs-CZ" sz="3600" b="1" dirty="0">
                <a:solidFill>
                  <a:schemeClr val="bg1"/>
                </a:solidFill>
                <a:latin typeface="Arial" panose="020B0604020202020204" pitchFamily="34" charset="0"/>
                <a:cs typeface="Arial" panose="020B0604020202020204" pitchFamily="34" charset="0"/>
              </a:rPr>
              <a:t>Úvod</a:t>
            </a:r>
            <a:endParaRPr lang="cs-CZ" sz="3600" b="1" dirty="0">
              <a:solidFill>
                <a:schemeClr val="bg1"/>
              </a:solidFill>
              <a:latin typeface="Arial Black" panose="020B0A04020102020204" pitchFamily="34" charset="0"/>
              <a:cs typeface="Arial" panose="020B0604020202020204" pitchFamily="34" charset="0"/>
            </a:endParaRPr>
          </a:p>
        </p:txBody>
      </p:sp>
      <p:sp>
        <p:nvSpPr>
          <p:cNvPr id="7" name="Podnadpis 2">
            <a:extLst>
              <a:ext uri="{FF2B5EF4-FFF2-40B4-BE49-F238E27FC236}">
                <a16:creationId xmlns:a16="http://schemas.microsoft.com/office/drawing/2014/main" id="{7C53B2CD-627A-2364-B120-58FF982ADE2C}"/>
              </a:ext>
            </a:extLst>
          </p:cNvPr>
          <p:cNvSpPr txBox="1">
            <a:spLocks/>
          </p:cNvSpPr>
          <p:nvPr/>
        </p:nvSpPr>
        <p:spPr>
          <a:xfrm>
            <a:off x="542513" y="2645996"/>
            <a:ext cx="10899199" cy="421200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15000"/>
              </a:lnSpc>
              <a:spcAft>
                <a:spcPts val="800"/>
              </a:spcAft>
              <a:buNone/>
            </a:pPr>
            <a:r>
              <a:rPr lang="cs-CZ" sz="1800" dirty="0">
                <a:solidFill>
                  <a:schemeClr val="bg1"/>
                </a:solidFill>
                <a:latin typeface="Arial" panose="020B0604020202020204" pitchFamily="34" charset="0"/>
                <a:cs typeface="Arial" panose="020B0604020202020204" pitchFamily="34" charset="0"/>
              </a:rPr>
              <a:t>Přednáška navazuje </a:t>
            </a:r>
            <a:r>
              <a:rPr lang="cs-CZ" sz="1800" kern="150" dirty="0">
                <a:solidFill>
                  <a:schemeClr val="bg1"/>
                </a:solidFill>
                <a:effectLst/>
                <a:latin typeface="Arial" panose="020B0604020202020204" pitchFamily="34" charset="0"/>
                <a:ea typeface="SimSun" panose="02010600030101010101" pitchFamily="2" charset="-122"/>
                <a:cs typeface="Arial" panose="020B0604020202020204" pitchFamily="34" charset="0"/>
              </a:rPr>
              <a:t>na přednášku z loňského roku, kdy jsem podrobně rozebrala ověřování výsledků zeměměřických činností podle zákona č. 200/1994 Sb., o zeměměřictví a o změně a doplnění některých zákonů souvisejících s jeho zavedením, ve znění pozdějších předpisů, a současně vysvětlila pojem přestupek na úseku zeměměřictví a disciplinární provinění.</a:t>
            </a:r>
          </a:p>
          <a:p>
            <a:pPr algn="just">
              <a:lnSpc>
                <a:spcPct val="115000"/>
              </a:lnSpc>
              <a:spcAft>
                <a:spcPts val="800"/>
              </a:spcAft>
            </a:pPr>
            <a:r>
              <a:rPr lang="cs-CZ" sz="1800" kern="150" dirty="0">
                <a:solidFill>
                  <a:schemeClr val="bg1"/>
                </a:solidFill>
                <a:effectLst/>
                <a:latin typeface="Arial" panose="020B0604020202020204" pitchFamily="34" charset="0"/>
                <a:ea typeface="SimSun" panose="02010600030101010101" pitchFamily="2" charset="-122"/>
                <a:cs typeface="Arial" panose="020B0604020202020204" pitchFamily="34" charset="0"/>
              </a:rPr>
              <a:t>Tentokráte přehlednou formou uvedu předpisy jak z oblasti inženýrské geodézie, tak z oblasti katastru nemovitostí, a zmíním se i o změně, která čeká </a:t>
            </a:r>
            <a:r>
              <a:rPr lang="cs-CZ" sz="1800" kern="15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zeměměřické a katastrální inspektoráty (dále „Inspektoráty“) a nebude opomenut ani vhled do budoucnosti, co se předpisů týká.</a:t>
            </a:r>
            <a:endParaRPr lang="cs-CZ" sz="1800" kern="150" dirty="0">
              <a:solidFill>
                <a:schemeClr val="bg1"/>
              </a:solidFill>
              <a:effectLst/>
              <a:latin typeface="Arial" panose="020B0604020202020204" pitchFamily="34" charset="0"/>
              <a:ea typeface="SimSun" panose="02010600030101010101" pitchFamily="2" charset="-122"/>
              <a:cs typeface="Arial" panose="020B0604020202020204" pitchFamily="34" charset="0"/>
            </a:endParaRPr>
          </a:p>
          <a:p>
            <a:pPr algn="l">
              <a:spcAft>
                <a:spcPts val="600"/>
              </a:spcAft>
            </a:pPr>
            <a:r>
              <a:rPr lang="cs-CZ" sz="2200" dirty="0">
                <a:solidFill>
                  <a:schemeClr val="bg1"/>
                </a:solidFill>
                <a:latin typeface="Arial" panose="020B0604020202020204" pitchFamily="34" charset="0"/>
                <a:cs typeface="Arial" panose="020B0604020202020204" pitchFamily="34" charset="0"/>
              </a:rPr>
              <a:t> </a:t>
            </a:r>
            <a:endParaRPr lang="cs-CZ" sz="1800" b="1" dirty="0">
              <a:solidFill>
                <a:schemeClr val="bg1"/>
              </a:solidFill>
              <a:latin typeface="Arial" panose="020B0604020202020204" pitchFamily="34" charset="0"/>
              <a:cs typeface="Arial" panose="020B0604020202020204" pitchFamily="34" charset="0"/>
            </a:endParaRPr>
          </a:p>
        </p:txBody>
      </p:sp>
      <p:cxnSp>
        <p:nvCxnSpPr>
          <p:cNvPr id="9" name="Přímá spojnice 8">
            <a:extLst>
              <a:ext uri="{FF2B5EF4-FFF2-40B4-BE49-F238E27FC236}">
                <a16:creationId xmlns:a16="http://schemas.microsoft.com/office/drawing/2014/main" id="{77D7BDA8-97BA-4969-2D76-C481AE8C5BD2}"/>
              </a:ext>
            </a:extLst>
          </p:cNvPr>
          <p:cNvCxnSpPr/>
          <p:nvPr/>
        </p:nvCxnSpPr>
        <p:spPr>
          <a:xfrm>
            <a:off x="542513" y="1870821"/>
            <a:ext cx="792000" cy="0"/>
          </a:xfrm>
          <a:prstGeom prst="line">
            <a:avLst/>
          </a:prstGeom>
          <a:ln w="63500">
            <a:solidFill>
              <a:srgbClr val="F0E51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84433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B7276C2D-DCBE-93C9-15D0-024744FBCBDC}"/>
            </a:ext>
          </a:extLst>
        </p:cNvPr>
        <p:cNvGrpSpPr/>
        <p:nvPr/>
      </p:nvGrpSpPr>
      <p:grpSpPr>
        <a:xfrm>
          <a:off x="0" y="0"/>
          <a:ext cx="0" cy="0"/>
          <a:chOff x="0" y="0"/>
          <a:chExt cx="0" cy="0"/>
        </a:xfrm>
      </p:grpSpPr>
      <p:sp>
        <p:nvSpPr>
          <p:cNvPr id="7" name="Podnadpis 2">
            <a:extLst>
              <a:ext uri="{FF2B5EF4-FFF2-40B4-BE49-F238E27FC236}">
                <a16:creationId xmlns:a16="http://schemas.microsoft.com/office/drawing/2014/main" id="{9C35D407-6815-D836-FF75-1913B4BE98A0}"/>
              </a:ext>
            </a:extLst>
          </p:cNvPr>
          <p:cNvSpPr txBox="1">
            <a:spLocks/>
          </p:cNvSpPr>
          <p:nvPr/>
        </p:nvSpPr>
        <p:spPr>
          <a:xfrm>
            <a:off x="0" y="1739153"/>
            <a:ext cx="11385176" cy="511884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1" algn="just">
              <a:lnSpc>
                <a:spcPct val="115000"/>
              </a:lnSpc>
              <a:spcAft>
                <a:spcPts val="800"/>
              </a:spcAft>
            </a:pPr>
            <a:r>
              <a:rPr lang="cs-CZ" sz="2400" b="1" kern="150" dirty="0">
                <a:solidFill>
                  <a:schemeClr val="bg1"/>
                </a:solidFill>
                <a:latin typeface="Arial" panose="020B0604020202020204" pitchFamily="34" charset="0"/>
                <a:ea typeface="Times New Roman" panose="02020603050405020304" pitchFamily="18" charset="0"/>
                <a:cs typeface="Courier New" panose="02070309020205020404" pitchFamily="49" charset="0"/>
              </a:rPr>
              <a:t>Zákon č. 169/2024 Sb., kterým se mění zákon č. 20/1987 Sb., o státní památkové péči, ve znění pozdějších </a:t>
            </a:r>
            <a:r>
              <a:rPr lang="cs-CZ" sz="2400" b="1" kern="150" dirty="0" smtClean="0">
                <a:solidFill>
                  <a:schemeClr val="bg1"/>
                </a:solidFill>
                <a:latin typeface="Arial" panose="020B0604020202020204" pitchFamily="34" charset="0"/>
                <a:ea typeface="Times New Roman" panose="02020603050405020304" pitchFamily="18" charset="0"/>
                <a:cs typeface="Courier New" panose="02070309020205020404" pitchFamily="49" charset="0"/>
              </a:rPr>
              <a:t>předpisů</a:t>
            </a:r>
          </a:p>
          <a:p>
            <a:pPr marL="742950" lvl="1" indent="-285750" algn="just">
              <a:lnSpc>
                <a:spcPct val="115000"/>
              </a:lnSpc>
              <a:spcAft>
                <a:spcPts val="800"/>
              </a:spcAft>
              <a:buFont typeface="Courier New" panose="02070309020205020404" pitchFamily="49" charset="0"/>
              <a:buChar char="o"/>
            </a:pPr>
            <a:r>
              <a:rPr lang="cs-CZ" sz="1600" kern="150" dirty="0" smtClean="0">
                <a:solidFill>
                  <a:schemeClr val="bg1"/>
                </a:solidFill>
                <a:latin typeface="Arial" panose="020B0604020202020204" pitchFamily="34" charset="0"/>
                <a:ea typeface="Times New Roman" panose="02020603050405020304" pitchFamily="18" charset="0"/>
                <a:cs typeface="Courier New" panose="02070309020205020404" pitchFamily="49" charset="0"/>
              </a:rPr>
              <a:t>mimo </a:t>
            </a:r>
            <a:r>
              <a:rPr lang="cs-CZ" sz="1600" kern="150" dirty="0">
                <a:solidFill>
                  <a:schemeClr val="bg1"/>
                </a:solidFill>
                <a:latin typeface="Arial" panose="020B0604020202020204" pitchFamily="34" charset="0"/>
                <a:ea typeface="Times New Roman" panose="02020603050405020304" pitchFamily="18" charset="0"/>
                <a:cs typeface="Courier New" panose="02070309020205020404" pitchFamily="49" charset="0"/>
              </a:rPr>
              <a:t>jiné zavádí plošné památkové ochrany jako účelové územní prvky do RÚIAN</a:t>
            </a:r>
          </a:p>
          <a:p>
            <a:pPr marL="742950" lvl="1" indent="-285750" algn="just">
              <a:lnSpc>
                <a:spcPct val="115000"/>
              </a:lnSpc>
              <a:spcAft>
                <a:spcPts val="800"/>
              </a:spcAft>
              <a:buFont typeface="Courier New" panose="02070309020205020404" pitchFamily="49" charset="0"/>
              <a:buChar char="o"/>
            </a:pPr>
            <a:r>
              <a:rPr lang="cs-CZ" sz="1600" kern="150" dirty="0" smtClean="0">
                <a:solidFill>
                  <a:schemeClr val="bg1"/>
                </a:solidFill>
                <a:latin typeface="Arial" panose="020B0604020202020204" pitchFamily="34" charset="0"/>
                <a:ea typeface="Times New Roman" panose="02020603050405020304" pitchFamily="18" charset="0"/>
                <a:cs typeface="Courier New" panose="02070309020205020404" pitchFamily="49" charset="0"/>
              </a:rPr>
              <a:t>účinnost </a:t>
            </a:r>
            <a:r>
              <a:rPr lang="cs-CZ" sz="1600" kern="150" dirty="0">
                <a:solidFill>
                  <a:schemeClr val="bg1"/>
                </a:solidFill>
                <a:latin typeface="Arial" panose="020B0604020202020204" pitchFamily="34" charset="0"/>
                <a:ea typeface="Times New Roman" panose="02020603050405020304" pitchFamily="18" charset="0"/>
                <a:cs typeface="Courier New" panose="02070309020205020404" pitchFamily="49" charset="0"/>
              </a:rPr>
              <a:t>1. ledna 2025</a:t>
            </a:r>
          </a:p>
          <a:p>
            <a:pPr marL="742950" lvl="1" indent="-285750" algn="just">
              <a:lnSpc>
                <a:spcPct val="115000"/>
              </a:lnSpc>
              <a:spcAft>
                <a:spcPts val="800"/>
              </a:spcAft>
              <a:buFont typeface="Courier New" panose="02070309020205020404" pitchFamily="49" charset="0"/>
              <a:buChar char="o"/>
            </a:pPr>
            <a:r>
              <a:rPr lang="cs-CZ" sz="1600" kern="150" dirty="0" smtClean="0">
                <a:solidFill>
                  <a:schemeClr val="bg1"/>
                </a:solidFill>
                <a:latin typeface="Arial" panose="020B0604020202020204" pitchFamily="34" charset="0"/>
                <a:ea typeface="Times New Roman" panose="02020603050405020304" pitchFamily="18" charset="0"/>
                <a:cs typeface="Courier New" panose="02070309020205020404" pitchFamily="49" charset="0"/>
              </a:rPr>
              <a:t>zápis </a:t>
            </a:r>
            <a:r>
              <a:rPr lang="cs-CZ" sz="1600" kern="150" dirty="0">
                <a:solidFill>
                  <a:schemeClr val="bg1"/>
                </a:solidFill>
                <a:latin typeface="Arial" panose="020B0604020202020204" pitchFamily="34" charset="0"/>
                <a:ea typeface="Times New Roman" panose="02020603050405020304" pitchFamily="18" charset="0"/>
                <a:cs typeface="Courier New" panose="02070309020205020404" pitchFamily="49" charset="0"/>
              </a:rPr>
              <a:t>údajů do Informačního systému územní identifikace (ISÚI) bude do 30. června 2026, provedení kontrol </a:t>
            </a:r>
            <a:r>
              <a:rPr lang="cs-CZ" sz="1600" dirty="0">
                <a:solidFill>
                  <a:schemeClr val="bg1"/>
                </a:solidFill>
              </a:rPr>
              <a:t>do 31. prosince</a:t>
            </a:r>
            <a:r>
              <a:rPr lang="cs-CZ" sz="1600" dirty="0" smtClean="0">
                <a:solidFill>
                  <a:schemeClr val="bg1"/>
                </a:solidFill>
              </a:rPr>
              <a:t> </a:t>
            </a:r>
            <a:r>
              <a:rPr lang="cs-CZ" sz="1600" kern="150" dirty="0" smtClean="0">
                <a:solidFill>
                  <a:schemeClr val="bg1"/>
                </a:solidFill>
                <a:latin typeface="Arial" panose="020B0604020202020204" pitchFamily="34" charset="0"/>
                <a:ea typeface="Times New Roman" panose="02020603050405020304" pitchFamily="18" charset="0"/>
                <a:cs typeface="Courier New" panose="02070309020205020404" pitchFamily="49" charset="0"/>
              </a:rPr>
              <a:t>2026</a:t>
            </a:r>
            <a:r>
              <a:rPr lang="cs-CZ" sz="1600" kern="150" dirty="0">
                <a:solidFill>
                  <a:schemeClr val="bg1"/>
                </a:solidFill>
                <a:latin typeface="Arial" panose="020B0604020202020204" pitchFamily="34" charset="0"/>
                <a:ea typeface="Times New Roman" panose="02020603050405020304" pitchFamily="18" charset="0"/>
                <a:cs typeface="Courier New" panose="02070309020205020404" pitchFamily="49" charset="0"/>
              </a:rPr>
              <a:t>, vyhlášení dne, kdy dojde k zápisu do RÚIAN, do 30. srpna </a:t>
            </a:r>
            <a:r>
              <a:rPr lang="cs-CZ" sz="1600" kern="150" dirty="0" smtClean="0">
                <a:solidFill>
                  <a:schemeClr val="bg1"/>
                </a:solidFill>
                <a:latin typeface="Arial" panose="020B0604020202020204" pitchFamily="34" charset="0"/>
                <a:ea typeface="Times New Roman" panose="02020603050405020304" pitchFamily="18" charset="0"/>
                <a:cs typeface="Courier New" panose="02070309020205020404" pitchFamily="49" charset="0"/>
              </a:rPr>
              <a:t>2027</a:t>
            </a:r>
            <a:endParaRPr lang="cs-CZ" sz="1600" kern="150" dirty="0">
              <a:solidFill>
                <a:schemeClr val="bg1"/>
              </a:solidFill>
              <a:latin typeface="Arial" panose="020B0604020202020204" pitchFamily="34" charset="0"/>
              <a:ea typeface="Times New Roman" panose="02020603050405020304" pitchFamily="18" charset="0"/>
              <a:cs typeface="Courier New" panose="02070309020205020404" pitchFamily="49" charset="0"/>
            </a:endParaRPr>
          </a:p>
          <a:p>
            <a:pPr marL="742950" lvl="1" indent="-285750" algn="just">
              <a:lnSpc>
                <a:spcPct val="115000"/>
              </a:lnSpc>
              <a:spcAft>
                <a:spcPts val="800"/>
              </a:spcAft>
              <a:buFont typeface="Courier New" panose="02070309020205020404" pitchFamily="49" charset="0"/>
              <a:buChar char="o"/>
            </a:pPr>
            <a:r>
              <a:rPr lang="cs-CZ" sz="1600" kern="150" dirty="0" smtClean="0">
                <a:solidFill>
                  <a:schemeClr val="bg1"/>
                </a:solidFill>
                <a:latin typeface="Arial" panose="020B0604020202020204" pitchFamily="34" charset="0"/>
                <a:ea typeface="Times New Roman" panose="02020603050405020304" pitchFamily="18" charset="0"/>
                <a:cs typeface="Courier New" panose="02070309020205020404" pitchFamily="49" charset="0"/>
              </a:rPr>
              <a:t>definice: </a:t>
            </a:r>
            <a:r>
              <a:rPr lang="cs-CZ" sz="1600" i="1" kern="150" dirty="0" smtClean="0">
                <a:solidFill>
                  <a:schemeClr val="bg1"/>
                </a:solidFill>
                <a:latin typeface="Arial" panose="020B0604020202020204" pitchFamily="34" charset="0"/>
                <a:ea typeface="Times New Roman" panose="02020603050405020304" pitchFamily="18" charset="0"/>
                <a:cs typeface="Courier New" panose="02070309020205020404" pitchFamily="49" charset="0"/>
              </a:rPr>
              <a:t>Účelový </a:t>
            </a:r>
            <a:r>
              <a:rPr lang="cs-CZ" sz="1600" i="1" kern="150" dirty="0">
                <a:solidFill>
                  <a:schemeClr val="bg1"/>
                </a:solidFill>
                <a:latin typeface="Arial" panose="020B0604020202020204" pitchFamily="34" charset="0"/>
                <a:ea typeface="Times New Roman" panose="02020603050405020304" pitchFamily="18" charset="0"/>
                <a:cs typeface="Courier New" panose="02070309020205020404" pitchFamily="49" charset="0"/>
              </a:rPr>
              <a:t>územní prvek (ÚÚP) je územní jednotka definovaná zákonem, která slouží k vyjádření specifických částí území pro určité účely stanovené jinými právními předpisy. Tyto prvky jsou evidovány v RÚIAN a zahrnují například dobývací prostory.</a:t>
            </a:r>
          </a:p>
          <a:p>
            <a:pPr marL="742950" lvl="1" indent="-285750" algn="just">
              <a:lnSpc>
                <a:spcPct val="115000"/>
              </a:lnSpc>
              <a:spcAft>
                <a:spcPts val="800"/>
              </a:spcAft>
              <a:buFont typeface="Courier New" panose="02070309020205020404" pitchFamily="49" charset="0"/>
              <a:buChar char="o"/>
            </a:pPr>
            <a:r>
              <a:rPr lang="cs-CZ" sz="1600" kern="150" dirty="0" smtClean="0">
                <a:solidFill>
                  <a:schemeClr val="bg1"/>
                </a:solidFill>
                <a:latin typeface="Arial" panose="020B0604020202020204" pitchFamily="34" charset="0"/>
                <a:ea typeface="Times New Roman" panose="02020603050405020304" pitchFamily="18" charset="0"/>
                <a:cs typeface="Courier New" panose="02070309020205020404" pitchFamily="49" charset="0"/>
              </a:rPr>
              <a:t>Pro </a:t>
            </a:r>
            <a:r>
              <a:rPr lang="cs-CZ" sz="1600" kern="150" dirty="0">
                <a:solidFill>
                  <a:schemeClr val="bg1"/>
                </a:solidFill>
                <a:latin typeface="Arial" panose="020B0604020202020204" pitchFamily="34" charset="0"/>
                <a:ea typeface="Times New Roman" panose="02020603050405020304" pitchFamily="18" charset="0"/>
                <a:cs typeface="Courier New" panose="02070309020205020404" pitchFamily="49" charset="0"/>
              </a:rPr>
              <a:t>zajímavost: Prvním účelovým územním prvkem zavedeným v RÚIAN byly volební okrsky, které pokrývají celé území České republiky. Jejich zavedení bylo realizováno k 1. lednu 2014 v souladu se zákonem č. 222/2012 Sb., který novelizoval volební zákony</a:t>
            </a:r>
            <a:r>
              <a:rPr lang="cs-CZ" sz="1600" kern="150" dirty="0" smtClean="0">
                <a:solidFill>
                  <a:schemeClr val="bg1"/>
                </a:solidFill>
                <a:latin typeface="Arial" panose="020B0604020202020204" pitchFamily="34" charset="0"/>
                <a:ea typeface="Times New Roman" panose="02020603050405020304" pitchFamily="18" charset="0"/>
                <a:cs typeface="Courier New" panose="02070309020205020404" pitchFamily="49" charset="0"/>
              </a:rPr>
              <a:t>.</a:t>
            </a:r>
            <a:endParaRPr lang="cs-CZ" sz="1600" kern="150" dirty="0">
              <a:solidFill>
                <a:schemeClr val="bg1"/>
              </a:solidFill>
              <a:latin typeface="Arial" panose="020B0604020202020204" pitchFamily="34" charset="0"/>
              <a:ea typeface="Times New Roman" panose="02020603050405020304" pitchFamily="18" charset="0"/>
              <a:cs typeface="Courier New" panose="02070309020205020404" pitchFamily="49" charset="0"/>
            </a:endParaRPr>
          </a:p>
        </p:txBody>
      </p:sp>
      <p:cxnSp>
        <p:nvCxnSpPr>
          <p:cNvPr id="9" name="Přímá spojnice 8">
            <a:extLst>
              <a:ext uri="{FF2B5EF4-FFF2-40B4-BE49-F238E27FC236}">
                <a16:creationId xmlns:a16="http://schemas.microsoft.com/office/drawing/2014/main" id="{93A33A41-39EF-FDDA-4F2E-6E4B98F15152}"/>
              </a:ext>
            </a:extLst>
          </p:cNvPr>
          <p:cNvCxnSpPr/>
          <p:nvPr/>
        </p:nvCxnSpPr>
        <p:spPr>
          <a:xfrm>
            <a:off x="542513" y="1739153"/>
            <a:ext cx="792000" cy="0"/>
          </a:xfrm>
          <a:prstGeom prst="line">
            <a:avLst/>
          </a:prstGeom>
          <a:ln w="63500">
            <a:solidFill>
              <a:srgbClr val="F0E514"/>
            </a:solidFill>
          </a:ln>
        </p:spPr>
        <p:style>
          <a:lnRef idx="1">
            <a:schemeClr val="accent1"/>
          </a:lnRef>
          <a:fillRef idx="0">
            <a:schemeClr val="accent1"/>
          </a:fillRef>
          <a:effectRef idx="0">
            <a:schemeClr val="accent1"/>
          </a:effectRef>
          <a:fontRef idx="minor">
            <a:schemeClr val="tx1"/>
          </a:fontRef>
        </p:style>
      </p:cxnSp>
      <p:sp>
        <p:nvSpPr>
          <p:cNvPr id="4" name="Nadpis 1">
            <a:extLst>
              <a:ext uri="{FF2B5EF4-FFF2-40B4-BE49-F238E27FC236}">
                <a16:creationId xmlns:a16="http://schemas.microsoft.com/office/drawing/2014/main" id="{864225B1-3B75-7AC3-F282-FCFC4B05D797}"/>
              </a:ext>
            </a:extLst>
          </p:cNvPr>
          <p:cNvSpPr>
            <a:spLocks noGrp="1"/>
          </p:cNvSpPr>
          <p:nvPr>
            <p:ph type="ctrTitle"/>
          </p:nvPr>
        </p:nvSpPr>
        <p:spPr>
          <a:xfrm>
            <a:off x="399077" y="629160"/>
            <a:ext cx="10986099" cy="1109993"/>
          </a:xfrm>
        </p:spPr>
        <p:txBody>
          <a:bodyPr>
            <a:normAutofit/>
          </a:bodyPr>
          <a:lstStyle/>
          <a:p>
            <a:pPr algn="l"/>
            <a:r>
              <a:rPr lang="pt-BR" sz="3200" b="1" dirty="0" smtClean="0">
                <a:solidFill>
                  <a:schemeClr val="bg1"/>
                </a:solidFill>
                <a:latin typeface="Arial Black" panose="020B0A04020102020204" pitchFamily="34" charset="0"/>
                <a:cs typeface="Arial" panose="020B0604020202020204" pitchFamily="34" charset="0"/>
              </a:rPr>
              <a:t>Změny </a:t>
            </a:r>
            <a:r>
              <a:rPr lang="pt-BR" sz="3200" b="1" dirty="0">
                <a:solidFill>
                  <a:schemeClr val="bg1"/>
                </a:solidFill>
                <a:latin typeface="Arial Black" panose="020B0A04020102020204" pitchFamily="34" charset="0"/>
                <a:cs typeface="Arial" panose="020B0604020202020204" pitchFamily="34" charset="0"/>
              </a:rPr>
              <a:t>právních předpisů s dopadem na činnosti úřadů v resortu ČÚZK</a:t>
            </a:r>
            <a:endParaRPr lang="cs-CZ" sz="3200" b="1" dirty="0">
              <a:solidFill>
                <a:schemeClr val="bg1"/>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28406683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B7276C2D-DCBE-93C9-15D0-024744FBCBDC}"/>
            </a:ext>
          </a:extLst>
        </p:cNvPr>
        <p:cNvGrpSpPr/>
        <p:nvPr/>
      </p:nvGrpSpPr>
      <p:grpSpPr>
        <a:xfrm>
          <a:off x="0" y="0"/>
          <a:ext cx="0" cy="0"/>
          <a:chOff x="0" y="0"/>
          <a:chExt cx="0" cy="0"/>
        </a:xfrm>
      </p:grpSpPr>
      <p:sp>
        <p:nvSpPr>
          <p:cNvPr id="7" name="Podnadpis 2">
            <a:extLst>
              <a:ext uri="{FF2B5EF4-FFF2-40B4-BE49-F238E27FC236}">
                <a16:creationId xmlns:a16="http://schemas.microsoft.com/office/drawing/2014/main" id="{9C35D407-6815-D836-FF75-1913B4BE98A0}"/>
              </a:ext>
            </a:extLst>
          </p:cNvPr>
          <p:cNvSpPr txBox="1">
            <a:spLocks/>
          </p:cNvSpPr>
          <p:nvPr/>
        </p:nvSpPr>
        <p:spPr>
          <a:xfrm>
            <a:off x="0" y="1739153"/>
            <a:ext cx="11385176" cy="511884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1" algn="just">
              <a:lnSpc>
                <a:spcPct val="115000"/>
              </a:lnSpc>
              <a:spcAft>
                <a:spcPts val="800"/>
              </a:spcAft>
            </a:pPr>
            <a:r>
              <a:rPr lang="cs-CZ" sz="2400" b="1" kern="150" dirty="0">
                <a:solidFill>
                  <a:schemeClr val="bg1"/>
                </a:solidFill>
                <a:latin typeface="Arial" panose="020B0604020202020204" pitchFamily="34" charset="0"/>
                <a:ea typeface="Times New Roman" panose="02020603050405020304" pitchFamily="18" charset="0"/>
                <a:cs typeface="Courier New" panose="02070309020205020404" pitchFamily="49" charset="0"/>
              </a:rPr>
              <a:t>Zákon č. 169/2024 Sb., kterým se mění zákon č. 20/1987 Sb., o státní památkové péči, ve znění pozdějších </a:t>
            </a:r>
            <a:r>
              <a:rPr lang="cs-CZ" sz="2400" b="1" kern="150" dirty="0" smtClean="0">
                <a:solidFill>
                  <a:schemeClr val="bg1"/>
                </a:solidFill>
                <a:latin typeface="Arial" panose="020B0604020202020204" pitchFamily="34" charset="0"/>
                <a:ea typeface="Times New Roman" panose="02020603050405020304" pitchFamily="18" charset="0"/>
                <a:cs typeface="Courier New" panose="02070309020205020404" pitchFamily="49" charset="0"/>
              </a:rPr>
              <a:t>předpisů</a:t>
            </a:r>
          </a:p>
          <a:p>
            <a:pPr marL="742950" lvl="1" indent="-285750" algn="just">
              <a:lnSpc>
                <a:spcPct val="115000"/>
              </a:lnSpc>
              <a:spcAft>
                <a:spcPts val="800"/>
              </a:spcAft>
              <a:buFont typeface="Courier New" panose="02070309020205020404" pitchFamily="49" charset="0"/>
              <a:buChar char="o"/>
            </a:pPr>
            <a:r>
              <a:rPr lang="cs-CZ" sz="1800" kern="150" dirty="0" smtClean="0">
                <a:solidFill>
                  <a:schemeClr val="bg1"/>
                </a:solidFill>
                <a:latin typeface="Arial" panose="020B0604020202020204" pitchFamily="34" charset="0"/>
                <a:ea typeface="Times New Roman" panose="02020603050405020304" pitchFamily="18" charset="0"/>
                <a:cs typeface="Courier New" panose="02070309020205020404" pitchFamily="49" charset="0"/>
              </a:rPr>
              <a:t>ÚÚP</a:t>
            </a:r>
            <a:r>
              <a:rPr lang="cs-CZ" sz="1800" kern="150" dirty="0">
                <a:solidFill>
                  <a:schemeClr val="bg1"/>
                </a:solidFill>
                <a:latin typeface="Arial" panose="020B0604020202020204" pitchFamily="34" charset="0"/>
                <a:ea typeface="Times New Roman" panose="02020603050405020304" pitchFamily="18" charset="0"/>
                <a:cs typeface="Courier New" panose="02070309020205020404" pitchFamily="49" charset="0"/>
              </a:rPr>
              <a:t>, kde je:</a:t>
            </a:r>
          </a:p>
          <a:p>
            <a:pPr marL="742950" lvl="1" indent="-285750" algn="just">
              <a:lnSpc>
                <a:spcPct val="115000"/>
              </a:lnSpc>
              <a:spcAft>
                <a:spcPts val="800"/>
              </a:spcAft>
              <a:buFont typeface="Wingdings" panose="05000000000000000000" pitchFamily="2" charset="2"/>
              <a:buChar char="Ø"/>
            </a:pPr>
            <a:r>
              <a:rPr lang="cs-CZ" sz="1800" kern="150" dirty="0">
                <a:solidFill>
                  <a:schemeClr val="bg1"/>
                </a:solidFill>
                <a:latin typeface="Arial" panose="020B0604020202020204" pitchFamily="34" charset="0"/>
                <a:ea typeface="Times New Roman" panose="02020603050405020304" pitchFamily="18" charset="0"/>
                <a:cs typeface="Courier New" panose="02070309020205020404" pitchFamily="49" charset="0"/>
              </a:rPr>
              <a:t>	Právní úprava je přijata i realizována</a:t>
            </a:r>
          </a:p>
          <a:p>
            <a:pPr lvl="1" algn="just">
              <a:lnSpc>
                <a:spcPct val="115000"/>
              </a:lnSpc>
              <a:spcAft>
                <a:spcPts val="800"/>
              </a:spcAft>
            </a:pPr>
            <a:r>
              <a:rPr lang="cs-CZ" sz="1800" kern="150" dirty="0">
                <a:solidFill>
                  <a:schemeClr val="bg1"/>
                </a:solidFill>
                <a:latin typeface="Arial" panose="020B0604020202020204" pitchFamily="34" charset="0"/>
                <a:ea typeface="Times New Roman" panose="02020603050405020304" pitchFamily="18" charset="0"/>
                <a:cs typeface="Courier New" panose="02070309020205020404" pitchFamily="49" charset="0"/>
              </a:rPr>
              <a:t>•	Dobývací prostory – dne 1. dubna 2022 došlo k zápisu do RÚIAN</a:t>
            </a:r>
          </a:p>
          <a:p>
            <a:pPr lvl="1" algn="just">
              <a:lnSpc>
                <a:spcPct val="115000"/>
              </a:lnSpc>
              <a:spcAft>
                <a:spcPts val="800"/>
              </a:spcAft>
            </a:pPr>
            <a:r>
              <a:rPr lang="cs-CZ" sz="1800" kern="150" dirty="0">
                <a:solidFill>
                  <a:schemeClr val="bg1"/>
                </a:solidFill>
                <a:latin typeface="Arial" panose="020B0604020202020204" pitchFamily="34" charset="0"/>
                <a:ea typeface="Times New Roman" panose="02020603050405020304" pitchFamily="18" charset="0"/>
                <a:cs typeface="Courier New" panose="02070309020205020404" pitchFamily="49" charset="0"/>
              </a:rPr>
              <a:t>•	Chráněná ložisková území – dne 30. listopadu 2022 došlo k zápisu do RÚIAN</a:t>
            </a:r>
          </a:p>
          <a:p>
            <a:pPr lvl="1" algn="just">
              <a:lnSpc>
                <a:spcPct val="115000"/>
              </a:lnSpc>
              <a:spcAft>
                <a:spcPts val="800"/>
              </a:spcAft>
            </a:pPr>
            <a:r>
              <a:rPr lang="cs-CZ" sz="1800" kern="150" dirty="0">
                <a:solidFill>
                  <a:schemeClr val="bg1"/>
                </a:solidFill>
                <a:latin typeface="Arial" panose="020B0604020202020204" pitchFamily="34" charset="0"/>
                <a:ea typeface="Times New Roman" panose="02020603050405020304" pitchFamily="18" charset="0"/>
                <a:cs typeface="Courier New" panose="02070309020205020404" pitchFamily="49" charset="0"/>
              </a:rPr>
              <a:t>•	Značky bodů základních bodových polí a jejich ochranná pásma – dne 1. července 2023 došlo </a:t>
            </a:r>
            <a:r>
              <a:rPr lang="cs-CZ" sz="1800" kern="150" dirty="0" smtClean="0">
                <a:solidFill>
                  <a:schemeClr val="bg1"/>
                </a:solidFill>
                <a:latin typeface="Arial" panose="020B0604020202020204" pitchFamily="34" charset="0"/>
                <a:ea typeface="Times New Roman" panose="02020603050405020304" pitchFamily="18" charset="0"/>
                <a:cs typeface="Courier New" panose="02070309020205020404" pitchFamily="49" charset="0"/>
              </a:rPr>
              <a:t>	</a:t>
            </a:r>
            <a:r>
              <a:rPr lang="cs-CZ" dirty="0" smtClean="0">
                <a:solidFill>
                  <a:schemeClr val="bg1"/>
                </a:solidFill>
                <a:latin typeface="Arial" panose="020B0604020202020204" pitchFamily="34" charset="0"/>
                <a:cs typeface="Arial" panose="020B0604020202020204" pitchFamily="34" charset="0"/>
              </a:rPr>
              <a:t>k</a:t>
            </a:r>
            <a:r>
              <a:rPr lang="cs-CZ" dirty="0">
                <a:solidFill>
                  <a:schemeClr val="bg1"/>
                </a:solidFill>
                <a:latin typeface="Arial" panose="020B0604020202020204" pitchFamily="34" charset="0"/>
                <a:cs typeface="Arial" panose="020B0604020202020204" pitchFamily="34" charset="0"/>
              </a:rPr>
              <a:t> zápisu </a:t>
            </a:r>
            <a:r>
              <a:rPr lang="cs-CZ" sz="1800" kern="150" dirty="0" smtClean="0">
                <a:solidFill>
                  <a:schemeClr val="bg1"/>
                </a:solidFill>
                <a:latin typeface="Arial" panose="020B0604020202020204" pitchFamily="34" charset="0"/>
                <a:ea typeface="Times New Roman" panose="02020603050405020304" pitchFamily="18" charset="0"/>
                <a:cs typeface="Courier New" panose="02070309020205020404" pitchFamily="49" charset="0"/>
              </a:rPr>
              <a:t>do </a:t>
            </a:r>
            <a:r>
              <a:rPr lang="cs-CZ" sz="1800" kern="150" dirty="0">
                <a:solidFill>
                  <a:schemeClr val="bg1"/>
                </a:solidFill>
                <a:latin typeface="Arial" panose="020B0604020202020204" pitchFamily="34" charset="0"/>
                <a:ea typeface="Times New Roman" panose="02020603050405020304" pitchFamily="18" charset="0"/>
                <a:cs typeface="Courier New" panose="02070309020205020404" pitchFamily="49" charset="0"/>
              </a:rPr>
              <a:t>RÚIAN</a:t>
            </a:r>
          </a:p>
          <a:p>
            <a:pPr lvl="1" algn="just">
              <a:lnSpc>
                <a:spcPct val="115000"/>
              </a:lnSpc>
              <a:spcAft>
                <a:spcPts val="800"/>
              </a:spcAft>
            </a:pPr>
            <a:r>
              <a:rPr lang="cs-CZ" sz="1800" kern="150" dirty="0">
                <a:solidFill>
                  <a:schemeClr val="bg1"/>
                </a:solidFill>
                <a:latin typeface="Arial" panose="020B0604020202020204" pitchFamily="34" charset="0"/>
                <a:ea typeface="Times New Roman" panose="02020603050405020304" pitchFamily="18" charset="0"/>
                <a:cs typeface="Courier New" panose="02070309020205020404" pitchFamily="49" charset="0"/>
              </a:rPr>
              <a:t>•	BPEJ – dne 1. ledna 2025 došlo k zápisu do </a:t>
            </a:r>
            <a:r>
              <a:rPr lang="cs-CZ" sz="1800" kern="150" dirty="0" smtClean="0">
                <a:solidFill>
                  <a:schemeClr val="bg1"/>
                </a:solidFill>
                <a:latin typeface="Arial" panose="020B0604020202020204" pitchFamily="34" charset="0"/>
                <a:ea typeface="Times New Roman" panose="02020603050405020304" pitchFamily="18" charset="0"/>
                <a:cs typeface="Courier New" panose="02070309020205020404" pitchFamily="49" charset="0"/>
              </a:rPr>
              <a:t>RÚIAN</a:t>
            </a:r>
            <a:endParaRPr lang="cs-CZ" sz="1800" kern="150" dirty="0">
              <a:solidFill>
                <a:schemeClr val="bg1"/>
              </a:solidFill>
              <a:latin typeface="Arial" panose="020B0604020202020204" pitchFamily="34" charset="0"/>
              <a:ea typeface="Times New Roman" panose="02020603050405020304" pitchFamily="18" charset="0"/>
              <a:cs typeface="Courier New" panose="02070309020205020404" pitchFamily="49" charset="0"/>
            </a:endParaRPr>
          </a:p>
        </p:txBody>
      </p:sp>
      <p:cxnSp>
        <p:nvCxnSpPr>
          <p:cNvPr id="9" name="Přímá spojnice 8">
            <a:extLst>
              <a:ext uri="{FF2B5EF4-FFF2-40B4-BE49-F238E27FC236}">
                <a16:creationId xmlns:a16="http://schemas.microsoft.com/office/drawing/2014/main" id="{93A33A41-39EF-FDDA-4F2E-6E4B98F15152}"/>
              </a:ext>
            </a:extLst>
          </p:cNvPr>
          <p:cNvCxnSpPr/>
          <p:nvPr/>
        </p:nvCxnSpPr>
        <p:spPr>
          <a:xfrm>
            <a:off x="542513" y="1739153"/>
            <a:ext cx="792000" cy="0"/>
          </a:xfrm>
          <a:prstGeom prst="line">
            <a:avLst/>
          </a:prstGeom>
          <a:ln w="63500">
            <a:solidFill>
              <a:srgbClr val="F0E514"/>
            </a:solidFill>
          </a:ln>
        </p:spPr>
        <p:style>
          <a:lnRef idx="1">
            <a:schemeClr val="accent1"/>
          </a:lnRef>
          <a:fillRef idx="0">
            <a:schemeClr val="accent1"/>
          </a:fillRef>
          <a:effectRef idx="0">
            <a:schemeClr val="accent1"/>
          </a:effectRef>
          <a:fontRef idx="minor">
            <a:schemeClr val="tx1"/>
          </a:fontRef>
        </p:style>
      </p:cxnSp>
      <p:sp>
        <p:nvSpPr>
          <p:cNvPr id="4" name="Nadpis 1">
            <a:extLst>
              <a:ext uri="{FF2B5EF4-FFF2-40B4-BE49-F238E27FC236}">
                <a16:creationId xmlns:a16="http://schemas.microsoft.com/office/drawing/2014/main" id="{864225B1-3B75-7AC3-F282-FCFC4B05D797}"/>
              </a:ext>
            </a:extLst>
          </p:cNvPr>
          <p:cNvSpPr>
            <a:spLocks noGrp="1"/>
          </p:cNvSpPr>
          <p:nvPr>
            <p:ph type="ctrTitle"/>
          </p:nvPr>
        </p:nvSpPr>
        <p:spPr>
          <a:xfrm>
            <a:off x="399077" y="629160"/>
            <a:ext cx="10986099" cy="1109993"/>
          </a:xfrm>
        </p:spPr>
        <p:txBody>
          <a:bodyPr>
            <a:normAutofit/>
          </a:bodyPr>
          <a:lstStyle/>
          <a:p>
            <a:pPr algn="l"/>
            <a:r>
              <a:rPr lang="pt-BR" sz="3200" b="1" dirty="0" smtClean="0">
                <a:solidFill>
                  <a:schemeClr val="bg1"/>
                </a:solidFill>
                <a:latin typeface="Arial Black" panose="020B0A04020102020204" pitchFamily="34" charset="0"/>
                <a:cs typeface="Arial" panose="020B0604020202020204" pitchFamily="34" charset="0"/>
              </a:rPr>
              <a:t>Změny </a:t>
            </a:r>
            <a:r>
              <a:rPr lang="pt-BR" sz="3200" b="1" dirty="0">
                <a:solidFill>
                  <a:schemeClr val="bg1"/>
                </a:solidFill>
                <a:latin typeface="Arial Black" panose="020B0A04020102020204" pitchFamily="34" charset="0"/>
                <a:cs typeface="Arial" panose="020B0604020202020204" pitchFamily="34" charset="0"/>
              </a:rPr>
              <a:t>právních předpisů s dopadem na činnosti úřadů v resortu ČÚZK</a:t>
            </a:r>
            <a:endParaRPr lang="cs-CZ" sz="3200" b="1" dirty="0">
              <a:solidFill>
                <a:schemeClr val="bg1"/>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31542811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B7276C2D-DCBE-93C9-15D0-024744FBCBDC}"/>
            </a:ext>
          </a:extLst>
        </p:cNvPr>
        <p:cNvGrpSpPr/>
        <p:nvPr/>
      </p:nvGrpSpPr>
      <p:grpSpPr>
        <a:xfrm>
          <a:off x="0" y="0"/>
          <a:ext cx="0" cy="0"/>
          <a:chOff x="0" y="0"/>
          <a:chExt cx="0" cy="0"/>
        </a:xfrm>
      </p:grpSpPr>
      <p:sp>
        <p:nvSpPr>
          <p:cNvPr id="7" name="Podnadpis 2">
            <a:extLst>
              <a:ext uri="{FF2B5EF4-FFF2-40B4-BE49-F238E27FC236}">
                <a16:creationId xmlns:a16="http://schemas.microsoft.com/office/drawing/2014/main" id="{9C35D407-6815-D836-FF75-1913B4BE98A0}"/>
              </a:ext>
            </a:extLst>
          </p:cNvPr>
          <p:cNvSpPr txBox="1">
            <a:spLocks/>
          </p:cNvSpPr>
          <p:nvPr/>
        </p:nvSpPr>
        <p:spPr>
          <a:xfrm>
            <a:off x="0" y="1739153"/>
            <a:ext cx="11385176" cy="511884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1" algn="just">
              <a:lnSpc>
                <a:spcPct val="115000"/>
              </a:lnSpc>
              <a:spcAft>
                <a:spcPts val="800"/>
              </a:spcAft>
            </a:pPr>
            <a:r>
              <a:rPr lang="cs-CZ" sz="2400" b="1" kern="150" dirty="0">
                <a:solidFill>
                  <a:schemeClr val="bg1"/>
                </a:solidFill>
                <a:latin typeface="Arial" panose="020B0604020202020204" pitchFamily="34" charset="0"/>
                <a:ea typeface="Times New Roman" panose="02020603050405020304" pitchFamily="18" charset="0"/>
                <a:cs typeface="Courier New" panose="02070309020205020404" pitchFamily="49" charset="0"/>
              </a:rPr>
              <a:t>Zákon č. 169/2024 Sb., kterým se mění zákon č. 20/1987 Sb., o státní památkové péči, ve znění pozdějších </a:t>
            </a:r>
            <a:r>
              <a:rPr lang="cs-CZ" sz="2400" b="1" kern="150" dirty="0" smtClean="0">
                <a:solidFill>
                  <a:schemeClr val="bg1"/>
                </a:solidFill>
                <a:latin typeface="Arial" panose="020B0604020202020204" pitchFamily="34" charset="0"/>
                <a:ea typeface="Times New Roman" panose="02020603050405020304" pitchFamily="18" charset="0"/>
                <a:cs typeface="Courier New" panose="02070309020205020404" pitchFamily="49" charset="0"/>
              </a:rPr>
              <a:t>předpisů</a:t>
            </a:r>
          </a:p>
          <a:p>
            <a:pPr marL="742950" lvl="1" indent="-285750" algn="just">
              <a:lnSpc>
                <a:spcPct val="115000"/>
              </a:lnSpc>
              <a:spcAft>
                <a:spcPts val="800"/>
              </a:spcAft>
              <a:buFont typeface="Courier New" panose="02070309020205020404" pitchFamily="49" charset="0"/>
              <a:buChar char="o"/>
            </a:pPr>
            <a:r>
              <a:rPr lang="cs-CZ" sz="1800" kern="150" dirty="0" smtClean="0">
                <a:solidFill>
                  <a:schemeClr val="bg1"/>
                </a:solidFill>
                <a:latin typeface="Arial" panose="020B0604020202020204" pitchFamily="34" charset="0"/>
                <a:ea typeface="Times New Roman" panose="02020603050405020304" pitchFamily="18" charset="0"/>
                <a:cs typeface="Courier New" panose="02070309020205020404" pitchFamily="49" charset="0"/>
              </a:rPr>
              <a:t>ÚÚP</a:t>
            </a:r>
            <a:r>
              <a:rPr lang="cs-CZ" sz="1800" kern="150" dirty="0">
                <a:solidFill>
                  <a:schemeClr val="bg1"/>
                </a:solidFill>
                <a:latin typeface="Arial" panose="020B0604020202020204" pitchFamily="34" charset="0"/>
                <a:ea typeface="Times New Roman" panose="02020603050405020304" pitchFamily="18" charset="0"/>
                <a:cs typeface="Courier New" panose="02070309020205020404" pitchFamily="49" charset="0"/>
              </a:rPr>
              <a:t>, kde je:</a:t>
            </a:r>
          </a:p>
          <a:p>
            <a:pPr marL="742950" lvl="1" indent="-285750" algn="just">
              <a:lnSpc>
                <a:spcPct val="115000"/>
              </a:lnSpc>
              <a:spcAft>
                <a:spcPts val="800"/>
              </a:spcAft>
              <a:buFont typeface="Wingdings" panose="05000000000000000000" pitchFamily="2" charset="2"/>
              <a:buChar char="Ø"/>
            </a:pPr>
            <a:r>
              <a:rPr lang="cs-CZ" sz="1800" kern="150" dirty="0">
                <a:solidFill>
                  <a:schemeClr val="bg1"/>
                </a:solidFill>
                <a:latin typeface="Arial" panose="020B0604020202020204" pitchFamily="34" charset="0"/>
                <a:ea typeface="Times New Roman" panose="02020603050405020304" pitchFamily="18" charset="0"/>
                <a:cs typeface="Courier New" panose="02070309020205020404" pitchFamily="49" charset="0"/>
              </a:rPr>
              <a:t>	</a:t>
            </a:r>
            <a:r>
              <a:rPr lang="cs-CZ" sz="1800" kern="150" dirty="0" smtClean="0">
                <a:solidFill>
                  <a:schemeClr val="bg1"/>
                </a:solidFill>
                <a:latin typeface="Arial" panose="020B0604020202020204" pitchFamily="34" charset="0"/>
                <a:ea typeface="Times New Roman" panose="02020603050405020304" pitchFamily="18" charset="0"/>
                <a:cs typeface="Courier New" panose="02070309020205020404" pitchFamily="49" charset="0"/>
              </a:rPr>
              <a:t>Právní </a:t>
            </a:r>
            <a:r>
              <a:rPr lang="cs-CZ" sz="1800" kern="150" dirty="0">
                <a:solidFill>
                  <a:schemeClr val="bg1"/>
                </a:solidFill>
                <a:latin typeface="Arial" panose="020B0604020202020204" pitchFamily="34" charset="0"/>
                <a:ea typeface="Times New Roman" panose="02020603050405020304" pitchFamily="18" charset="0"/>
                <a:cs typeface="Courier New" panose="02070309020205020404" pitchFamily="49" charset="0"/>
              </a:rPr>
              <a:t>úprava je přijata a dosud nerealizována</a:t>
            </a:r>
          </a:p>
          <a:p>
            <a:pPr lvl="1" algn="just">
              <a:lnSpc>
                <a:spcPct val="115000"/>
              </a:lnSpc>
              <a:spcAft>
                <a:spcPts val="800"/>
              </a:spcAft>
            </a:pPr>
            <a:r>
              <a:rPr lang="cs-CZ" sz="1800" kern="150" dirty="0">
                <a:solidFill>
                  <a:schemeClr val="bg1"/>
                </a:solidFill>
                <a:latin typeface="Arial" panose="020B0604020202020204" pitchFamily="34" charset="0"/>
                <a:ea typeface="Times New Roman" panose="02020603050405020304" pitchFamily="18" charset="0"/>
                <a:cs typeface="Courier New" panose="02070309020205020404" pitchFamily="49" charset="0"/>
              </a:rPr>
              <a:t>•	Ochrana přírody a krajiny – pod č. 10/2025 Sb. bylo 13. ledna 2025 publikováno sdělení, že k zápisu údajů o chráněných lokalitách do RÚIAN dojde 1. července 2025</a:t>
            </a:r>
          </a:p>
          <a:p>
            <a:pPr lvl="1" algn="just">
              <a:lnSpc>
                <a:spcPct val="115000"/>
              </a:lnSpc>
              <a:spcAft>
                <a:spcPts val="800"/>
              </a:spcAft>
            </a:pPr>
            <a:r>
              <a:rPr lang="cs-CZ" sz="1800" kern="150" dirty="0">
                <a:solidFill>
                  <a:schemeClr val="bg1"/>
                </a:solidFill>
                <a:latin typeface="Arial" panose="020B0604020202020204" pitchFamily="34" charset="0"/>
                <a:ea typeface="Times New Roman" panose="02020603050405020304" pitchFamily="18" charset="0"/>
                <a:cs typeface="Courier New" panose="02070309020205020404" pitchFamily="49" charset="0"/>
              </a:rPr>
              <a:t>•	Památkové ochrany – zákon č. 169/2024 Sb., účinnost od 1. ledna 2025, zápis údajů do </a:t>
            </a:r>
            <a:r>
              <a:rPr lang="cs-CZ" sz="1800" kern="150" dirty="0" smtClean="0">
                <a:solidFill>
                  <a:schemeClr val="bg1"/>
                </a:solidFill>
                <a:latin typeface="Arial" panose="020B0604020202020204" pitchFamily="34" charset="0"/>
                <a:ea typeface="Times New Roman" panose="02020603050405020304" pitchFamily="18" charset="0"/>
                <a:cs typeface="Courier New" panose="02070309020205020404" pitchFamily="49" charset="0"/>
              </a:rPr>
              <a:t>ISÚI</a:t>
            </a:r>
            <a:r>
              <a:rPr lang="cs-CZ" dirty="0"/>
              <a:t> </a:t>
            </a:r>
            <a:r>
              <a:rPr lang="cs-CZ" dirty="0">
                <a:solidFill>
                  <a:schemeClr val="bg1"/>
                </a:solidFill>
              </a:rPr>
              <a:t>do 30. června 2026</a:t>
            </a:r>
            <a:r>
              <a:rPr lang="cs-CZ" sz="1800" kern="150" dirty="0" smtClean="0">
                <a:solidFill>
                  <a:schemeClr val="bg1"/>
                </a:solidFill>
                <a:latin typeface="Arial" panose="020B0604020202020204" pitchFamily="34" charset="0"/>
                <a:ea typeface="Times New Roman" panose="02020603050405020304" pitchFamily="18" charset="0"/>
                <a:cs typeface="Courier New" panose="02070309020205020404" pitchFamily="49" charset="0"/>
              </a:rPr>
              <a:t>, </a:t>
            </a:r>
            <a:r>
              <a:rPr lang="cs-CZ" sz="1800" kern="150" dirty="0">
                <a:solidFill>
                  <a:schemeClr val="bg1"/>
                </a:solidFill>
                <a:latin typeface="Arial" panose="020B0604020202020204" pitchFamily="34" charset="0"/>
                <a:ea typeface="Times New Roman" panose="02020603050405020304" pitchFamily="18" charset="0"/>
                <a:cs typeface="Courier New" panose="02070309020205020404" pitchFamily="49" charset="0"/>
              </a:rPr>
              <a:t>vyhlášení dne, kdy dojde k zápisu do RÚIAN, nejpozději do 30. srpna 2027</a:t>
            </a:r>
          </a:p>
          <a:p>
            <a:pPr lvl="1" algn="just">
              <a:lnSpc>
                <a:spcPct val="115000"/>
              </a:lnSpc>
              <a:spcAft>
                <a:spcPts val="800"/>
              </a:spcAft>
            </a:pPr>
            <a:r>
              <a:rPr lang="cs-CZ" sz="1800" kern="150" dirty="0">
                <a:solidFill>
                  <a:schemeClr val="bg1"/>
                </a:solidFill>
                <a:latin typeface="Arial" panose="020B0604020202020204" pitchFamily="34" charset="0"/>
                <a:ea typeface="Times New Roman" panose="02020603050405020304" pitchFamily="18" charset="0"/>
                <a:cs typeface="Courier New" panose="02070309020205020404" pitchFamily="49" charset="0"/>
              </a:rPr>
              <a:t>•	Volební obvody senátní – zákon č. 89/2024 Sb. účinnost v této části od 1. ledna 2027, zápis ke dni </a:t>
            </a:r>
            <a:r>
              <a:rPr lang="cs-CZ" sz="1800" kern="150" dirty="0" smtClean="0">
                <a:solidFill>
                  <a:schemeClr val="bg1"/>
                </a:solidFill>
                <a:latin typeface="Arial" panose="020B0604020202020204" pitchFamily="34" charset="0"/>
                <a:ea typeface="Times New Roman" panose="02020603050405020304" pitchFamily="18" charset="0"/>
                <a:cs typeface="Courier New" panose="02070309020205020404" pitchFamily="49" charset="0"/>
              </a:rPr>
              <a:t>účinnosti</a:t>
            </a:r>
            <a:endParaRPr lang="cs-CZ" sz="1800" kern="150" dirty="0">
              <a:solidFill>
                <a:schemeClr val="bg1"/>
              </a:solidFill>
              <a:latin typeface="Arial" panose="020B0604020202020204" pitchFamily="34" charset="0"/>
              <a:ea typeface="Times New Roman" panose="02020603050405020304" pitchFamily="18" charset="0"/>
              <a:cs typeface="Courier New" panose="02070309020205020404" pitchFamily="49" charset="0"/>
            </a:endParaRPr>
          </a:p>
        </p:txBody>
      </p:sp>
      <p:cxnSp>
        <p:nvCxnSpPr>
          <p:cNvPr id="9" name="Přímá spojnice 8">
            <a:extLst>
              <a:ext uri="{FF2B5EF4-FFF2-40B4-BE49-F238E27FC236}">
                <a16:creationId xmlns:a16="http://schemas.microsoft.com/office/drawing/2014/main" id="{93A33A41-39EF-FDDA-4F2E-6E4B98F15152}"/>
              </a:ext>
            </a:extLst>
          </p:cNvPr>
          <p:cNvCxnSpPr/>
          <p:nvPr/>
        </p:nvCxnSpPr>
        <p:spPr>
          <a:xfrm>
            <a:off x="542513" y="1739153"/>
            <a:ext cx="792000" cy="0"/>
          </a:xfrm>
          <a:prstGeom prst="line">
            <a:avLst/>
          </a:prstGeom>
          <a:ln w="63500">
            <a:solidFill>
              <a:srgbClr val="F0E514"/>
            </a:solidFill>
          </a:ln>
        </p:spPr>
        <p:style>
          <a:lnRef idx="1">
            <a:schemeClr val="accent1"/>
          </a:lnRef>
          <a:fillRef idx="0">
            <a:schemeClr val="accent1"/>
          </a:fillRef>
          <a:effectRef idx="0">
            <a:schemeClr val="accent1"/>
          </a:effectRef>
          <a:fontRef idx="minor">
            <a:schemeClr val="tx1"/>
          </a:fontRef>
        </p:style>
      </p:cxnSp>
      <p:sp>
        <p:nvSpPr>
          <p:cNvPr id="4" name="Nadpis 1">
            <a:extLst>
              <a:ext uri="{FF2B5EF4-FFF2-40B4-BE49-F238E27FC236}">
                <a16:creationId xmlns:a16="http://schemas.microsoft.com/office/drawing/2014/main" id="{864225B1-3B75-7AC3-F282-FCFC4B05D797}"/>
              </a:ext>
            </a:extLst>
          </p:cNvPr>
          <p:cNvSpPr>
            <a:spLocks noGrp="1"/>
          </p:cNvSpPr>
          <p:nvPr>
            <p:ph type="ctrTitle"/>
          </p:nvPr>
        </p:nvSpPr>
        <p:spPr>
          <a:xfrm>
            <a:off x="399077" y="629160"/>
            <a:ext cx="10986099" cy="1109993"/>
          </a:xfrm>
        </p:spPr>
        <p:txBody>
          <a:bodyPr>
            <a:normAutofit/>
          </a:bodyPr>
          <a:lstStyle/>
          <a:p>
            <a:pPr algn="l"/>
            <a:r>
              <a:rPr lang="pt-BR" sz="3200" b="1" dirty="0" smtClean="0">
                <a:solidFill>
                  <a:schemeClr val="bg1"/>
                </a:solidFill>
                <a:latin typeface="Arial Black" panose="020B0A04020102020204" pitchFamily="34" charset="0"/>
                <a:cs typeface="Arial" panose="020B0604020202020204" pitchFamily="34" charset="0"/>
              </a:rPr>
              <a:t>Změny </a:t>
            </a:r>
            <a:r>
              <a:rPr lang="pt-BR" sz="3200" b="1" dirty="0">
                <a:solidFill>
                  <a:schemeClr val="bg1"/>
                </a:solidFill>
                <a:latin typeface="Arial Black" panose="020B0A04020102020204" pitchFamily="34" charset="0"/>
                <a:cs typeface="Arial" panose="020B0604020202020204" pitchFamily="34" charset="0"/>
              </a:rPr>
              <a:t>právních předpisů s dopadem na činnosti úřadů v resortu ČÚZK</a:t>
            </a:r>
            <a:endParaRPr lang="cs-CZ" sz="3200" b="1" dirty="0">
              <a:solidFill>
                <a:schemeClr val="bg1"/>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26247449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B7276C2D-DCBE-93C9-15D0-024744FBCBDC}"/>
            </a:ext>
          </a:extLst>
        </p:cNvPr>
        <p:cNvGrpSpPr/>
        <p:nvPr/>
      </p:nvGrpSpPr>
      <p:grpSpPr>
        <a:xfrm>
          <a:off x="0" y="0"/>
          <a:ext cx="0" cy="0"/>
          <a:chOff x="0" y="0"/>
          <a:chExt cx="0" cy="0"/>
        </a:xfrm>
      </p:grpSpPr>
      <p:sp>
        <p:nvSpPr>
          <p:cNvPr id="7" name="Podnadpis 2">
            <a:extLst>
              <a:ext uri="{FF2B5EF4-FFF2-40B4-BE49-F238E27FC236}">
                <a16:creationId xmlns:a16="http://schemas.microsoft.com/office/drawing/2014/main" id="{9C35D407-6815-D836-FF75-1913B4BE98A0}"/>
              </a:ext>
            </a:extLst>
          </p:cNvPr>
          <p:cNvSpPr txBox="1">
            <a:spLocks/>
          </p:cNvSpPr>
          <p:nvPr/>
        </p:nvSpPr>
        <p:spPr>
          <a:xfrm>
            <a:off x="0" y="1739153"/>
            <a:ext cx="11385176" cy="511884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1" algn="just">
              <a:lnSpc>
                <a:spcPct val="115000"/>
              </a:lnSpc>
              <a:spcAft>
                <a:spcPts val="800"/>
              </a:spcAft>
            </a:pPr>
            <a:r>
              <a:rPr lang="cs-CZ" sz="2400" b="1" kern="150" dirty="0">
                <a:solidFill>
                  <a:schemeClr val="bg1"/>
                </a:solidFill>
                <a:latin typeface="Arial" panose="020B0604020202020204" pitchFamily="34" charset="0"/>
                <a:ea typeface="Times New Roman" panose="02020603050405020304" pitchFamily="18" charset="0"/>
                <a:cs typeface="Courier New" panose="02070309020205020404" pitchFamily="49" charset="0"/>
              </a:rPr>
              <a:t>Zákon č. 169/2024 Sb., kterým se mění zákon č. 20/1987 Sb., o státní památkové péči, ve znění pozdějších </a:t>
            </a:r>
            <a:r>
              <a:rPr lang="cs-CZ" sz="2400" b="1" kern="150" dirty="0" smtClean="0">
                <a:solidFill>
                  <a:schemeClr val="bg1"/>
                </a:solidFill>
                <a:latin typeface="Arial" panose="020B0604020202020204" pitchFamily="34" charset="0"/>
                <a:ea typeface="Times New Roman" panose="02020603050405020304" pitchFamily="18" charset="0"/>
                <a:cs typeface="Courier New" panose="02070309020205020404" pitchFamily="49" charset="0"/>
              </a:rPr>
              <a:t>předpisů</a:t>
            </a:r>
          </a:p>
          <a:p>
            <a:pPr marL="742950" lvl="1" indent="-285750" algn="just">
              <a:lnSpc>
                <a:spcPct val="115000"/>
              </a:lnSpc>
              <a:spcAft>
                <a:spcPts val="800"/>
              </a:spcAft>
              <a:buFont typeface="Courier New" panose="02070309020205020404" pitchFamily="49" charset="0"/>
              <a:buChar char="o"/>
            </a:pPr>
            <a:r>
              <a:rPr lang="cs-CZ" sz="1800" kern="150" dirty="0" smtClean="0">
                <a:solidFill>
                  <a:schemeClr val="bg1"/>
                </a:solidFill>
                <a:latin typeface="Arial" panose="020B0604020202020204" pitchFamily="34" charset="0"/>
                <a:ea typeface="Times New Roman" panose="02020603050405020304" pitchFamily="18" charset="0"/>
                <a:cs typeface="Courier New" panose="02070309020205020404" pitchFamily="49" charset="0"/>
              </a:rPr>
              <a:t>ÚÚP</a:t>
            </a:r>
            <a:r>
              <a:rPr lang="cs-CZ" sz="1800" kern="150" dirty="0">
                <a:solidFill>
                  <a:schemeClr val="bg1"/>
                </a:solidFill>
                <a:latin typeface="Arial" panose="020B0604020202020204" pitchFamily="34" charset="0"/>
                <a:ea typeface="Times New Roman" panose="02020603050405020304" pitchFamily="18" charset="0"/>
                <a:cs typeface="Courier New" panose="02070309020205020404" pitchFamily="49" charset="0"/>
              </a:rPr>
              <a:t>, kde je:</a:t>
            </a:r>
          </a:p>
          <a:p>
            <a:pPr marL="742950" lvl="1" indent="-285750" algn="just">
              <a:lnSpc>
                <a:spcPct val="115000"/>
              </a:lnSpc>
              <a:spcAft>
                <a:spcPts val="800"/>
              </a:spcAft>
              <a:buFont typeface="Wingdings" panose="05000000000000000000" pitchFamily="2" charset="2"/>
              <a:buChar char="Ø"/>
            </a:pPr>
            <a:r>
              <a:rPr lang="cs-CZ" sz="1800" kern="150" dirty="0">
                <a:solidFill>
                  <a:schemeClr val="bg1"/>
                </a:solidFill>
                <a:latin typeface="Arial" panose="020B0604020202020204" pitchFamily="34" charset="0"/>
                <a:ea typeface="Times New Roman" panose="02020603050405020304" pitchFamily="18" charset="0"/>
                <a:cs typeface="Courier New" panose="02070309020205020404" pitchFamily="49" charset="0"/>
              </a:rPr>
              <a:t>	</a:t>
            </a:r>
            <a:r>
              <a:rPr lang="cs-CZ" sz="1800" kern="150" dirty="0" smtClean="0">
                <a:solidFill>
                  <a:schemeClr val="bg1"/>
                </a:solidFill>
                <a:latin typeface="Arial" panose="020B0604020202020204" pitchFamily="34" charset="0"/>
                <a:ea typeface="Times New Roman" panose="02020603050405020304" pitchFamily="18" charset="0"/>
                <a:cs typeface="Courier New" panose="02070309020205020404" pitchFamily="49" charset="0"/>
              </a:rPr>
              <a:t>Právní </a:t>
            </a:r>
            <a:r>
              <a:rPr lang="cs-CZ" sz="1800" kern="150" dirty="0">
                <a:solidFill>
                  <a:schemeClr val="bg1"/>
                </a:solidFill>
                <a:latin typeface="Arial" panose="020B0604020202020204" pitchFamily="34" charset="0"/>
                <a:ea typeface="Times New Roman" panose="02020603050405020304" pitchFamily="18" charset="0"/>
                <a:cs typeface="Courier New" panose="02070309020205020404" pitchFamily="49" charset="0"/>
              </a:rPr>
              <a:t>úprava je v legislativním procesu (PS)</a:t>
            </a:r>
          </a:p>
          <a:p>
            <a:pPr lvl="1" algn="just">
              <a:lnSpc>
                <a:spcPct val="115000"/>
              </a:lnSpc>
              <a:spcAft>
                <a:spcPts val="800"/>
              </a:spcAft>
            </a:pPr>
            <a:r>
              <a:rPr lang="cs-CZ" sz="1800" kern="150" dirty="0">
                <a:solidFill>
                  <a:schemeClr val="bg1"/>
                </a:solidFill>
                <a:latin typeface="Arial" panose="020B0604020202020204" pitchFamily="34" charset="0"/>
                <a:ea typeface="Times New Roman" panose="02020603050405020304" pitchFamily="18" charset="0"/>
                <a:cs typeface="Courier New" panose="02070309020205020404" pitchFamily="49" charset="0"/>
              </a:rPr>
              <a:t>•	</a:t>
            </a:r>
            <a:r>
              <a:rPr lang="cs-CZ" sz="1800" kern="150" dirty="0">
                <a:solidFill>
                  <a:schemeClr val="bg1"/>
                </a:solidFill>
                <a:latin typeface="Arial" panose="020B0604020202020204" pitchFamily="34" charset="0"/>
                <a:ea typeface="Times New Roman" panose="02020603050405020304" pitchFamily="18" charset="0"/>
                <a:cs typeface="Arial" panose="020B0604020202020204" pitchFamily="34" charset="0"/>
              </a:rPr>
              <a:t>Školské obvody – sněmovní tisk 829, předpokládaná účinnost 1. září 2025, stav projednávání: </a:t>
            </a:r>
            <a:r>
              <a:rPr lang="cs-CZ" sz="1800" kern="150" dirty="0" smtClean="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cs-CZ" sz="1800" dirty="0" smtClean="0">
                <a:solidFill>
                  <a:schemeClr val="bg1"/>
                </a:solidFill>
                <a:latin typeface="Arial" panose="020B0604020202020204" pitchFamily="34" charset="0"/>
                <a:cs typeface="Arial" panose="020B0604020202020204" pitchFamily="34" charset="0"/>
              </a:rPr>
              <a:t>1</a:t>
            </a:r>
            <a:r>
              <a:rPr lang="cs-CZ" sz="1800" dirty="0">
                <a:solidFill>
                  <a:schemeClr val="bg1"/>
                </a:solidFill>
                <a:latin typeface="Arial" panose="020B0604020202020204" pitchFamily="34" charset="0"/>
                <a:cs typeface="Arial" panose="020B0604020202020204" pitchFamily="34" charset="0"/>
              </a:rPr>
              <a:t>. čtení </a:t>
            </a:r>
            <a:r>
              <a:rPr lang="cs-CZ" sz="1800" kern="150" dirty="0" smtClean="0">
                <a:solidFill>
                  <a:schemeClr val="bg1"/>
                </a:solidFill>
                <a:latin typeface="Arial" panose="020B0604020202020204" pitchFamily="34" charset="0"/>
                <a:ea typeface="Times New Roman" panose="02020603050405020304" pitchFamily="18" charset="0"/>
                <a:cs typeface="Arial" panose="020B0604020202020204" pitchFamily="34" charset="0"/>
              </a:rPr>
              <a:t>proběhlo </a:t>
            </a:r>
            <a:r>
              <a:rPr lang="cs-CZ" sz="1800" kern="150" dirty="0">
                <a:solidFill>
                  <a:schemeClr val="bg1"/>
                </a:solidFill>
                <a:latin typeface="Arial" panose="020B0604020202020204" pitchFamily="34" charset="0"/>
                <a:ea typeface="Times New Roman" panose="02020603050405020304" pitchFamily="18" charset="0"/>
                <a:cs typeface="Arial" panose="020B0604020202020204" pitchFamily="34" charset="0"/>
              </a:rPr>
              <a:t>4. prosince 2024, návrh zákona přikázán k projednání výborům</a:t>
            </a:r>
          </a:p>
          <a:p>
            <a:pPr lvl="1" algn="just">
              <a:lnSpc>
                <a:spcPct val="115000"/>
              </a:lnSpc>
              <a:spcAft>
                <a:spcPts val="800"/>
              </a:spcAft>
            </a:pPr>
            <a:r>
              <a:rPr lang="cs-CZ" sz="1800" kern="150" dirty="0">
                <a:solidFill>
                  <a:schemeClr val="bg1"/>
                </a:solidFill>
                <a:latin typeface="Arial" panose="020B0604020202020204" pitchFamily="34" charset="0"/>
                <a:ea typeface="Times New Roman" panose="02020603050405020304" pitchFamily="18" charset="0"/>
                <a:cs typeface="Courier New" panose="02070309020205020404" pitchFamily="49" charset="0"/>
              </a:rPr>
              <a:t>•	Lesní typy a kategorie – sněmovní tisk 814, předpokládaná účinnost ustanovení týkajících se </a:t>
            </a:r>
            <a:r>
              <a:rPr lang="cs-CZ" sz="1800" kern="150" dirty="0" smtClean="0">
                <a:solidFill>
                  <a:schemeClr val="bg1"/>
                </a:solidFill>
                <a:latin typeface="Arial" panose="020B0604020202020204" pitchFamily="34" charset="0"/>
                <a:ea typeface="Times New Roman" panose="02020603050405020304" pitchFamily="18" charset="0"/>
                <a:cs typeface="Courier New" panose="02070309020205020404" pitchFamily="49" charset="0"/>
              </a:rPr>
              <a:t>ÚÚP</a:t>
            </a:r>
            <a:r>
              <a:rPr lang="cs-CZ" b="1" dirty="0"/>
              <a:t> </a:t>
            </a:r>
            <a:r>
              <a:rPr lang="cs-CZ" b="1" dirty="0" smtClean="0"/>
              <a:t>	</a:t>
            </a:r>
            <a:r>
              <a:rPr lang="cs-CZ" sz="1800" dirty="0" smtClean="0">
                <a:solidFill>
                  <a:schemeClr val="bg1"/>
                </a:solidFill>
                <a:latin typeface="Arial" panose="020B0604020202020204" pitchFamily="34" charset="0"/>
                <a:cs typeface="Arial" panose="020B0604020202020204" pitchFamily="34" charset="0"/>
              </a:rPr>
              <a:t>od</a:t>
            </a:r>
            <a:r>
              <a:rPr lang="cs-CZ" sz="1800" dirty="0">
                <a:solidFill>
                  <a:schemeClr val="bg1"/>
                </a:solidFill>
                <a:latin typeface="Arial" panose="020B0604020202020204" pitchFamily="34" charset="0"/>
                <a:cs typeface="Arial" panose="020B0604020202020204" pitchFamily="34" charset="0"/>
              </a:rPr>
              <a:t> 1. ledna 2027</a:t>
            </a:r>
            <a:r>
              <a:rPr lang="cs-CZ" sz="1800" kern="150" dirty="0" smtClean="0">
                <a:solidFill>
                  <a:schemeClr val="bg1"/>
                </a:solidFill>
                <a:latin typeface="Arial" panose="020B0604020202020204" pitchFamily="34" charset="0"/>
                <a:ea typeface="Times New Roman" panose="02020603050405020304" pitchFamily="18" charset="0"/>
                <a:cs typeface="Courier New" panose="02070309020205020404" pitchFamily="49" charset="0"/>
              </a:rPr>
              <a:t>, </a:t>
            </a:r>
            <a:r>
              <a:rPr lang="cs-CZ" sz="1800" kern="150" dirty="0">
                <a:solidFill>
                  <a:schemeClr val="bg1"/>
                </a:solidFill>
                <a:latin typeface="Arial" panose="020B0604020202020204" pitchFamily="34" charset="0"/>
                <a:ea typeface="Times New Roman" panose="02020603050405020304" pitchFamily="18" charset="0"/>
                <a:cs typeface="Courier New" panose="02070309020205020404" pitchFamily="49" charset="0"/>
              </a:rPr>
              <a:t>stav projednávání: 1. čtení proběhlo 11. prosince 2024, návrh zákona přikázán </a:t>
            </a:r>
            <a:r>
              <a:rPr lang="cs-CZ" sz="1800" kern="150" dirty="0" smtClean="0">
                <a:solidFill>
                  <a:schemeClr val="bg1"/>
                </a:solidFill>
                <a:latin typeface="Arial" panose="020B0604020202020204" pitchFamily="34" charset="0"/>
                <a:ea typeface="Times New Roman" panose="02020603050405020304" pitchFamily="18" charset="0"/>
                <a:cs typeface="Courier New" panose="02070309020205020404" pitchFamily="49" charset="0"/>
              </a:rPr>
              <a:t>	</a:t>
            </a:r>
            <a:r>
              <a:rPr lang="cs-CZ" dirty="0" smtClean="0">
                <a:solidFill>
                  <a:schemeClr val="bg1"/>
                </a:solidFill>
              </a:rPr>
              <a:t>k</a:t>
            </a:r>
            <a:r>
              <a:rPr lang="cs-CZ" dirty="0">
                <a:solidFill>
                  <a:schemeClr val="bg1"/>
                </a:solidFill>
              </a:rPr>
              <a:t> projednání </a:t>
            </a:r>
            <a:r>
              <a:rPr lang="cs-CZ" sz="1800" kern="150" dirty="0" smtClean="0">
                <a:solidFill>
                  <a:schemeClr val="bg1"/>
                </a:solidFill>
                <a:latin typeface="Arial" panose="020B0604020202020204" pitchFamily="34" charset="0"/>
                <a:ea typeface="Times New Roman" panose="02020603050405020304" pitchFamily="18" charset="0"/>
                <a:cs typeface="Courier New" panose="02070309020205020404" pitchFamily="49" charset="0"/>
              </a:rPr>
              <a:t>výborům</a:t>
            </a:r>
            <a:endParaRPr lang="cs-CZ" sz="1800" kern="150" dirty="0">
              <a:solidFill>
                <a:schemeClr val="bg1"/>
              </a:solidFill>
              <a:latin typeface="Arial" panose="020B0604020202020204" pitchFamily="34" charset="0"/>
              <a:ea typeface="Times New Roman" panose="02020603050405020304" pitchFamily="18" charset="0"/>
              <a:cs typeface="Courier New" panose="02070309020205020404" pitchFamily="49" charset="0"/>
            </a:endParaRPr>
          </a:p>
          <a:p>
            <a:pPr lvl="1" algn="just">
              <a:lnSpc>
                <a:spcPct val="115000"/>
              </a:lnSpc>
              <a:spcAft>
                <a:spcPts val="800"/>
              </a:spcAft>
            </a:pPr>
            <a:r>
              <a:rPr lang="cs-CZ" sz="1800" kern="150" dirty="0">
                <a:solidFill>
                  <a:schemeClr val="bg1"/>
                </a:solidFill>
                <a:latin typeface="Arial" panose="020B0604020202020204" pitchFamily="34" charset="0"/>
                <a:ea typeface="Times New Roman" panose="02020603050405020304" pitchFamily="18" charset="0"/>
                <a:cs typeface="Courier New" panose="02070309020205020404" pitchFamily="49" charset="0"/>
              </a:rPr>
              <a:t>•	Ochrany podle lázeňského zákona – sněmovní tisk č. 790, dosud neproběhlo 1. čtení</a:t>
            </a:r>
          </a:p>
        </p:txBody>
      </p:sp>
      <p:cxnSp>
        <p:nvCxnSpPr>
          <p:cNvPr id="9" name="Přímá spojnice 8">
            <a:extLst>
              <a:ext uri="{FF2B5EF4-FFF2-40B4-BE49-F238E27FC236}">
                <a16:creationId xmlns:a16="http://schemas.microsoft.com/office/drawing/2014/main" id="{93A33A41-39EF-FDDA-4F2E-6E4B98F15152}"/>
              </a:ext>
            </a:extLst>
          </p:cNvPr>
          <p:cNvCxnSpPr/>
          <p:nvPr/>
        </p:nvCxnSpPr>
        <p:spPr>
          <a:xfrm>
            <a:off x="542513" y="1739153"/>
            <a:ext cx="792000" cy="0"/>
          </a:xfrm>
          <a:prstGeom prst="line">
            <a:avLst/>
          </a:prstGeom>
          <a:ln w="63500">
            <a:solidFill>
              <a:srgbClr val="F0E514"/>
            </a:solidFill>
          </a:ln>
        </p:spPr>
        <p:style>
          <a:lnRef idx="1">
            <a:schemeClr val="accent1"/>
          </a:lnRef>
          <a:fillRef idx="0">
            <a:schemeClr val="accent1"/>
          </a:fillRef>
          <a:effectRef idx="0">
            <a:schemeClr val="accent1"/>
          </a:effectRef>
          <a:fontRef idx="minor">
            <a:schemeClr val="tx1"/>
          </a:fontRef>
        </p:style>
      </p:cxnSp>
      <p:sp>
        <p:nvSpPr>
          <p:cNvPr id="4" name="Nadpis 1">
            <a:extLst>
              <a:ext uri="{FF2B5EF4-FFF2-40B4-BE49-F238E27FC236}">
                <a16:creationId xmlns:a16="http://schemas.microsoft.com/office/drawing/2014/main" id="{864225B1-3B75-7AC3-F282-FCFC4B05D797}"/>
              </a:ext>
            </a:extLst>
          </p:cNvPr>
          <p:cNvSpPr>
            <a:spLocks noGrp="1"/>
          </p:cNvSpPr>
          <p:nvPr>
            <p:ph type="ctrTitle"/>
          </p:nvPr>
        </p:nvSpPr>
        <p:spPr>
          <a:xfrm>
            <a:off x="399077" y="629160"/>
            <a:ext cx="10986099" cy="1109993"/>
          </a:xfrm>
        </p:spPr>
        <p:txBody>
          <a:bodyPr>
            <a:normAutofit/>
          </a:bodyPr>
          <a:lstStyle/>
          <a:p>
            <a:pPr algn="l"/>
            <a:r>
              <a:rPr lang="pt-BR" sz="3200" b="1" dirty="0" smtClean="0">
                <a:solidFill>
                  <a:schemeClr val="bg1"/>
                </a:solidFill>
                <a:latin typeface="Arial Black" panose="020B0A04020102020204" pitchFamily="34" charset="0"/>
                <a:cs typeface="Arial" panose="020B0604020202020204" pitchFamily="34" charset="0"/>
              </a:rPr>
              <a:t>Změny </a:t>
            </a:r>
            <a:r>
              <a:rPr lang="pt-BR" sz="3200" b="1" dirty="0">
                <a:solidFill>
                  <a:schemeClr val="bg1"/>
                </a:solidFill>
                <a:latin typeface="Arial Black" panose="020B0A04020102020204" pitchFamily="34" charset="0"/>
                <a:cs typeface="Arial" panose="020B0604020202020204" pitchFamily="34" charset="0"/>
              </a:rPr>
              <a:t>právních předpisů s dopadem na činnosti úřadů v resortu ČÚZK</a:t>
            </a:r>
            <a:endParaRPr lang="cs-CZ" sz="3200" b="1" dirty="0">
              <a:solidFill>
                <a:schemeClr val="bg1"/>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20997596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B7276C2D-DCBE-93C9-15D0-024744FBCBDC}"/>
            </a:ext>
          </a:extLst>
        </p:cNvPr>
        <p:cNvGrpSpPr/>
        <p:nvPr/>
      </p:nvGrpSpPr>
      <p:grpSpPr>
        <a:xfrm>
          <a:off x="0" y="0"/>
          <a:ext cx="0" cy="0"/>
          <a:chOff x="0" y="0"/>
          <a:chExt cx="0" cy="0"/>
        </a:xfrm>
      </p:grpSpPr>
      <p:sp>
        <p:nvSpPr>
          <p:cNvPr id="7" name="Podnadpis 2">
            <a:extLst>
              <a:ext uri="{FF2B5EF4-FFF2-40B4-BE49-F238E27FC236}">
                <a16:creationId xmlns:a16="http://schemas.microsoft.com/office/drawing/2014/main" id="{9C35D407-6815-D836-FF75-1913B4BE98A0}"/>
              </a:ext>
            </a:extLst>
          </p:cNvPr>
          <p:cNvSpPr txBox="1">
            <a:spLocks/>
          </p:cNvSpPr>
          <p:nvPr/>
        </p:nvSpPr>
        <p:spPr>
          <a:xfrm>
            <a:off x="0" y="1739153"/>
            <a:ext cx="11385176" cy="511884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1" algn="just">
              <a:lnSpc>
                <a:spcPct val="115000"/>
              </a:lnSpc>
              <a:spcAft>
                <a:spcPts val="800"/>
              </a:spcAft>
            </a:pPr>
            <a:r>
              <a:rPr lang="cs-CZ" sz="2400" b="1" kern="150" dirty="0">
                <a:solidFill>
                  <a:schemeClr val="bg1"/>
                </a:solidFill>
                <a:latin typeface="Arial" panose="020B0604020202020204" pitchFamily="34" charset="0"/>
                <a:ea typeface="Times New Roman" panose="02020603050405020304" pitchFamily="18" charset="0"/>
                <a:cs typeface="Courier New" panose="02070309020205020404" pitchFamily="49" charset="0"/>
              </a:rPr>
              <a:t>Zákon č. 169/2024 Sb., kterým se mění zákon č. 20/1987 Sb., o státní památkové péči, ve znění pozdějších </a:t>
            </a:r>
            <a:r>
              <a:rPr lang="cs-CZ" sz="2400" b="1" kern="150" dirty="0" smtClean="0">
                <a:solidFill>
                  <a:schemeClr val="bg1"/>
                </a:solidFill>
                <a:latin typeface="Arial" panose="020B0604020202020204" pitchFamily="34" charset="0"/>
                <a:ea typeface="Times New Roman" panose="02020603050405020304" pitchFamily="18" charset="0"/>
                <a:cs typeface="Courier New" panose="02070309020205020404" pitchFamily="49" charset="0"/>
              </a:rPr>
              <a:t>předpisů</a:t>
            </a:r>
          </a:p>
          <a:p>
            <a:pPr marL="742950" lvl="1" indent="-285750" algn="just">
              <a:lnSpc>
                <a:spcPct val="115000"/>
              </a:lnSpc>
              <a:spcAft>
                <a:spcPts val="800"/>
              </a:spcAft>
              <a:buFont typeface="Courier New" panose="02070309020205020404" pitchFamily="49" charset="0"/>
              <a:buChar char="o"/>
            </a:pPr>
            <a:r>
              <a:rPr lang="cs-CZ" sz="1800" kern="150" dirty="0" smtClean="0">
                <a:solidFill>
                  <a:schemeClr val="bg1"/>
                </a:solidFill>
                <a:latin typeface="Arial" panose="020B0604020202020204" pitchFamily="34" charset="0"/>
                <a:ea typeface="Times New Roman" panose="02020603050405020304" pitchFamily="18" charset="0"/>
                <a:cs typeface="Courier New" panose="02070309020205020404" pitchFamily="49" charset="0"/>
              </a:rPr>
              <a:t>ÚÚP</a:t>
            </a:r>
            <a:r>
              <a:rPr lang="cs-CZ" sz="1800" kern="150" dirty="0">
                <a:solidFill>
                  <a:schemeClr val="bg1"/>
                </a:solidFill>
                <a:latin typeface="Arial" panose="020B0604020202020204" pitchFamily="34" charset="0"/>
                <a:ea typeface="Times New Roman" panose="02020603050405020304" pitchFamily="18" charset="0"/>
                <a:cs typeface="Courier New" panose="02070309020205020404" pitchFamily="49" charset="0"/>
              </a:rPr>
              <a:t>, kde je:</a:t>
            </a:r>
          </a:p>
          <a:p>
            <a:pPr marL="742950" lvl="1" indent="-285750" algn="just">
              <a:lnSpc>
                <a:spcPct val="115000"/>
              </a:lnSpc>
              <a:spcAft>
                <a:spcPts val="800"/>
              </a:spcAft>
              <a:buFont typeface="Wingdings" panose="05000000000000000000" pitchFamily="2" charset="2"/>
              <a:buChar char="Ø"/>
            </a:pPr>
            <a:r>
              <a:rPr lang="cs-CZ" sz="1800" kern="150" dirty="0">
                <a:solidFill>
                  <a:schemeClr val="bg1"/>
                </a:solidFill>
                <a:latin typeface="Arial" panose="020B0604020202020204" pitchFamily="34" charset="0"/>
                <a:ea typeface="Times New Roman" panose="02020603050405020304" pitchFamily="18" charset="0"/>
                <a:cs typeface="Courier New" panose="02070309020205020404" pitchFamily="49" charset="0"/>
              </a:rPr>
              <a:t>	</a:t>
            </a:r>
            <a:r>
              <a:rPr lang="cs-CZ" sz="1800" kern="150" dirty="0" smtClean="0">
                <a:solidFill>
                  <a:schemeClr val="bg1"/>
                </a:solidFill>
                <a:latin typeface="Arial" panose="020B0604020202020204" pitchFamily="34" charset="0"/>
                <a:ea typeface="Times New Roman" panose="02020603050405020304" pitchFamily="18" charset="0"/>
                <a:cs typeface="Courier New" panose="02070309020205020404" pitchFamily="49" charset="0"/>
              </a:rPr>
              <a:t>Právní </a:t>
            </a:r>
            <a:r>
              <a:rPr lang="cs-CZ" sz="1800" kern="150" dirty="0">
                <a:solidFill>
                  <a:schemeClr val="bg1"/>
                </a:solidFill>
                <a:latin typeface="Arial" panose="020B0604020202020204" pitchFamily="34" charset="0"/>
                <a:ea typeface="Times New Roman" panose="02020603050405020304" pitchFamily="18" charset="0"/>
                <a:cs typeface="Courier New" panose="02070309020205020404" pitchFamily="49" charset="0"/>
              </a:rPr>
              <a:t>úprava je ve fázi záměru či diskuse</a:t>
            </a:r>
          </a:p>
          <a:p>
            <a:pPr lvl="1" algn="just">
              <a:lnSpc>
                <a:spcPct val="115000"/>
              </a:lnSpc>
              <a:spcAft>
                <a:spcPts val="800"/>
              </a:spcAft>
            </a:pPr>
            <a:r>
              <a:rPr lang="cs-CZ" sz="1800" kern="150" dirty="0">
                <a:solidFill>
                  <a:schemeClr val="bg1"/>
                </a:solidFill>
                <a:latin typeface="Arial" panose="020B0604020202020204" pitchFamily="34" charset="0"/>
                <a:ea typeface="Times New Roman" panose="02020603050405020304" pitchFamily="18" charset="0"/>
                <a:cs typeface="Courier New" panose="02070309020205020404" pitchFamily="49" charset="0"/>
              </a:rPr>
              <a:t>•	Chráněná území pro zvláštní zásahy do zemské kůry</a:t>
            </a:r>
          </a:p>
          <a:p>
            <a:pPr lvl="1" algn="just">
              <a:lnSpc>
                <a:spcPct val="115000"/>
              </a:lnSpc>
              <a:spcAft>
                <a:spcPts val="800"/>
              </a:spcAft>
            </a:pPr>
            <a:r>
              <a:rPr lang="cs-CZ" sz="1800" kern="150" dirty="0">
                <a:solidFill>
                  <a:schemeClr val="bg1"/>
                </a:solidFill>
                <a:latin typeface="Arial" panose="020B0604020202020204" pitchFamily="34" charset="0"/>
                <a:ea typeface="Times New Roman" panose="02020603050405020304" pitchFamily="18" charset="0"/>
                <a:cs typeface="Courier New" panose="02070309020205020404" pitchFamily="49" charset="0"/>
              </a:rPr>
              <a:t>•	Ochranná pásma vodních zdrojů</a:t>
            </a:r>
          </a:p>
          <a:p>
            <a:pPr lvl="1" algn="just">
              <a:lnSpc>
                <a:spcPct val="115000"/>
              </a:lnSpc>
              <a:spcAft>
                <a:spcPts val="800"/>
              </a:spcAft>
            </a:pPr>
            <a:r>
              <a:rPr lang="cs-CZ" sz="1800" kern="150" dirty="0">
                <a:solidFill>
                  <a:schemeClr val="bg1"/>
                </a:solidFill>
                <a:latin typeface="Arial" panose="020B0604020202020204" pitchFamily="34" charset="0"/>
                <a:ea typeface="Times New Roman" panose="02020603050405020304" pitchFamily="18" charset="0"/>
                <a:cs typeface="Courier New" panose="02070309020205020404" pitchFamily="49" charset="0"/>
              </a:rPr>
              <a:t>•	Zastavěná území obcí, stavební uzávěry</a:t>
            </a:r>
          </a:p>
        </p:txBody>
      </p:sp>
      <p:cxnSp>
        <p:nvCxnSpPr>
          <p:cNvPr id="9" name="Přímá spojnice 8">
            <a:extLst>
              <a:ext uri="{FF2B5EF4-FFF2-40B4-BE49-F238E27FC236}">
                <a16:creationId xmlns:a16="http://schemas.microsoft.com/office/drawing/2014/main" id="{93A33A41-39EF-FDDA-4F2E-6E4B98F15152}"/>
              </a:ext>
            </a:extLst>
          </p:cNvPr>
          <p:cNvCxnSpPr/>
          <p:nvPr/>
        </p:nvCxnSpPr>
        <p:spPr>
          <a:xfrm>
            <a:off x="542513" y="1739153"/>
            <a:ext cx="792000" cy="0"/>
          </a:xfrm>
          <a:prstGeom prst="line">
            <a:avLst/>
          </a:prstGeom>
          <a:ln w="63500">
            <a:solidFill>
              <a:srgbClr val="F0E514"/>
            </a:solidFill>
          </a:ln>
        </p:spPr>
        <p:style>
          <a:lnRef idx="1">
            <a:schemeClr val="accent1"/>
          </a:lnRef>
          <a:fillRef idx="0">
            <a:schemeClr val="accent1"/>
          </a:fillRef>
          <a:effectRef idx="0">
            <a:schemeClr val="accent1"/>
          </a:effectRef>
          <a:fontRef idx="minor">
            <a:schemeClr val="tx1"/>
          </a:fontRef>
        </p:style>
      </p:cxnSp>
      <p:sp>
        <p:nvSpPr>
          <p:cNvPr id="4" name="Nadpis 1">
            <a:extLst>
              <a:ext uri="{FF2B5EF4-FFF2-40B4-BE49-F238E27FC236}">
                <a16:creationId xmlns:a16="http://schemas.microsoft.com/office/drawing/2014/main" id="{864225B1-3B75-7AC3-F282-FCFC4B05D797}"/>
              </a:ext>
            </a:extLst>
          </p:cNvPr>
          <p:cNvSpPr>
            <a:spLocks noGrp="1"/>
          </p:cNvSpPr>
          <p:nvPr>
            <p:ph type="ctrTitle"/>
          </p:nvPr>
        </p:nvSpPr>
        <p:spPr>
          <a:xfrm>
            <a:off x="399077" y="629160"/>
            <a:ext cx="10986099" cy="1109993"/>
          </a:xfrm>
        </p:spPr>
        <p:txBody>
          <a:bodyPr>
            <a:normAutofit/>
          </a:bodyPr>
          <a:lstStyle/>
          <a:p>
            <a:pPr algn="l"/>
            <a:r>
              <a:rPr lang="pt-BR" sz="3200" b="1" dirty="0" smtClean="0">
                <a:solidFill>
                  <a:schemeClr val="bg1"/>
                </a:solidFill>
                <a:latin typeface="Arial Black" panose="020B0A04020102020204" pitchFamily="34" charset="0"/>
                <a:cs typeface="Arial" panose="020B0604020202020204" pitchFamily="34" charset="0"/>
              </a:rPr>
              <a:t>Změny </a:t>
            </a:r>
            <a:r>
              <a:rPr lang="pt-BR" sz="3200" b="1" dirty="0">
                <a:solidFill>
                  <a:schemeClr val="bg1"/>
                </a:solidFill>
                <a:latin typeface="Arial Black" panose="020B0A04020102020204" pitchFamily="34" charset="0"/>
                <a:cs typeface="Arial" panose="020B0604020202020204" pitchFamily="34" charset="0"/>
              </a:rPr>
              <a:t>právních předpisů s dopadem na činnosti úřadů v resortu ČÚZK</a:t>
            </a:r>
            <a:endParaRPr lang="cs-CZ" sz="3200" b="1" dirty="0">
              <a:solidFill>
                <a:schemeClr val="bg1"/>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103648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126A5028-BDBD-92BC-002F-FEA8D429EA74}"/>
            </a:ext>
          </a:extLst>
        </p:cNvPr>
        <p:cNvGrpSpPr/>
        <p:nvPr/>
      </p:nvGrpSpPr>
      <p:grpSpPr>
        <a:xfrm>
          <a:off x="0" y="0"/>
          <a:ext cx="0" cy="0"/>
          <a:chOff x="0" y="0"/>
          <a:chExt cx="0" cy="0"/>
        </a:xfrm>
      </p:grpSpPr>
      <p:sp>
        <p:nvSpPr>
          <p:cNvPr id="7" name="Podnadpis 2">
            <a:extLst>
              <a:ext uri="{FF2B5EF4-FFF2-40B4-BE49-F238E27FC236}">
                <a16:creationId xmlns:a16="http://schemas.microsoft.com/office/drawing/2014/main" id="{03CD7AA9-58BB-676A-5381-8F64D30B5D1F}"/>
              </a:ext>
            </a:extLst>
          </p:cNvPr>
          <p:cNvSpPr txBox="1">
            <a:spLocks/>
          </p:cNvSpPr>
          <p:nvPr/>
        </p:nvSpPr>
        <p:spPr>
          <a:xfrm>
            <a:off x="410338" y="736514"/>
            <a:ext cx="11494791" cy="612148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cs-CZ" sz="1500" baseline="30000" dirty="0">
                <a:solidFill>
                  <a:schemeClr val="bg1"/>
                </a:solidFill>
              </a:rPr>
              <a:t>5)</a:t>
            </a:r>
            <a:r>
              <a:rPr lang="cs-CZ" sz="1500" dirty="0">
                <a:solidFill>
                  <a:schemeClr val="bg1"/>
                </a:solidFill>
              </a:rPr>
              <a:t> Čtyři základní registry veřejné správy České republiky, které byly spuštěny v roce 2012, jsou:</a:t>
            </a:r>
          </a:p>
          <a:p>
            <a:pPr lvl="0" algn="just"/>
            <a:r>
              <a:rPr lang="cs-CZ" sz="1500" b="1" dirty="0">
                <a:solidFill>
                  <a:schemeClr val="bg1"/>
                </a:solidFill>
              </a:rPr>
              <a:t>Registr obyvatel (ROB)</a:t>
            </a:r>
            <a:endParaRPr lang="cs-CZ" sz="1500" dirty="0">
              <a:solidFill>
                <a:schemeClr val="bg1"/>
              </a:solidFill>
            </a:endParaRPr>
          </a:p>
          <a:p>
            <a:pPr lvl="1" algn="just"/>
            <a:r>
              <a:rPr lang="cs-CZ" sz="1500" dirty="0">
                <a:solidFill>
                  <a:schemeClr val="bg1"/>
                </a:solidFill>
              </a:rPr>
              <a:t>Obsahuje referenční údaje o fyzických osobách (občanech ČR, cizincích s trvalým pobytem nebo azylem).</a:t>
            </a:r>
          </a:p>
          <a:p>
            <a:pPr lvl="1" algn="just"/>
            <a:r>
              <a:rPr lang="cs-CZ" sz="1500" dirty="0">
                <a:solidFill>
                  <a:schemeClr val="bg1"/>
                </a:solidFill>
              </a:rPr>
              <a:t>Ukládá údaje jako jméno, příjmení, datum narození, rodné číslo, adresu trvalého pobytu atd.</a:t>
            </a:r>
          </a:p>
          <a:p>
            <a:pPr lvl="0" algn="just"/>
            <a:r>
              <a:rPr lang="cs-CZ" sz="1500" b="1" dirty="0">
                <a:solidFill>
                  <a:schemeClr val="bg1"/>
                </a:solidFill>
              </a:rPr>
              <a:t>Registr práv a povinností (RPP)</a:t>
            </a:r>
            <a:endParaRPr lang="cs-CZ" sz="1500" dirty="0">
              <a:solidFill>
                <a:schemeClr val="bg1"/>
              </a:solidFill>
            </a:endParaRPr>
          </a:p>
          <a:p>
            <a:pPr lvl="1" algn="just"/>
            <a:r>
              <a:rPr lang="cs-CZ" sz="1500" dirty="0">
                <a:solidFill>
                  <a:schemeClr val="bg1"/>
                </a:solidFill>
              </a:rPr>
              <a:t>Eviduje oprávnění a povinnosti subjektů vůči veřejné správě.</a:t>
            </a:r>
          </a:p>
          <a:p>
            <a:pPr lvl="1" algn="just"/>
            <a:r>
              <a:rPr lang="cs-CZ" sz="1500" dirty="0">
                <a:solidFill>
                  <a:schemeClr val="bg1"/>
                </a:solidFill>
              </a:rPr>
              <a:t>Obsahuje údaje o působnosti jednotlivých úřadů, jejich oprávnění a správních řízeních.</a:t>
            </a:r>
          </a:p>
          <a:p>
            <a:pPr lvl="0" algn="just"/>
            <a:r>
              <a:rPr lang="cs-CZ" sz="1500" b="1" dirty="0">
                <a:solidFill>
                  <a:schemeClr val="bg1"/>
                </a:solidFill>
              </a:rPr>
              <a:t>Registr osob (ROS)</a:t>
            </a:r>
            <a:endParaRPr lang="cs-CZ" sz="1500" dirty="0">
              <a:solidFill>
                <a:schemeClr val="bg1"/>
              </a:solidFill>
            </a:endParaRPr>
          </a:p>
          <a:p>
            <a:pPr lvl="1" algn="just"/>
            <a:r>
              <a:rPr lang="cs-CZ" sz="1500" dirty="0">
                <a:solidFill>
                  <a:schemeClr val="bg1"/>
                </a:solidFill>
              </a:rPr>
              <a:t>Obsahuje údaje o právnických osobách, podnikajících fyzických osobách a orgánech veřejné moci.</a:t>
            </a:r>
          </a:p>
          <a:p>
            <a:pPr lvl="1" algn="just"/>
            <a:r>
              <a:rPr lang="cs-CZ" sz="1500" dirty="0">
                <a:solidFill>
                  <a:schemeClr val="bg1"/>
                </a:solidFill>
              </a:rPr>
              <a:t>Nahrazuje dřívější obchodní a živnostenské rejstříky jako centrální databáze osob podnikajících v ČR.</a:t>
            </a:r>
          </a:p>
          <a:p>
            <a:pPr lvl="0" algn="just"/>
            <a:r>
              <a:rPr lang="cs-CZ" sz="1500" b="1" dirty="0">
                <a:solidFill>
                  <a:schemeClr val="bg1"/>
                </a:solidFill>
              </a:rPr>
              <a:t>Registr územní identifikace, adres a nemovitostí (RÚIAN)</a:t>
            </a:r>
            <a:endParaRPr lang="cs-CZ" sz="1500" dirty="0">
              <a:solidFill>
                <a:schemeClr val="bg1"/>
              </a:solidFill>
            </a:endParaRPr>
          </a:p>
          <a:p>
            <a:pPr lvl="1" algn="just"/>
            <a:r>
              <a:rPr lang="cs-CZ" sz="1500" dirty="0">
                <a:solidFill>
                  <a:schemeClr val="bg1"/>
                </a:solidFill>
              </a:rPr>
              <a:t>Obsahuje informace o územních prvcích, adresách, nemovitostech a stavebních objektech.</a:t>
            </a:r>
          </a:p>
          <a:p>
            <a:pPr lvl="1" algn="just"/>
            <a:r>
              <a:rPr lang="cs-CZ" sz="1500" dirty="0">
                <a:solidFill>
                  <a:schemeClr val="bg1"/>
                </a:solidFill>
              </a:rPr>
              <a:t>Pro jeho správu slouží </a:t>
            </a:r>
            <a:r>
              <a:rPr lang="cs-CZ" sz="1500" b="1" dirty="0">
                <a:solidFill>
                  <a:schemeClr val="bg1"/>
                </a:solidFill>
              </a:rPr>
              <a:t>ISÚI</a:t>
            </a:r>
            <a:r>
              <a:rPr lang="cs-CZ" sz="1500" dirty="0">
                <a:solidFill>
                  <a:schemeClr val="bg1"/>
                </a:solidFill>
              </a:rPr>
              <a:t> (Informační systém územní identifikace), který je součástí RÚIAN a slouží ke:</a:t>
            </a:r>
          </a:p>
          <a:p>
            <a:pPr lvl="0" algn="just"/>
            <a:r>
              <a:rPr lang="cs-CZ" sz="1500" dirty="0">
                <a:solidFill>
                  <a:schemeClr val="bg1"/>
                </a:solidFill>
              </a:rPr>
              <a:t>Správě územní identifikace – obsahuje údaje o obcích, katastrálních územích, stavebních objektech, ulicích a dalších územních prvcích.</a:t>
            </a:r>
          </a:p>
          <a:p>
            <a:pPr lvl="0" algn="just"/>
            <a:r>
              <a:rPr lang="cs-CZ" sz="1500" dirty="0">
                <a:solidFill>
                  <a:schemeClr val="bg1"/>
                </a:solidFill>
              </a:rPr>
              <a:t>Aktualizaci údajů – zajišťuje, aby všechny změny provedené orgány veřejné správy byly správně zaznamenány v RÚIAN.</a:t>
            </a:r>
          </a:p>
          <a:p>
            <a:pPr lvl="0" algn="just"/>
            <a:r>
              <a:rPr lang="cs-CZ" sz="1500" dirty="0">
                <a:solidFill>
                  <a:schemeClr val="bg1"/>
                </a:solidFill>
              </a:rPr>
              <a:t>Propojení s dalšími registry – např. s katastrem nemovitostí (ISKN), základním registrem osob (ROB) nebo registrem práv a povinností (RPP).</a:t>
            </a:r>
          </a:p>
          <a:p>
            <a:pPr lvl="0" algn="just"/>
            <a:r>
              <a:rPr lang="cs-CZ" sz="1500" dirty="0">
                <a:solidFill>
                  <a:schemeClr val="bg1"/>
                </a:solidFill>
              </a:rPr>
              <a:t>Zajištění jednotnosti a správnosti údajů – umožňuje obcím, stavebním úřadům a dalším subjektům spravovat územní identifikaci na jednom místě.</a:t>
            </a:r>
          </a:p>
          <a:p>
            <a:pPr lvl="1" algn="just"/>
            <a:r>
              <a:rPr lang="cs-CZ" sz="1500" dirty="0">
                <a:solidFill>
                  <a:schemeClr val="bg1"/>
                </a:solidFill>
              </a:rPr>
              <a:t>Data z ISÚI jsou využívána veřejnou správou i širokou veřejností a jsou přístupná prostřednictvím Veřejného dálkového přístupu (VDP) </a:t>
            </a:r>
            <a:r>
              <a:rPr lang="cs-CZ" sz="1500" dirty="0">
                <a:solidFill>
                  <a:schemeClr val="bg1"/>
                </a:solidFill>
                <a:latin typeface="Arial" panose="020B0604020202020204" pitchFamily="34" charset="0"/>
                <a:ea typeface="Calibri" panose="020F0502020204030204" pitchFamily="34" charset="0"/>
                <a:cs typeface="Arial" panose="020B0604020202020204" pitchFamily="34" charset="0"/>
              </a:rPr>
              <a:t>k datům </a:t>
            </a:r>
            <a:r>
              <a:rPr lang="cs-CZ" sz="1500" dirty="0" smtClean="0">
                <a:solidFill>
                  <a:schemeClr val="bg1"/>
                </a:solidFill>
              </a:rPr>
              <a:t>RÚIAN</a:t>
            </a:r>
            <a:endParaRPr lang="cs-CZ" sz="1500" dirty="0">
              <a:solidFill>
                <a:schemeClr val="bg1"/>
              </a:solidFill>
            </a:endParaRPr>
          </a:p>
          <a:p>
            <a:pPr algn="just"/>
            <a:r>
              <a:rPr lang="cs-CZ" sz="1500" dirty="0">
                <a:solidFill>
                  <a:schemeClr val="bg1"/>
                </a:solidFill>
              </a:rPr>
              <a:t>Tyto registry tvoří základ pro digitalizaci veřejné správy a zajišťují jednotnost a aktuálnost údajů používaných v různých systémech státní správy.</a:t>
            </a:r>
          </a:p>
          <a:p>
            <a:pPr algn="l">
              <a:spcAft>
                <a:spcPts val="600"/>
              </a:spcAft>
            </a:pPr>
            <a:endParaRPr lang="cs-CZ" sz="16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865552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24260C81-50D9-EA02-8064-D6529AD49777}"/>
            </a:ext>
          </a:extLst>
        </p:cNvPr>
        <p:cNvGrpSpPr/>
        <p:nvPr/>
      </p:nvGrpSpPr>
      <p:grpSpPr>
        <a:xfrm>
          <a:off x="0" y="0"/>
          <a:ext cx="0" cy="0"/>
          <a:chOff x="0" y="0"/>
          <a:chExt cx="0" cy="0"/>
        </a:xfrm>
      </p:grpSpPr>
      <p:cxnSp>
        <p:nvCxnSpPr>
          <p:cNvPr id="23" name="Přímá spojnice 22">
            <a:extLst>
              <a:ext uri="{FF2B5EF4-FFF2-40B4-BE49-F238E27FC236}">
                <a16:creationId xmlns:a16="http://schemas.microsoft.com/office/drawing/2014/main" id="{89F12D1C-4A1E-839B-2BEE-02E5806919B4}"/>
              </a:ext>
            </a:extLst>
          </p:cNvPr>
          <p:cNvCxnSpPr/>
          <p:nvPr/>
        </p:nvCxnSpPr>
        <p:spPr>
          <a:xfrm>
            <a:off x="1734818" y="1436522"/>
            <a:ext cx="792000" cy="0"/>
          </a:xfrm>
          <a:prstGeom prst="line">
            <a:avLst/>
          </a:prstGeom>
          <a:ln w="63500">
            <a:solidFill>
              <a:srgbClr val="F0E514"/>
            </a:solidFill>
          </a:ln>
        </p:spPr>
        <p:style>
          <a:lnRef idx="1">
            <a:schemeClr val="accent1"/>
          </a:lnRef>
          <a:fillRef idx="0">
            <a:schemeClr val="accent1"/>
          </a:fillRef>
          <a:effectRef idx="0">
            <a:schemeClr val="accent1"/>
          </a:effectRef>
          <a:fontRef idx="minor">
            <a:schemeClr val="tx1"/>
          </a:fontRef>
        </p:style>
      </p:cxnSp>
      <p:sp>
        <p:nvSpPr>
          <p:cNvPr id="7" name="Podnadpis 2">
            <a:extLst>
              <a:ext uri="{FF2B5EF4-FFF2-40B4-BE49-F238E27FC236}">
                <a16:creationId xmlns:a16="http://schemas.microsoft.com/office/drawing/2014/main" id="{9E410314-7969-76E9-6209-9AD7D9227B60}"/>
              </a:ext>
            </a:extLst>
          </p:cNvPr>
          <p:cNvSpPr txBox="1">
            <a:spLocks/>
          </p:cNvSpPr>
          <p:nvPr/>
        </p:nvSpPr>
        <p:spPr>
          <a:xfrm>
            <a:off x="205169" y="1627797"/>
            <a:ext cx="11727873" cy="431958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cs-CZ" sz="2000" dirty="0">
                <a:solidFill>
                  <a:schemeClr val="bg1"/>
                </a:solidFill>
                <a:latin typeface="Arial" panose="020B0604020202020204" pitchFamily="34" charset="0"/>
                <a:cs typeface="Arial" panose="020B0604020202020204" pitchFamily="34" charset="0"/>
              </a:rPr>
              <a:t>Článek je přehledem právních předpisů jak v oblasti katastru nemovitostí, tak v inženýrské geodézii a měl by autorizovaným zeměměřickým inženýrům i ostatní geodetické veřejnosti být nápomocen zorientovat se ve složitém legislativním prostředí, které se dotýká katastru, zeměměřictví, ale i předpisů souvisejících se zeměměřictvím. </a:t>
            </a:r>
          </a:p>
          <a:p>
            <a:pPr algn="just"/>
            <a:r>
              <a:rPr lang="cs-CZ" sz="2000" dirty="0">
                <a:solidFill>
                  <a:schemeClr val="bg1"/>
                </a:solidFill>
                <a:latin typeface="Arial" panose="020B0604020202020204" pitchFamily="34" charset="0"/>
                <a:cs typeface="Arial" panose="020B0604020202020204" pitchFamily="34" charset="0"/>
              </a:rPr>
              <a:t>Zorientovat se v právních předpisech týkajících se zejména inženýrské geodézie a digitálních technických map není zcela jednoduché, situace je mnohdy nepřehledná, zejména se různí terminologie, některé změny se dějí překotně, druhé jsou součástí jiných právních předpisů, neboť na legislativní procesy má vliv i chýlící se konec volebního období a nadcházející volby do Poslanecké sněmovny Parlamentu ČR. </a:t>
            </a:r>
          </a:p>
          <a:p>
            <a:pPr algn="just"/>
            <a:r>
              <a:rPr lang="cs-CZ" sz="2000" dirty="0">
                <a:solidFill>
                  <a:schemeClr val="bg1"/>
                </a:solidFill>
                <a:latin typeface="Arial" panose="020B0604020202020204" pitchFamily="34" charset="0"/>
                <a:cs typeface="Arial" panose="020B0604020202020204" pitchFamily="34" charset="0"/>
              </a:rPr>
              <a:t>Přestože závěr není příliš optimistický, nezbývá než </a:t>
            </a:r>
            <a:r>
              <a:rPr lang="cs-CZ" sz="2000" dirty="0" smtClean="0">
                <a:solidFill>
                  <a:schemeClr val="bg1"/>
                </a:solidFill>
                <a:latin typeface="Arial" panose="020B0604020202020204" pitchFamily="34" charset="0"/>
                <a:cs typeface="Arial" panose="020B0604020202020204" pitchFamily="34" charset="0"/>
              </a:rPr>
              <a:t>věřit</a:t>
            </a:r>
            <a:r>
              <a:rPr lang="cs-CZ" sz="2000" dirty="0">
                <a:solidFill>
                  <a:schemeClr val="bg1"/>
                </a:solidFill>
                <a:latin typeface="Arial" panose="020B0604020202020204" pitchFamily="34" charset="0"/>
                <a:cs typeface="Arial" panose="020B0604020202020204" pitchFamily="34" charset="0"/>
              </a:rPr>
              <a:t>, že postupně budou předpisy novelizovány, uzákoněny nové dle současných potřeb a vydány prováděcí předpisy a všechny se postupně mezi sebou prováží</a:t>
            </a:r>
            <a:r>
              <a:rPr lang="cs-CZ" sz="2000" dirty="0" smtClean="0">
                <a:solidFill>
                  <a:schemeClr val="bg1"/>
                </a:solidFill>
                <a:latin typeface="Arial" panose="020B0604020202020204" pitchFamily="34" charset="0"/>
                <a:cs typeface="Arial" panose="020B0604020202020204" pitchFamily="34" charset="0"/>
              </a:rPr>
              <a:t>. </a:t>
            </a:r>
          </a:p>
          <a:p>
            <a:pPr algn="just"/>
            <a:r>
              <a:rPr lang="cs-CZ" sz="2000" b="1" dirty="0" smtClean="0">
                <a:solidFill>
                  <a:srgbClr val="FF0000"/>
                </a:solidFill>
                <a:latin typeface="Arial" panose="020B0604020202020204" pitchFamily="34" charset="0"/>
                <a:cs typeface="Arial" panose="020B0604020202020204" pitchFamily="34" charset="0"/>
              </a:rPr>
              <a:t>A u toho procesu bychom měli být, vznášet požadavky a připomínky a tím předpisy dotvářet!</a:t>
            </a:r>
            <a:endParaRPr lang="cs-CZ" sz="2000" b="1" dirty="0">
              <a:solidFill>
                <a:srgbClr val="FF0000"/>
              </a:solidFill>
              <a:latin typeface="Arial" panose="020B0604020202020204" pitchFamily="34" charset="0"/>
              <a:cs typeface="Arial" panose="020B0604020202020204" pitchFamily="34" charset="0"/>
            </a:endParaRPr>
          </a:p>
          <a:p>
            <a:pPr algn="l">
              <a:spcAft>
                <a:spcPts val="600"/>
              </a:spcAft>
            </a:pPr>
            <a:endParaRPr lang="cs-CZ" sz="1800" b="1" dirty="0">
              <a:solidFill>
                <a:schemeClr val="bg1"/>
              </a:solidFill>
              <a:latin typeface="Arial" panose="020B0604020202020204" pitchFamily="34" charset="0"/>
              <a:cs typeface="Arial" panose="020B0604020202020204" pitchFamily="34" charset="0"/>
            </a:endParaRPr>
          </a:p>
        </p:txBody>
      </p:sp>
      <p:sp>
        <p:nvSpPr>
          <p:cNvPr id="9" name="TextovéPole 8"/>
          <p:cNvSpPr txBox="1"/>
          <p:nvPr/>
        </p:nvSpPr>
        <p:spPr>
          <a:xfrm>
            <a:off x="161364" y="6211669"/>
            <a:ext cx="11815482" cy="646331"/>
          </a:xfrm>
          <a:prstGeom prst="rect">
            <a:avLst/>
          </a:prstGeom>
          <a:noFill/>
        </p:spPr>
        <p:txBody>
          <a:bodyPr wrap="square" rtlCol="0">
            <a:spAutoFit/>
          </a:bodyPr>
          <a:lstStyle/>
          <a:p>
            <a:r>
              <a:rPr lang="cs-CZ" dirty="0">
                <a:solidFill>
                  <a:schemeClr val="bg1"/>
                </a:solidFill>
              </a:rPr>
              <a:t>Horová Jana, Ing., Česká komora zeměměřičů, 1. místopředseda Dozorčí rady</a:t>
            </a:r>
            <a:r>
              <a:rPr lang="cs-CZ" dirty="0" smtClean="0">
                <a:solidFill>
                  <a:schemeClr val="bg1"/>
                </a:solidFill>
              </a:rPr>
              <a:t>,</a:t>
            </a:r>
          </a:p>
          <a:p>
            <a:r>
              <a:rPr lang="cs-CZ" dirty="0" smtClean="0">
                <a:solidFill>
                  <a:schemeClr val="bg1"/>
                </a:solidFill>
              </a:rPr>
              <a:t>Bohdalecká </a:t>
            </a:r>
            <a:r>
              <a:rPr lang="cs-CZ" dirty="0">
                <a:solidFill>
                  <a:schemeClr val="bg1"/>
                </a:solidFill>
              </a:rPr>
              <a:t>1460/8, 101 00 Praha 10, email: jana.horova@ckz.cz</a:t>
            </a:r>
          </a:p>
        </p:txBody>
      </p:sp>
    </p:spTree>
    <p:extLst>
      <p:ext uri="{BB962C8B-B14F-4D97-AF65-F5344CB8AC3E}">
        <p14:creationId xmlns:p14="http://schemas.microsoft.com/office/powerpoint/2010/main" val="7392741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9307FEA8-1901-10E4-E5CE-86FBFF92B7FE}"/>
            </a:ext>
          </a:extLst>
        </p:cNvPr>
        <p:cNvGrpSpPr/>
        <p:nvPr/>
      </p:nvGrpSpPr>
      <p:grpSpPr>
        <a:xfrm>
          <a:off x="0" y="0"/>
          <a:ext cx="0" cy="0"/>
          <a:chOff x="0" y="0"/>
          <a:chExt cx="0" cy="0"/>
        </a:xfrm>
      </p:grpSpPr>
      <p:sp>
        <p:nvSpPr>
          <p:cNvPr id="6" name="Nadpis 1">
            <a:extLst>
              <a:ext uri="{FF2B5EF4-FFF2-40B4-BE49-F238E27FC236}">
                <a16:creationId xmlns:a16="http://schemas.microsoft.com/office/drawing/2014/main" id="{6CF45ACF-04D9-3202-030D-6A24D5C4AAC8}"/>
              </a:ext>
            </a:extLst>
          </p:cNvPr>
          <p:cNvSpPr>
            <a:spLocks noGrp="1"/>
          </p:cNvSpPr>
          <p:nvPr>
            <p:ph type="ctrTitle"/>
          </p:nvPr>
        </p:nvSpPr>
        <p:spPr>
          <a:xfrm>
            <a:off x="542513" y="695746"/>
            <a:ext cx="7960068" cy="713533"/>
          </a:xfrm>
        </p:spPr>
        <p:txBody>
          <a:bodyPr>
            <a:normAutofit/>
          </a:bodyPr>
          <a:lstStyle/>
          <a:p>
            <a:pPr algn="l"/>
            <a:r>
              <a:rPr lang="cs-CZ" sz="3600" b="1" dirty="0">
                <a:solidFill>
                  <a:schemeClr val="bg1"/>
                </a:solidFill>
                <a:latin typeface="Arial Black" panose="020B0A04020102020204" pitchFamily="34" charset="0"/>
                <a:cs typeface="Arial" panose="020B0604020202020204" pitchFamily="34" charset="0"/>
              </a:rPr>
              <a:t>2.	KOMPETENČNÍ předpis</a:t>
            </a:r>
          </a:p>
        </p:txBody>
      </p:sp>
      <p:sp>
        <p:nvSpPr>
          <p:cNvPr id="7" name="Podnadpis 2">
            <a:extLst>
              <a:ext uri="{FF2B5EF4-FFF2-40B4-BE49-F238E27FC236}">
                <a16:creationId xmlns:a16="http://schemas.microsoft.com/office/drawing/2014/main" id="{3585E170-B616-FEFD-9188-6042E3BFA6C3}"/>
              </a:ext>
            </a:extLst>
          </p:cNvPr>
          <p:cNvSpPr txBox="1">
            <a:spLocks/>
          </p:cNvSpPr>
          <p:nvPr/>
        </p:nvSpPr>
        <p:spPr>
          <a:xfrm>
            <a:off x="542513" y="1624491"/>
            <a:ext cx="9353643" cy="71353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Aft>
                <a:spcPts val="600"/>
              </a:spcAft>
            </a:pPr>
            <a:r>
              <a:rPr lang="cs-CZ" dirty="0">
                <a:solidFill>
                  <a:schemeClr val="bg1"/>
                </a:solidFill>
                <a:latin typeface="Arial" panose="020B0604020202020204" pitchFamily="34" charset="0"/>
                <a:cs typeface="Arial" panose="020B0604020202020204" pitchFamily="34" charset="0"/>
              </a:rPr>
              <a:t>Zákon č. 359/1992 Sb., o zeměměřických a katastrálních orgánech (</a:t>
            </a:r>
            <a:r>
              <a:rPr lang="cs-CZ" dirty="0" err="1">
                <a:solidFill>
                  <a:schemeClr val="bg1"/>
                </a:solidFill>
                <a:latin typeface="Arial" panose="020B0604020202020204" pitchFamily="34" charset="0"/>
                <a:cs typeface="Arial" panose="020B0604020202020204" pitchFamily="34" charset="0"/>
              </a:rPr>
              <a:t>ZoZKO</a:t>
            </a:r>
            <a:r>
              <a:rPr lang="cs-CZ" dirty="0">
                <a:solidFill>
                  <a:schemeClr val="bg1"/>
                </a:solidFill>
                <a:latin typeface="Arial" panose="020B0604020202020204" pitchFamily="34" charset="0"/>
                <a:cs typeface="Arial" panose="020B0604020202020204" pitchFamily="34" charset="0"/>
              </a:rPr>
              <a:t>) </a:t>
            </a:r>
            <a:endParaRPr lang="cs-CZ" b="1" dirty="0">
              <a:solidFill>
                <a:schemeClr val="bg1"/>
              </a:solidFill>
              <a:latin typeface="Arial" panose="020B0604020202020204" pitchFamily="34" charset="0"/>
              <a:cs typeface="Arial" panose="020B0604020202020204" pitchFamily="34" charset="0"/>
            </a:endParaRPr>
          </a:p>
        </p:txBody>
      </p:sp>
      <p:cxnSp>
        <p:nvCxnSpPr>
          <p:cNvPr id="9" name="Přímá spojnice 8">
            <a:extLst>
              <a:ext uri="{FF2B5EF4-FFF2-40B4-BE49-F238E27FC236}">
                <a16:creationId xmlns:a16="http://schemas.microsoft.com/office/drawing/2014/main" id="{51E493A1-17FB-0ADB-1648-0E01070023F7}"/>
              </a:ext>
            </a:extLst>
          </p:cNvPr>
          <p:cNvCxnSpPr/>
          <p:nvPr/>
        </p:nvCxnSpPr>
        <p:spPr>
          <a:xfrm>
            <a:off x="542513" y="1409279"/>
            <a:ext cx="792000" cy="0"/>
          </a:xfrm>
          <a:prstGeom prst="line">
            <a:avLst/>
          </a:prstGeom>
          <a:ln w="63500">
            <a:solidFill>
              <a:srgbClr val="F0E514"/>
            </a:solidFill>
          </a:ln>
        </p:spPr>
        <p:style>
          <a:lnRef idx="1">
            <a:schemeClr val="accent1"/>
          </a:lnRef>
          <a:fillRef idx="0">
            <a:schemeClr val="accent1"/>
          </a:fillRef>
          <a:effectRef idx="0">
            <a:schemeClr val="accent1"/>
          </a:effectRef>
          <a:fontRef idx="minor">
            <a:schemeClr val="tx1"/>
          </a:fontRef>
        </p:style>
      </p:cxnSp>
      <p:sp>
        <p:nvSpPr>
          <p:cNvPr id="2" name="TextovéPole 1">
            <a:extLst>
              <a:ext uri="{FF2B5EF4-FFF2-40B4-BE49-F238E27FC236}">
                <a16:creationId xmlns:a16="http://schemas.microsoft.com/office/drawing/2014/main" id="{25958238-2DBB-360F-09E2-BA16E0A4ACA7}"/>
              </a:ext>
            </a:extLst>
          </p:cNvPr>
          <p:cNvSpPr txBox="1"/>
          <p:nvPr/>
        </p:nvSpPr>
        <p:spPr>
          <a:xfrm>
            <a:off x="542513" y="2364462"/>
            <a:ext cx="10944637" cy="4493538"/>
          </a:xfrm>
          <a:prstGeom prst="rect">
            <a:avLst/>
          </a:prstGeom>
          <a:noFill/>
        </p:spPr>
        <p:txBody>
          <a:bodyPr wrap="square" rtlCol="0">
            <a:spAutoFit/>
          </a:bodyPr>
          <a:lstStyle/>
          <a:p>
            <a:pPr marL="285750" indent="-285750">
              <a:buFont typeface="Courier New" panose="02070309020205020404" pitchFamily="49" charset="0"/>
              <a:buChar char="o"/>
            </a:pPr>
            <a:r>
              <a:rPr lang="cs-CZ" kern="150" dirty="0">
                <a:solidFill>
                  <a:schemeClr val="bg1"/>
                </a:solidFill>
                <a:effectLst/>
                <a:latin typeface="Arial" panose="020B0604020202020204" pitchFamily="34" charset="0"/>
                <a:ea typeface="Times New Roman" panose="02020603050405020304" pitchFamily="18" charset="0"/>
              </a:rPr>
              <a:t>v současnosti jsou Inspektoráty zřízeny jako jiné správní úřady pro zeměměřictví a katastr nemovitostí České republiky, jejichž činnost řídí </a:t>
            </a:r>
            <a:r>
              <a:rPr lang="cs-CZ" kern="150" dirty="0" smtClean="0">
                <a:solidFill>
                  <a:schemeClr val="bg1"/>
                </a:solidFill>
                <a:effectLst/>
                <a:latin typeface="Arial" panose="020B0604020202020204" pitchFamily="34" charset="0"/>
                <a:ea typeface="Times New Roman" panose="02020603050405020304" pitchFamily="18" charset="0"/>
              </a:rPr>
              <a:t>ředitelé, výběr </a:t>
            </a:r>
            <a:r>
              <a:rPr lang="cs-CZ" kern="150" dirty="0">
                <a:solidFill>
                  <a:schemeClr val="bg1"/>
                </a:solidFill>
                <a:effectLst/>
                <a:latin typeface="Arial" panose="020B0604020202020204" pitchFamily="34" charset="0"/>
                <a:ea typeface="Times New Roman" panose="02020603050405020304" pitchFamily="18" charset="0"/>
              </a:rPr>
              <a:t>ředitelů, jmenování a odvolání se řídí zákonem o státní </a:t>
            </a:r>
            <a:r>
              <a:rPr lang="cs-CZ" kern="150" dirty="0" smtClean="0">
                <a:solidFill>
                  <a:schemeClr val="bg1"/>
                </a:solidFill>
                <a:effectLst/>
                <a:latin typeface="Arial" panose="020B0604020202020204" pitchFamily="34" charset="0"/>
                <a:ea typeface="Times New Roman" panose="02020603050405020304" pitchFamily="18" charset="0"/>
              </a:rPr>
              <a:t>službě</a:t>
            </a:r>
          </a:p>
          <a:p>
            <a:pPr marL="285750" indent="-285750">
              <a:buFont typeface="Courier New" panose="02070309020205020404" pitchFamily="49" charset="0"/>
              <a:buChar char="o"/>
            </a:pPr>
            <a:endParaRPr lang="cs-CZ" kern="150" dirty="0">
              <a:solidFill>
                <a:schemeClr val="bg1"/>
              </a:solidFill>
              <a:effectLst/>
              <a:latin typeface="Arial" panose="020B0604020202020204" pitchFamily="34" charset="0"/>
              <a:ea typeface="Times New Roman" panose="02020603050405020304" pitchFamily="18" charset="0"/>
            </a:endParaRPr>
          </a:p>
          <a:p>
            <a:pPr marL="285750" indent="-285750">
              <a:buFont typeface="Courier New" panose="02070309020205020404" pitchFamily="49" charset="0"/>
              <a:buChar char="o"/>
            </a:pPr>
            <a:r>
              <a:rPr lang="cs-CZ" kern="150" dirty="0" smtClean="0">
                <a:solidFill>
                  <a:schemeClr val="bg1"/>
                </a:solidFill>
                <a:latin typeface="Arial" panose="020B0604020202020204" pitchFamily="34" charset="0"/>
                <a:ea typeface="Times New Roman" panose="02020603050405020304" pitchFamily="18" charset="0"/>
                <a:cs typeface="Courier New" panose="02070309020205020404" pitchFamily="49" charset="0"/>
              </a:rPr>
              <a:t>v</a:t>
            </a:r>
            <a:r>
              <a:rPr lang="cs-CZ" kern="150" dirty="0">
                <a:solidFill>
                  <a:schemeClr val="bg1"/>
                </a:solidFill>
                <a:latin typeface="Arial" panose="020B0604020202020204" pitchFamily="34" charset="0"/>
                <a:ea typeface="Times New Roman" panose="02020603050405020304" pitchFamily="18" charset="0"/>
                <a:cs typeface="Courier New" panose="02070309020205020404" pitchFamily="49" charset="0"/>
              </a:rPr>
              <a:t> roce 2024 byla navržena reorganizace Inspektorátů ve třech variantách, v roce 2025 se dostala do popředí jedna z variant, kdy by Inspektoráty nebyly již jako samostatné správní úřady pro zeměměřictví a katastr, ale jako vnitřní organizační jednotky v hierarchii ČÚZK a současně by mělo dojít k přerozdělení územní působnosti tak, že každý Inspektorát bude vykonávat působnost pro území dvou krajů. Toto by mělo být promítnut do novely </a:t>
            </a:r>
            <a:r>
              <a:rPr lang="cs-CZ" kern="150" dirty="0" err="1" smtClean="0">
                <a:solidFill>
                  <a:schemeClr val="bg1"/>
                </a:solidFill>
                <a:latin typeface="Arial" panose="020B0604020202020204" pitchFamily="34" charset="0"/>
                <a:ea typeface="Times New Roman" panose="02020603050405020304" pitchFamily="18" charset="0"/>
                <a:cs typeface="Courier New" panose="02070309020205020404" pitchFamily="49" charset="0"/>
              </a:rPr>
              <a:t>ZoZKO</a:t>
            </a:r>
            <a:endParaRPr lang="cs-CZ" kern="150" dirty="0" smtClean="0">
              <a:solidFill>
                <a:schemeClr val="bg1"/>
              </a:solidFill>
              <a:latin typeface="Arial" panose="020B0604020202020204" pitchFamily="34" charset="0"/>
              <a:ea typeface="Times New Roman" panose="02020603050405020304" pitchFamily="18" charset="0"/>
              <a:cs typeface="Courier New" panose="02070309020205020404" pitchFamily="49" charset="0"/>
            </a:endParaRPr>
          </a:p>
          <a:p>
            <a:pPr marL="285750" indent="-285750">
              <a:buFont typeface="Courier New" panose="02070309020205020404" pitchFamily="49" charset="0"/>
              <a:buChar char="o"/>
            </a:pPr>
            <a:endParaRPr lang="cs-CZ" kern="150" dirty="0">
              <a:solidFill>
                <a:schemeClr val="bg1"/>
              </a:solidFill>
              <a:latin typeface="Arial" panose="020B0604020202020204" pitchFamily="34" charset="0"/>
              <a:ea typeface="Times New Roman" panose="02020603050405020304" pitchFamily="18" charset="0"/>
              <a:cs typeface="Courier New" panose="02070309020205020404" pitchFamily="49" charset="0"/>
            </a:endParaRPr>
          </a:p>
          <a:p>
            <a:pPr marL="285750" indent="-285750">
              <a:buFont typeface="Courier New" panose="02070309020205020404" pitchFamily="49" charset="0"/>
              <a:buChar char="o"/>
            </a:pPr>
            <a:r>
              <a:rPr lang="cs-CZ" kern="150" dirty="0">
                <a:solidFill>
                  <a:schemeClr val="bg1"/>
                </a:solidFill>
                <a:latin typeface="Arial" panose="020B0604020202020204" pitchFamily="34" charset="0"/>
                <a:ea typeface="Times New Roman" panose="02020603050405020304" pitchFamily="18" charset="0"/>
                <a:cs typeface="Courier New" panose="02070309020205020404" pitchFamily="49" charset="0"/>
              </a:rPr>
              <a:t>do </a:t>
            </a:r>
            <a:r>
              <a:rPr lang="cs-CZ" kern="150" dirty="0" err="1">
                <a:solidFill>
                  <a:schemeClr val="bg1"/>
                </a:solidFill>
                <a:latin typeface="Arial" panose="020B0604020202020204" pitchFamily="34" charset="0"/>
                <a:ea typeface="Times New Roman" panose="02020603050405020304" pitchFamily="18" charset="0"/>
                <a:cs typeface="Courier New" panose="02070309020205020404" pitchFamily="49" charset="0"/>
              </a:rPr>
              <a:t>ZoZKO</a:t>
            </a:r>
            <a:r>
              <a:rPr lang="cs-CZ" kern="150" dirty="0">
                <a:solidFill>
                  <a:schemeClr val="bg1"/>
                </a:solidFill>
                <a:latin typeface="Arial" panose="020B0604020202020204" pitchFamily="34" charset="0"/>
                <a:ea typeface="Times New Roman" panose="02020603050405020304" pitchFamily="18" charset="0"/>
                <a:cs typeface="Courier New" panose="02070309020205020404" pitchFamily="49" charset="0"/>
              </a:rPr>
              <a:t> bude třeba promítnout i některá ustanovení z připravované novely </a:t>
            </a:r>
            <a:r>
              <a:rPr lang="cs-CZ" kern="150" dirty="0" err="1">
                <a:solidFill>
                  <a:schemeClr val="bg1"/>
                </a:solidFill>
                <a:latin typeface="Arial" panose="020B0604020202020204" pitchFamily="34" charset="0"/>
                <a:ea typeface="Times New Roman" panose="02020603050405020304" pitchFamily="18" charset="0"/>
                <a:cs typeface="Courier New" panose="02070309020205020404" pitchFamily="49" charset="0"/>
              </a:rPr>
              <a:t>KatZ</a:t>
            </a:r>
            <a:r>
              <a:rPr lang="cs-CZ" kern="150" dirty="0">
                <a:solidFill>
                  <a:schemeClr val="bg1"/>
                </a:solidFill>
                <a:latin typeface="Arial" panose="020B0604020202020204" pitchFamily="34" charset="0"/>
                <a:ea typeface="Times New Roman" panose="02020603050405020304" pitchFamily="18" charset="0"/>
                <a:cs typeface="Courier New" panose="02070309020205020404" pitchFamily="49" charset="0"/>
              </a:rPr>
              <a:t> jako kupř. úprava oblasti správního trestání na úseku KN</a:t>
            </a:r>
            <a:r>
              <a:rPr lang="cs-CZ" b="1" kern="150" dirty="0">
                <a:solidFill>
                  <a:schemeClr val="bg1"/>
                </a:solidFill>
                <a:latin typeface="Arial" panose="020B0604020202020204" pitchFamily="34" charset="0"/>
                <a:ea typeface="Times New Roman" panose="02020603050405020304" pitchFamily="18" charset="0"/>
                <a:cs typeface="Courier New" panose="02070309020205020404" pitchFamily="49" charset="0"/>
              </a:rPr>
              <a:t>, kde dojde ke </a:t>
            </a:r>
            <a:r>
              <a:rPr lang="cs-CZ" kern="150" dirty="0">
                <a:solidFill>
                  <a:schemeClr val="bg1"/>
                </a:solidFill>
                <a:latin typeface="Arial" panose="020B0604020202020204" pitchFamily="34" charset="0"/>
                <a:ea typeface="Times New Roman" panose="02020603050405020304" pitchFamily="18" charset="0"/>
                <a:cs typeface="Courier New" panose="02070309020205020404" pitchFamily="49" charset="0"/>
              </a:rPr>
              <a:t>změně příslušnosti k projednání přestupku v 1. stupni (ZKI a ČÚZK, nikoliv již KÚ</a:t>
            </a:r>
            <a:r>
              <a:rPr lang="cs-CZ" kern="150" dirty="0" smtClean="0">
                <a:solidFill>
                  <a:schemeClr val="bg1"/>
                </a:solidFill>
                <a:latin typeface="Arial" panose="020B0604020202020204" pitchFamily="34" charset="0"/>
                <a:ea typeface="Times New Roman" panose="02020603050405020304" pitchFamily="18" charset="0"/>
                <a:cs typeface="Courier New" panose="02070309020205020404" pitchFamily="49" charset="0"/>
              </a:rPr>
              <a:t>)</a:t>
            </a:r>
          </a:p>
          <a:p>
            <a:pPr marL="285750" indent="-285750">
              <a:buFont typeface="Courier New" panose="02070309020205020404" pitchFamily="49" charset="0"/>
              <a:buChar char="o"/>
            </a:pPr>
            <a:endParaRPr lang="cs-CZ" b="1" kern="150" dirty="0">
              <a:solidFill>
                <a:schemeClr val="bg1"/>
              </a:solidFill>
              <a:latin typeface="Arial" panose="020B0604020202020204" pitchFamily="34" charset="0"/>
              <a:ea typeface="Times New Roman" panose="02020603050405020304" pitchFamily="18" charset="0"/>
              <a:cs typeface="Courier New" panose="02070309020205020404" pitchFamily="49" charset="0"/>
            </a:endParaRPr>
          </a:p>
          <a:p>
            <a:pPr marL="285750" indent="-285750">
              <a:buFont typeface="Courier New" panose="02070309020205020404" pitchFamily="49" charset="0"/>
              <a:buChar char="o"/>
            </a:pPr>
            <a:r>
              <a:rPr lang="cs-CZ" kern="150" dirty="0">
                <a:solidFill>
                  <a:schemeClr val="bg1"/>
                </a:solidFill>
                <a:latin typeface="Arial" panose="020B0604020202020204" pitchFamily="34" charset="0"/>
                <a:ea typeface="Times New Roman" panose="02020603050405020304" pitchFamily="18" charset="0"/>
                <a:cs typeface="Courier New" panose="02070309020205020404" pitchFamily="49" charset="0"/>
              </a:rPr>
              <a:t>předpokládaná účinnost 1. leden 2027</a:t>
            </a:r>
            <a:endParaRPr lang="cs-CZ" kern="150" dirty="0">
              <a:solidFill>
                <a:schemeClr val="bg1"/>
              </a:solidFill>
              <a:latin typeface="Courier New" panose="02070309020205020404" pitchFamily="49" charset="0"/>
              <a:ea typeface="SimSun" panose="02010600030101010101" pitchFamily="2" charset="-122"/>
              <a:cs typeface="Courier New" panose="02070309020205020404" pitchFamily="49" charset="0"/>
            </a:endParaRPr>
          </a:p>
          <a:p>
            <a:endParaRPr lang="cs-CZ" sz="1600" kern="150" dirty="0">
              <a:solidFill>
                <a:schemeClr val="bg1"/>
              </a:solidFill>
              <a:latin typeface="Courier New" panose="02070309020205020404" pitchFamily="49" charset="0"/>
              <a:ea typeface="SimSun"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27525559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470F0EED-7552-0567-0364-FF3CB3CB8C66}"/>
            </a:ext>
          </a:extLst>
        </p:cNvPr>
        <p:cNvGrpSpPr/>
        <p:nvPr/>
      </p:nvGrpSpPr>
      <p:grpSpPr>
        <a:xfrm>
          <a:off x="0" y="0"/>
          <a:ext cx="0" cy="0"/>
          <a:chOff x="0" y="0"/>
          <a:chExt cx="0" cy="0"/>
        </a:xfrm>
      </p:grpSpPr>
      <p:sp>
        <p:nvSpPr>
          <p:cNvPr id="7" name="Podnadpis 2">
            <a:extLst>
              <a:ext uri="{FF2B5EF4-FFF2-40B4-BE49-F238E27FC236}">
                <a16:creationId xmlns:a16="http://schemas.microsoft.com/office/drawing/2014/main" id="{31ED1995-17D2-8F16-D60D-E65219015982}"/>
              </a:ext>
            </a:extLst>
          </p:cNvPr>
          <p:cNvSpPr txBox="1">
            <a:spLocks/>
          </p:cNvSpPr>
          <p:nvPr/>
        </p:nvSpPr>
        <p:spPr>
          <a:xfrm>
            <a:off x="542513" y="2547060"/>
            <a:ext cx="11249437" cy="431094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742950" lvl="1" indent="-285750" algn="just">
              <a:lnSpc>
                <a:spcPct val="115000"/>
              </a:lnSpc>
              <a:spcAft>
                <a:spcPts val="800"/>
              </a:spcAft>
              <a:buFont typeface="Courier New" panose="02070309020205020404" pitchFamily="49" charset="0"/>
              <a:buChar char="o"/>
            </a:pPr>
            <a:r>
              <a:rPr lang="cs-CZ" sz="1800" kern="15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novelizován v roce 2023 a nabyl účinnosti dnem 1. července 2023 a některá ustanovení s účinností od 1. července 2024</a:t>
            </a:r>
            <a:endParaRPr lang="cs-CZ" sz="1800" kern="150" dirty="0">
              <a:solidFill>
                <a:schemeClr val="bg1"/>
              </a:solidFill>
              <a:effectLst/>
              <a:latin typeface="Arial" panose="020B0604020202020204" pitchFamily="34" charset="0"/>
              <a:ea typeface="SimSun" panose="02010600030101010101" pitchFamily="2" charset="-122"/>
              <a:cs typeface="Arial" panose="020B0604020202020204" pitchFamily="34" charset="0"/>
            </a:endParaRPr>
          </a:p>
          <a:p>
            <a:pPr marL="742950" lvl="1" indent="-285750" algn="just">
              <a:lnSpc>
                <a:spcPct val="115000"/>
              </a:lnSpc>
              <a:spcAft>
                <a:spcPts val="800"/>
              </a:spcAft>
              <a:buFont typeface="Courier New" panose="02070309020205020404" pitchFamily="49" charset="0"/>
              <a:buChar char="o"/>
            </a:pPr>
            <a:r>
              <a:rPr lang="cs-CZ" sz="1800" kern="15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v roce 2025 a následujících by mělo dojít ke změně </a:t>
            </a:r>
            <a:r>
              <a:rPr lang="cs-CZ" sz="1800" kern="15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ZemZ</a:t>
            </a:r>
            <a:r>
              <a:rPr lang="cs-CZ" sz="1800" kern="15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3 samostatnými pozměňovacími návrhy </a:t>
            </a:r>
            <a:r>
              <a:rPr lang="cs-CZ" sz="1800" dirty="0">
                <a:solidFill>
                  <a:schemeClr val="bg1"/>
                </a:solidFill>
                <a:latin typeface="Arial" panose="020B0604020202020204" pitchFamily="34" charset="0"/>
                <a:cs typeface="Arial" panose="020B0604020202020204" pitchFamily="34" charset="0"/>
              </a:rPr>
              <a:t>k jiným </a:t>
            </a:r>
            <a:r>
              <a:rPr lang="cs-CZ" sz="1800" kern="150" dirty="0" smtClean="0">
                <a:solidFill>
                  <a:schemeClr val="bg1"/>
                </a:solidFill>
                <a:effectLst/>
                <a:latin typeface="Arial" panose="020B0604020202020204" pitchFamily="34" charset="0"/>
                <a:ea typeface="Times New Roman" panose="02020603050405020304" pitchFamily="18" charset="0"/>
                <a:cs typeface="Arial" panose="020B0604020202020204" pitchFamily="34" charset="0"/>
              </a:rPr>
              <a:t>předpisům </a:t>
            </a:r>
            <a:r>
              <a:rPr lang="cs-CZ" sz="1800" kern="15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 půjde o:</a:t>
            </a:r>
            <a:endParaRPr lang="cs-CZ" sz="1800" kern="150" dirty="0">
              <a:solidFill>
                <a:schemeClr val="bg1"/>
              </a:solidFill>
              <a:effectLst/>
              <a:latin typeface="Arial" panose="020B0604020202020204" pitchFamily="34" charset="0"/>
              <a:ea typeface="SimSun" panose="02010600030101010101" pitchFamily="2" charset="-122"/>
              <a:cs typeface="Arial" panose="020B0604020202020204" pitchFamily="34" charset="0"/>
            </a:endParaRPr>
          </a:p>
          <a:p>
            <a:pPr marL="1143000" lvl="2" indent="-228600" algn="just">
              <a:lnSpc>
                <a:spcPct val="115000"/>
              </a:lnSpc>
              <a:spcAft>
                <a:spcPts val="800"/>
              </a:spcAft>
              <a:buFont typeface="Wingdings" panose="05000000000000000000" pitchFamily="2" charset="2"/>
              <a:buChar char=""/>
            </a:pPr>
            <a:r>
              <a:rPr lang="cs-CZ" kern="15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vypuštění pojmu dokumentace skutečného provedení stavby v návaznosti na nový stavební zákon, resp. na vyhlášku č. 131/2024 Sb., o dokumentaci staveb</a:t>
            </a:r>
            <a:endParaRPr lang="cs-CZ" kern="150" dirty="0">
              <a:solidFill>
                <a:schemeClr val="bg1"/>
              </a:solidFill>
              <a:effectLst/>
              <a:latin typeface="Arial" panose="020B0604020202020204" pitchFamily="34" charset="0"/>
              <a:ea typeface="SimSun" panose="02010600030101010101" pitchFamily="2" charset="-122"/>
              <a:cs typeface="Arial" panose="020B0604020202020204" pitchFamily="34" charset="0"/>
            </a:endParaRPr>
          </a:p>
          <a:p>
            <a:pPr marL="1143000" lvl="2" indent="-228600" algn="just">
              <a:lnSpc>
                <a:spcPct val="115000"/>
              </a:lnSpc>
              <a:spcAft>
                <a:spcPts val="800"/>
              </a:spcAft>
              <a:buFont typeface="Wingdings" panose="05000000000000000000" pitchFamily="2" charset="2"/>
              <a:buChar char=""/>
            </a:pPr>
            <a:r>
              <a:rPr lang="cs-CZ" kern="15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úpravě poskytování údajů z digitálních technických map u technické infrastruktury</a:t>
            </a:r>
            <a:endParaRPr lang="cs-CZ" kern="150" dirty="0">
              <a:solidFill>
                <a:schemeClr val="bg1"/>
              </a:solidFill>
              <a:effectLst/>
              <a:latin typeface="Arial" panose="020B0604020202020204" pitchFamily="34" charset="0"/>
              <a:ea typeface="SimSun" panose="02010600030101010101" pitchFamily="2" charset="-122"/>
              <a:cs typeface="Arial" panose="020B0604020202020204" pitchFamily="34" charset="0"/>
            </a:endParaRPr>
          </a:p>
          <a:p>
            <a:pPr marL="1143000" lvl="2" indent="-228600" algn="just">
              <a:lnSpc>
                <a:spcPct val="115000"/>
              </a:lnSpc>
              <a:spcAft>
                <a:spcPts val="800"/>
              </a:spcAft>
              <a:buFont typeface="Wingdings" panose="05000000000000000000" pitchFamily="2" charset="2"/>
              <a:buChar char=""/>
            </a:pPr>
            <a:r>
              <a:rPr lang="cs-CZ" kern="15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založení působnosti Českého úřadu zeměměřického a katastrálního (ČÚZK) </a:t>
            </a:r>
            <a:r>
              <a:rPr lang="cs-CZ" kern="150" dirty="0" smtClean="0">
                <a:solidFill>
                  <a:schemeClr val="bg1"/>
                </a:solidFill>
                <a:effectLst/>
                <a:latin typeface="Arial" panose="020B0604020202020204" pitchFamily="34" charset="0"/>
                <a:ea typeface="Times New Roman" panose="02020603050405020304" pitchFamily="18" charset="0"/>
                <a:cs typeface="Arial" panose="020B0604020202020204" pitchFamily="34" charset="0"/>
              </a:rPr>
              <a:t>k </a:t>
            </a:r>
            <a:r>
              <a:rPr lang="cs-CZ" kern="15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řízení, kontrole a metodickému sjednocování výkonu působnosti krajských úřadů v oblasti správy digitálních technických map krajů</a:t>
            </a:r>
            <a:endParaRPr lang="cs-CZ" kern="150" dirty="0">
              <a:solidFill>
                <a:schemeClr val="bg1"/>
              </a:solidFill>
              <a:effectLst/>
              <a:latin typeface="Arial" panose="020B0604020202020204" pitchFamily="34" charset="0"/>
              <a:ea typeface="SimSun" panose="02010600030101010101" pitchFamily="2" charset="-122"/>
              <a:cs typeface="Arial" panose="020B0604020202020204" pitchFamily="34" charset="0"/>
            </a:endParaRPr>
          </a:p>
        </p:txBody>
      </p:sp>
      <p:cxnSp>
        <p:nvCxnSpPr>
          <p:cNvPr id="9" name="Přímá spojnice 8">
            <a:extLst>
              <a:ext uri="{FF2B5EF4-FFF2-40B4-BE49-F238E27FC236}">
                <a16:creationId xmlns:a16="http://schemas.microsoft.com/office/drawing/2014/main" id="{4F14E20A-42A7-F67A-387B-63F5CDB61DB0}"/>
              </a:ext>
            </a:extLst>
          </p:cNvPr>
          <p:cNvCxnSpPr/>
          <p:nvPr/>
        </p:nvCxnSpPr>
        <p:spPr>
          <a:xfrm>
            <a:off x="542513" y="1409279"/>
            <a:ext cx="792000" cy="0"/>
          </a:xfrm>
          <a:prstGeom prst="line">
            <a:avLst/>
          </a:prstGeom>
          <a:ln w="63500">
            <a:solidFill>
              <a:srgbClr val="F0E514"/>
            </a:solidFill>
          </a:ln>
        </p:spPr>
        <p:style>
          <a:lnRef idx="1">
            <a:schemeClr val="accent1"/>
          </a:lnRef>
          <a:fillRef idx="0">
            <a:schemeClr val="accent1"/>
          </a:fillRef>
          <a:effectRef idx="0">
            <a:schemeClr val="accent1"/>
          </a:effectRef>
          <a:fontRef idx="minor">
            <a:schemeClr val="tx1"/>
          </a:fontRef>
        </p:style>
      </p:cxnSp>
      <p:sp>
        <p:nvSpPr>
          <p:cNvPr id="4" name="Nadpis 1">
            <a:extLst>
              <a:ext uri="{FF2B5EF4-FFF2-40B4-BE49-F238E27FC236}">
                <a16:creationId xmlns:a16="http://schemas.microsoft.com/office/drawing/2014/main" id="{BDA31507-5E97-D9DB-0E62-FC7A2C1AC1B2}"/>
              </a:ext>
            </a:extLst>
          </p:cNvPr>
          <p:cNvSpPr>
            <a:spLocks noGrp="1"/>
          </p:cNvSpPr>
          <p:nvPr>
            <p:ph type="ctrTitle"/>
          </p:nvPr>
        </p:nvSpPr>
        <p:spPr>
          <a:xfrm>
            <a:off x="542513" y="695746"/>
            <a:ext cx="7960068" cy="713533"/>
          </a:xfrm>
        </p:spPr>
        <p:txBody>
          <a:bodyPr>
            <a:normAutofit/>
          </a:bodyPr>
          <a:lstStyle/>
          <a:p>
            <a:pPr algn="l"/>
            <a:r>
              <a:rPr lang="cs-CZ" sz="3600" b="1" dirty="0">
                <a:solidFill>
                  <a:schemeClr val="bg1"/>
                </a:solidFill>
                <a:latin typeface="Arial Black" panose="020B0A04020102020204" pitchFamily="34" charset="0"/>
                <a:cs typeface="Arial" panose="020B0604020202020204" pitchFamily="34" charset="0"/>
              </a:rPr>
              <a:t>3</a:t>
            </a:r>
            <a:r>
              <a:rPr lang="cs-CZ" sz="3600" b="1" dirty="0" smtClean="0">
                <a:solidFill>
                  <a:schemeClr val="bg1"/>
                </a:solidFill>
                <a:latin typeface="Arial Black" panose="020B0A04020102020204" pitchFamily="34" charset="0"/>
                <a:cs typeface="Arial" panose="020B0604020202020204" pitchFamily="34" charset="0"/>
              </a:rPr>
              <a:t>.</a:t>
            </a:r>
            <a:r>
              <a:rPr lang="cs-CZ" sz="3600" b="1" dirty="0">
                <a:solidFill>
                  <a:schemeClr val="bg1"/>
                </a:solidFill>
                <a:latin typeface="Arial Black" panose="020B0A04020102020204" pitchFamily="34" charset="0"/>
                <a:cs typeface="Arial" panose="020B0604020202020204" pitchFamily="34" charset="0"/>
              </a:rPr>
              <a:t>	ZEMĚMĚŘICKÉ předpisy:</a:t>
            </a:r>
          </a:p>
        </p:txBody>
      </p:sp>
      <p:sp>
        <p:nvSpPr>
          <p:cNvPr id="5" name="TextovéPole 4">
            <a:extLst>
              <a:ext uri="{FF2B5EF4-FFF2-40B4-BE49-F238E27FC236}">
                <a16:creationId xmlns:a16="http://schemas.microsoft.com/office/drawing/2014/main" id="{221EFD91-899C-F967-A10B-23D0FDC2AD79}"/>
              </a:ext>
            </a:extLst>
          </p:cNvPr>
          <p:cNvSpPr txBox="1"/>
          <p:nvPr/>
        </p:nvSpPr>
        <p:spPr>
          <a:xfrm>
            <a:off x="636608" y="1520928"/>
            <a:ext cx="11053822" cy="914481"/>
          </a:xfrm>
          <a:prstGeom prst="rect">
            <a:avLst/>
          </a:prstGeom>
          <a:noFill/>
        </p:spPr>
        <p:txBody>
          <a:bodyPr wrap="square" rtlCol="0">
            <a:spAutoFit/>
          </a:bodyPr>
          <a:lstStyle/>
          <a:p>
            <a:pPr marL="228600" algn="just">
              <a:lnSpc>
                <a:spcPct val="115000"/>
              </a:lnSpc>
              <a:spcAft>
                <a:spcPts val="800"/>
              </a:spcAft>
            </a:pPr>
            <a:r>
              <a:rPr lang="cs-CZ" sz="2400" b="1" kern="150" dirty="0">
                <a:solidFill>
                  <a:schemeClr val="bg1"/>
                </a:solidFill>
                <a:effectLst/>
                <a:latin typeface="Arial" panose="020B0604020202020204" pitchFamily="34" charset="0"/>
                <a:ea typeface="Times New Roman" panose="02020603050405020304" pitchFamily="18" charset="0"/>
              </a:rPr>
              <a:t>Zákon č. 200/1994 Sb., o zeměměřictví a o změně a doplnění některých zákonů souvisejících s jeho zavedením</a:t>
            </a:r>
            <a:r>
              <a:rPr lang="cs-CZ" sz="2400" kern="150" dirty="0">
                <a:solidFill>
                  <a:schemeClr val="bg1"/>
                </a:solidFill>
                <a:effectLst/>
                <a:latin typeface="Arial" panose="020B0604020202020204" pitchFamily="34" charset="0"/>
                <a:ea typeface="Times New Roman" panose="02020603050405020304" pitchFamily="18" charset="0"/>
              </a:rPr>
              <a:t> (dále „</a:t>
            </a:r>
            <a:r>
              <a:rPr lang="cs-CZ" sz="2400" kern="150" dirty="0" err="1">
                <a:solidFill>
                  <a:schemeClr val="bg1"/>
                </a:solidFill>
                <a:effectLst/>
                <a:latin typeface="Arial" panose="020B0604020202020204" pitchFamily="34" charset="0"/>
                <a:ea typeface="Times New Roman" panose="02020603050405020304" pitchFamily="18" charset="0"/>
              </a:rPr>
              <a:t>ZemZ</a:t>
            </a:r>
            <a:r>
              <a:rPr lang="cs-CZ" sz="2400" kern="150" dirty="0">
                <a:solidFill>
                  <a:schemeClr val="bg1"/>
                </a:solidFill>
                <a:effectLst/>
                <a:latin typeface="Arial" panose="020B0604020202020204" pitchFamily="34" charset="0"/>
                <a:ea typeface="Times New Roman" panose="02020603050405020304" pitchFamily="18" charset="0"/>
              </a:rPr>
              <a:t>“)</a:t>
            </a:r>
            <a:endParaRPr lang="cs-CZ" sz="2400" kern="150" dirty="0">
              <a:solidFill>
                <a:schemeClr val="bg1"/>
              </a:solidFill>
              <a:effectLst/>
              <a:latin typeface="Calibri" panose="020F0502020204030204" pitchFamily="34" charset="0"/>
              <a:ea typeface="SimSun" panose="02010600030101010101" pitchFamily="2" charset="-122"/>
            </a:endParaRPr>
          </a:p>
        </p:txBody>
      </p:sp>
    </p:spTree>
    <p:extLst>
      <p:ext uri="{BB962C8B-B14F-4D97-AF65-F5344CB8AC3E}">
        <p14:creationId xmlns:p14="http://schemas.microsoft.com/office/powerpoint/2010/main" val="10450867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D6D57853-2179-AF25-2748-AFA21072C8B5}"/>
            </a:ext>
          </a:extLst>
        </p:cNvPr>
        <p:cNvGrpSpPr/>
        <p:nvPr/>
      </p:nvGrpSpPr>
      <p:grpSpPr>
        <a:xfrm>
          <a:off x="0" y="0"/>
          <a:ext cx="0" cy="0"/>
          <a:chOff x="0" y="0"/>
          <a:chExt cx="0" cy="0"/>
        </a:xfrm>
      </p:grpSpPr>
      <p:sp>
        <p:nvSpPr>
          <p:cNvPr id="7" name="Podnadpis 2">
            <a:extLst>
              <a:ext uri="{FF2B5EF4-FFF2-40B4-BE49-F238E27FC236}">
                <a16:creationId xmlns:a16="http://schemas.microsoft.com/office/drawing/2014/main" id="{DE94AF1F-F434-AA87-584A-D4644D14FC53}"/>
              </a:ext>
            </a:extLst>
          </p:cNvPr>
          <p:cNvSpPr txBox="1">
            <a:spLocks/>
          </p:cNvSpPr>
          <p:nvPr/>
        </p:nvSpPr>
        <p:spPr>
          <a:xfrm>
            <a:off x="542513" y="2821074"/>
            <a:ext cx="10858912" cy="327622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742950" lvl="1" indent="-285750" algn="just">
              <a:lnSpc>
                <a:spcPct val="115000"/>
              </a:lnSpc>
              <a:spcAft>
                <a:spcPts val="800"/>
              </a:spcAft>
              <a:buFont typeface="Courier New" panose="02070309020205020404" pitchFamily="49" charset="0"/>
              <a:buChar char="o"/>
            </a:pPr>
            <a:r>
              <a:rPr lang="cs-CZ" sz="1800" kern="150" dirty="0">
                <a:solidFill>
                  <a:schemeClr val="bg1"/>
                </a:solidFill>
                <a:effectLst/>
                <a:latin typeface="Arial" panose="020B0604020202020204" pitchFamily="34" charset="0"/>
                <a:ea typeface="Times New Roman" panose="02020603050405020304" pitchFamily="18" charset="0"/>
                <a:cs typeface="Courier New" panose="02070309020205020404" pitchFamily="49" charset="0"/>
              </a:rPr>
              <a:t>v průběhu roku 2024 se ukázala potřeba lépe upravit některé vnitřní mechanismy fungování České komory zeměměřičů (ČKZ), např. v oblasti odnímání autorizace při opakovaném spáchání přestupku, kde by mělo být jednoznačně stanoveno, kdo bude prvoinstančním a kdo odvolacím orgánem.</a:t>
            </a:r>
          </a:p>
          <a:p>
            <a:pPr marL="1143000" lvl="2" indent="-228600" algn="just">
              <a:lnSpc>
                <a:spcPct val="115000"/>
              </a:lnSpc>
              <a:spcAft>
                <a:spcPts val="800"/>
              </a:spcAft>
              <a:buFont typeface="Wingdings" panose="05000000000000000000" pitchFamily="2" charset="2"/>
              <a:buChar char=""/>
            </a:pPr>
            <a:r>
              <a:rPr lang="cs-CZ" kern="150" dirty="0">
                <a:solidFill>
                  <a:schemeClr val="bg1"/>
                </a:solidFill>
                <a:effectLst/>
                <a:latin typeface="Arial" panose="020B0604020202020204" pitchFamily="34" charset="0"/>
                <a:ea typeface="Times New Roman" panose="02020603050405020304" pitchFamily="18" charset="0"/>
              </a:rPr>
              <a:t>bude řešeno v příštím volebním období v souvislosti s novelizací tzv. autorizačního zákona (zákon č. 360/1992 Sb., o výkonu povolání autorizovaných architektů a o výkonu povolání autorizovaných inženýrů a techniků činných ve výstavbě)</a:t>
            </a:r>
          </a:p>
        </p:txBody>
      </p:sp>
      <p:cxnSp>
        <p:nvCxnSpPr>
          <p:cNvPr id="9" name="Přímá spojnice 8">
            <a:extLst>
              <a:ext uri="{FF2B5EF4-FFF2-40B4-BE49-F238E27FC236}">
                <a16:creationId xmlns:a16="http://schemas.microsoft.com/office/drawing/2014/main" id="{A8592652-1DD3-BC38-CC72-CF9E4C1416F4}"/>
              </a:ext>
            </a:extLst>
          </p:cNvPr>
          <p:cNvCxnSpPr/>
          <p:nvPr/>
        </p:nvCxnSpPr>
        <p:spPr>
          <a:xfrm>
            <a:off x="542513" y="1409279"/>
            <a:ext cx="792000" cy="0"/>
          </a:xfrm>
          <a:prstGeom prst="line">
            <a:avLst/>
          </a:prstGeom>
          <a:ln w="63500">
            <a:solidFill>
              <a:srgbClr val="F0E514"/>
            </a:solidFill>
          </a:ln>
        </p:spPr>
        <p:style>
          <a:lnRef idx="1">
            <a:schemeClr val="accent1"/>
          </a:lnRef>
          <a:fillRef idx="0">
            <a:schemeClr val="accent1"/>
          </a:fillRef>
          <a:effectRef idx="0">
            <a:schemeClr val="accent1"/>
          </a:effectRef>
          <a:fontRef idx="minor">
            <a:schemeClr val="tx1"/>
          </a:fontRef>
        </p:style>
      </p:cxnSp>
      <p:sp>
        <p:nvSpPr>
          <p:cNvPr id="4" name="Nadpis 1">
            <a:extLst>
              <a:ext uri="{FF2B5EF4-FFF2-40B4-BE49-F238E27FC236}">
                <a16:creationId xmlns:a16="http://schemas.microsoft.com/office/drawing/2014/main" id="{D619A0DD-E925-00EE-DC18-3EACAD0D1E62}"/>
              </a:ext>
            </a:extLst>
          </p:cNvPr>
          <p:cNvSpPr>
            <a:spLocks noGrp="1"/>
          </p:cNvSpPr>
          <p:nvPr>
            <p:ph type="ctrTitle"/>
          </p:nvPr>
        </p:nvSpPr>
        <p:spPr>
          <a:xfrm>
            <a:off x="542513" y="695746"/>
            <a:ext cx="7960068" cy="713533"/>
          </a:xfrm>
        </p:spPr>
        <p:txBody>
          <a:bodyPr>
            <a:normAutofit/>
          </a:bodyPr>
          <a:lstStyle/>
          <a:p>
            <a:pPr algn="l"/>
            <a:r>
              <a:rPr lang="cs-CZ" sz="3600" b="1" dirty="0" smtClean="0">
                <a:solidFill>
                  <a:schemeClr val="bg1"/>
                </a:solidFill>
                <a:latin typeface="Arial Black" panose="020B0A04020102020204" pitchFamily="34" charset="0"/>
                <a:cs typeface="Arial" panose="020B0604020202020204" pitchFamily="34" charset="0"/>
              </a:rPr>
              <a:t>ZEMĚMĚŘICKÉ </a:t>
            </a:r>
            <a:r>
              <a:rPr lang="cs-CZ" sz="3600" b="1" dirty="0">
                <a:solidFill>
                  <a:schemeClr val="bg1"/>
                </a:solidFill>
                <a:latin typeface="Arial Black" panose="020B0A04020102020204" pitchFamily="34" charset="0"/>
                <a:cs typeface="Arial" panose="020B0604020202020204" pitchFamily="34" charset="0"/>
              </a:rPr>
              <a:t>předpisy:</a:t>
            </a:r>
          </a:p>
        </p:txBody>
      </p:sp>
      <p:sp>
        <p:nvSpPr>
          <p:cNvPr id="5" name="TextovéPole 4">
            <a:extLst>
              <a:ext uri="{FF2B5EF4-FFF2-40B4-BE49-F238E27FC236}">
                <a16:creationId xmlns:a16="http://schemas.microsoft.com/office/drawing/2014/main" id="{023AF7C8-AD53-165A-D5CE-49EB6FBD6558}"/>
              </a:ext>
            </a:extLst>
          </p:cNvPr>
          <p:cNvSpPr txBox="1"/>
          <p:nvPr/>
        </p:nvSpPr>
        <p:spPr>
          <a:xfrm>
            <a:off x="636608" y="1689903"/>
            <a:ext cx="11053822" cy="914481"/>
          </a:xfrm>
          <a:prstGeom prst="rect">
            <a:avLst/>
          </a:prstGeom>
          <a:noFill/>
        </p:spPr>
        <p:txBody>
          <a:bodyPr wrap="square" rtlCol="0">
            <a:spAutoFit/>
          </a:bodyPr>
          <a:lstStyle/>
          <a:p>
            <a:pPr marL="228600" algn="just">
              <a:lnSpc>
                <a:spcPct val="115000"/>
              </a:lnSpc>
              <a:spcAft>
                <a:spcPts val="800"/>
              </a:spcAft>
            </a:pPr>
            <a:r>
              <a:rPr lang="cs-CZ" sz="2400" b="1" kern="150" dirty="0">
                <a:solidFill>
                  <a:schemeClr val="bg1"/>
                </a:solidFill>
                <a:effectLst/>
                <a:latin typeface="Arial" panose="020B0604020202020204" pitchFamily="34" charset="0"/>
                <a:ea typeface="Times New Roman" panose="02020603050405020304" pitchFamily="18" charset="0"/>
              </a:rPr>
              <a:t>Zákon č. 200/1994 Sb., o zeměměřictví a o změně a doplnění některých zákonů souvisejících s jeho zavedením</a:t>
            </a:r>
            <a:r>
              <a:rPr lang="cs-CZ" sz="2400" kern="150" dirty="0">
                <a:solidFill>
                  <a:schemeClr val="bg1"/>
                </a:solidFill>
                <a:effectLst/>
                <a:latin typeface="Arial" panose="020B0604020202020204" pitchFamily="34" charset="0"/>
                <a:ea typeface="Times New Roman" panose="02020603050405020304" pitchFamily="18" charset="0"/>
              </a:rPr>
              <a:t> (dále „</a:t>
            </a:r>
            <a:r>
              <a:rPr lang="cs-CZ" sz="2400" kern="150" dirty="0" err="1">
                <a:solidFill>
                  <a:schemeClr val="bg1"/>
                </a:solidFill>
                <a:effectLst/>
                <a:latin typeface="Arial" panose="020B0604020202020204" pitchFamily="34" charset="0"/>
                <a:ea typeface="Times New Roman" panose="02020603050405020304" pitchFamily="18" charset="0"/>
              </a:rPr>
              <a:t>ZemZ</a:t>
            </a:r>
            <a:r>
              <a:rPr lang="cs-CZ" sz="2400" kern="150" dirty="0">
                <a:solidFill>
                  <a:schemeClr val="bg1"/>
                </a:solidFill>
                <a:effectLst/>
                <a:latin typeface="Arial" panose="020B0604020202020204" pitchFamily="34" charset="0"/>
                <a:ea typeface="Times New Roman" panose="02020603050405020304" pitchFamily="18" charset="0"/>
              </a:rPr>
              <a:t>“)</a:t>
            </a:r>
            <a:endParaRPr lang="cs-CZ" sz="2400" kern="150" dirty="0">
              <a:solidFill>
                <a:schemeClr val="bg1"/>
              </a:solidFill>
              <a:effectLst/>
              <a:latin typeface="Calibri" panose="020F0502020204030204" pitchFamily="34" charset="0"/>
              <a:ea typeface="SimSun" panose="02010600030101010101" pitchFamily="2" charset="-122"/>
            </a:endParaRPr>
          </a:p>
        </p:txBody>
      </p:sp>
    </p:spTree>
    <p:extLst>
      <p:ext uri="{BB962C8B-B14F-4D97-AF65-F5344CB8AC3E}">
        <p14:creationId xmlns:p14="http://schemas.microsoft.com/office/powerpoint/2010/main" val="277969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D6D57853-2179-AF25-2748-AFA21072C8B5}"/>
            </a:ext>
          </a:extLst>
        </p:cNvPr>
        <p:cNvGrpSpPr/>
        <p:nvPr/>
      </p:nvGrpSpPr>
      <p:grpSpPr>
        <a:xfrm>
          <a:off x="0" y="0"/>
          <a:ext cx="0" cy="0"/>
          <a:chOff x="0" y="0"/>
          <a:chExt cx="0" cy="0"/>
        </a:xfrm>
      </p:grpSpPr>
      <p:cxnSp>
        <p:nvCxnSpPr>
          <p:cNvPr id="9" name="Přímá spojnice 8">
            <a:extLst>
              <a:ext uri="{FF2B5EF4-FFF2-40B4-BE49-F238E27FC236}">
                <a16:creationId xmlns:a16="http://schemas.microsoft.com/office/drawing/2014/main" id="{A8592652-1DD3-BC38-CC72-CF9E4C1416F4}"/>
              </a:ext>
            </a:extLst>
          </p:cNvPr>
          <p:cNvCxnSpPr/>
          <p:nvPr/>
        </p:nvCxnSpPr>
        <p:spPr>
          <a:xfrm>
            <a:off x="542513" y="1409279"/>
            <a:ext cx="792000" cy="0"/>
          </a:xfrm>
          <a:prstGeom prst="line">
            <a:avLst/>
          </a:prstGeom>
          <a:ln w="63500">
            <a:solidFill>
              <a:srgbClr val="F0E514"/>
            </a:solidFill>
          </a:ln>
        </p:spPr>
        <p:style>
          <a:lnRef idx="1">
            <a:schemeClr val="accent1"/>
          </a:lnRef>
          <a:fillRef idx="0">
            <a:schemeClr val="accent1"/>
          </a:fillRef>
          <a:effectRef idx="0">
            <a:schemeClr val="accent1"/>
          </a:effectRef>
          <a:fontRef idx="minor">
            <a:schemeClr val="tx1"/>
          </a:fontRef>
        </p:style>
      </p:cxnSp>
      <p:sp>
        <p:nvSpPr>
          <p:cNvPr id="4" name="Nadpis 1">
            <a:extLst>
              <a:ext uri="{FF2B5EF4-FFF2-40B4-BE49-F238E27FC236}">
                <a16:creationId xmlns:a16="http://schemas.microsoft.com/office/drawing/2014/main" id="{D619A0DD-E925-00EE-DC18-3EACAD0D1E62}"/>
              </a:ext>
            </a:extLst>
          </p:cNvPr>
          <p:cNvSpPr>
            <a:spLocks noGrp="1"/>
          </p:cNvSpPr>
          <p:nvPr>
            <p:ph type="ctrTitle"/>
          </p:nvPr>
        </p:nvSpPr>
        <p:spPr>
          <a:xfrm>
            <a:off x="542513" y="695746"/>
            <a:ext cx="7960068" cy="713533"/>
          </a:xfrm>
        </p:spPr>
        <p:txBody>
          <a:bodyPr>
            <a:normAutofit/>
          </a:bodyPr>
          <a:lstStyle/>
          <a:p>
            <a:pPr algn="l"/>
            <a:r>
              <a:rPr lang="cs-CZ" sz="3600" b="1" dirty="0" smtClean="0">
                <a:solidFill>
                  <a:schemeClr val="bg1"/>
                </a:solidFill>
                <a:latin typeface="Arial Black" panose="020B0A04020102020204" pitchFamily="34" charset="0"/>
                <a:cs typeface="Arial" panose="020B0604020202020204" pitchFamily="34" charset="0"/>
              </a:rPr>
              <a:t>ZEMĚMĚŘICKÉ </a:t>
            </a:r>
            <a:r>
              <a:rPr lang="cs-CZ" sz="3600" b="1" dirty="0">
                <a:solidFill>
                  <a:schemeClr val="bg1"/>
                </a:solidFill>
                <a:latin typeface="Arial Black" panose="020B0A04020102020204" pitchFamily="34" charset="0"/>
                <a:cs typeface="Arial" panose="020B0604020202020204" pitchFamily="34" charset="0"/>
              </a:rPr>
              <a:t>předpisy:</a:t>
            </a:r>
          </a:p>
        </p:txBody>
      </p:sp>
      <p:sp>
        <p:nvSpPr>
          <p:cNvPr id="6" name="Nadpis 1">
            <a:extLst>
              <a:ext uri="{FF2B5EF4-FFF2-40B4-BE49-F238E27FC236}">
                <a16:creationId xmlns:a16="http://schemas.microsoft.com/office/drawing/2014/main" id="{C6222175-E5F5-9B5F-1287-2C22DE4659C4}"/>
              </a:ext>
            </a:extLst>
          </p:cNvPr>
          <p:cNvSpPr txBox="1">
            <a:spLocks/>
          </p:cNvSpPr>
          <p:nvPr/>
        </p:nvSpPr>
        <p:spPr>
          <a:xfrm>
            <a:off x="542513" y="1585771"/>
            <a:ext cx="11184266" cy="203358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cs-CZ" sz="2400" b="1" dirty="0" smtClean="0">
                <a:solidFill>
                  <a:schemeClr val="bg1"/>
                </a:solidFill>
                <a:latin typeface="Arial Black" panose="020B0A04020102020204" pitchFamily="34" charset="0"/>
                <a:cs typeface="Arial" panose="020B0604020202020204" pitchFamily="34" charset="0"/>
              </a:rPr>
              <a:t>Nařízení vlády č. 159/2023 Sb., o stanovení geodetických referenčních systémů závazných na celém území České republiky, databází geodetických a geografických údajů a státních mapových děl vytvářených pro celé území České republiky a zásadách jejich používání </a:t>
            </a:r>
            <a:endParaRPr lang="cs-CZ" sz="2400" b="1" dirty="0">
              <a:solidFill>
                <a:schemeClr val="bg1"/>
              </a:solidFill>
              <a:latin typeface="Arial Black" panose="020B0A04020102020204" pitchFamily="34" charset="0"/>
              <a:cs typeface="Arial" panose="020B0604020202020204" pitchFamily="34" charset="0"/>
            </a:endParaRPr>
          </a:p>
        </p:txBody>
      </p:sp>
      <p:sp>
        <p:nvSpPr>
          <p:cNvPr id="8" name="Podnadpis 2">
            <a:extLst>
              <a:ext uri="{FF2B5EF4-FFF2-40B4-BE49-F238E27FC236}">
                <a16:creationId xmlns:a16="http://schemas.microsoft.com/office/drawing/2014/main" id="{E80CB965-56BD-9A7B-3F88-B370BDCADE7C}"/>
              </a:ext>
            </a:extLst>
          </p:cNvPr>
          <p:cNvSpPr txBox="1">
            <a:spLocks/>
          </p:cNvSpPr>
          <p:nvPr/>
        </p:nvSpPr>
        <p:spPr>
          <a:xfrm>
            <a:off x="542513" y="3910993"/>
            <a:ext cx="10893684" cy="79561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spcAft>
                <a:spcPts val="600"/>
              </a:spcAft>
              <a:buFontTx/>
              <a:buChar char="-"/>
            </a:pPr>
            <a:r>
              <a:rPr lang="pt-BR" sz="1800" dirty="0" smtClean="0">
                <a:solidFill>
                  <a:schemeClr val="bg1"/>
                </a:solidFill>
                <a:latin typeface="Arial" panose="020B0604020202020204" pitchFamily="34" charset="0"/>
                <a:cs typeface="Arial" panose="020B0604020202020204" pitchFamily="34" charset="0"/>
              </a:rPr>
              <a:t>novelizováno </a:t>
            </a:r>
            <a:r>
              <a:rPr lang="pt-BR" sz="1800" dirty="0">
                <a:solidFill>
                  <a:schemeClr val="bg1"/>
                </a:solidFill>
                <a:latin typeface="Arial" panose="020B0604020202020204" pitchFamily="34" charset="0"/>
                <a:cs typeface="Arial" panose="020B0604020202020204" pitchFamily="34" charset="0"/>
              </a:rPr>
              <a:t>v roce 2023 a nabylo účinnosti dnem 1. července 2023</a:t>
            </a:r>
          </a:p>
          <a:p>
            <a:pPr marL="342900" indent="-342900" algn="l">
              <a:spcAft>
                <a:spcPts val="600"/>
              </a:spcAft>
              <a:buFontTx/>
              <a:buChar char="-"/>
            </a:pPr>
            <a:r>
              <a:rPr lang="pt-BR" sz="1800" dirty="0" smtClean="0">
                <a:solidFill>
                  <a:schemeClr val="bg1"/>
                </a:solidFill>
                <a:latin typeface="Arial" panose="020B0604020202020204" pitchFamily="34" charset="0"/>
                <a:cs typeface="Arial" panose="020B0604020202020204" pitchFamily="34" charset="0"/>
              </a:rPr>
              <a:t>v </a:t>
            </a:r>
            <a:r>
              <a:rPr lang="pt-BR" sz="1800" dirty="0">
                <a:solidFill>
                  <a:schemeClr val="bg1"/>
                </a:solidFill>
                <a:latin typeface="Arial" panose="020B0604020202020204" pitchFamily="34" charset="0"/>
                <a:cs typeface="Arial" panose="020B0604020202020204" pitchFamily="34" charset="0"/>
              </a:rPr>
              <a:t>roce 2025 se neplánuje novelizace </a:t>
            </a:r>
            <a:r>
              <a:rPr lang="cs-CZ" sz="1800" dirty="0">
                <a:solidFill>
                  <a:schemeClr val="bg1"/>
                </a:solidFill>
                <a:latin typeface="Arial" panose="020B0604020202020204" pitchFamily="34" charset="0"/>
                <a:cs typeface="Arial" panose="020B0604020202020204" pitchFamily="34" charset="0"/>
              </a:rPr>
              <a:t> </a:t>
            </a:r>
            <a:endParaRPr lang="cs-CZ" sz="18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848170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BFC74459-5096-F8E7-C4D0-6926819D1629}"/>
            </a:ext>
          </a:extLst>
        </p:cNvPr>
        <p:cNvGrpSpPr/>
        <p:nvPr/>
      </p:nvGrpSpPr>
      <p:grpSpPr>
        <a:xfrm>
          <a:off x="0" y="0"/>
          <a:ext cx="0" cy="0"/>
          <a:chOff x="0" y="0"/>
          <a:chExt cx="0" cy="0"/>
        </a:xfrm>
      </p:grpSpPr>
      <p:sp>
        <p:nvSpPr>
          <p:cNvPr id="6" name="Nadpis 1">
            <a:extLst>
              <a:ext uri="{FF2B5EF4-FFF2-40B4-BE49-F238E27FC236}">
                <a16:creationId xmlns:a16="http://schemas.microsoft.com/office/drawing/2014/main" id="{9C893E32-BE3D-BE19-9E32-6A0CB4AD803D}"/>
              </a:ext>
            </a:extLst>
          </p:cNvPr>
          <p:cNvSpPr>
            <a:spLocks noGrp="1"/>
          </p:cNvSpPr>
          <p:nvPr>
            <p:ph type="ctrTitle"/>
          </p:nvPr>
        </p:nvSpPr>
        <p:spPr>
          <a:xfrm>
            <a:off x="641259" y="1838693"/>
            <a:ext cx="11022839" cy="1161682"/>
          </a:xfrm>
        </p:spPr>
        <p:txBody>
          <a:bodyPr>
            <a:normAutofit/>
          </a:bodyPr>
          <a:lstStyle/>
          <a:p>
            <a:pPr algn="l"/>
            <a:r>
              <a:rPr lang="cs-CZ" sz="2400" b="1" dirty="0">
                <a:solidFill>
                  <a:schemeClr val="bg1"/>
                </a:solidFill>
                <a:latin typeface="Arial Black" panose="020B0A04020102020204" pitchFamily="34" charset="0"/>
                <a:cs typeface="Arial" panose="020B0604020202020204" pitchFamily="34" charset="0"/>
              </a:rPr>
              <a:t>Vyhláška č. 31/1994 Sb., kterou se provádí zákon o zeměměřictví a o změně a doplnění některých zákonů souvisejících s jeho zavedením </a:t>
            </a:r>
          </a:p>
        </p:txBody>
      </p:sp>
      <p:sp>
        <p:nvSpPr>
          <p:cNvPr id="7" name="Podnadpis 2">
            <a:extLst>
              <a:ext uri="{FF2B5EF4-FFF2-40B4-BE49-F238E27FC236}">
                <a16:creationId xmlns:a16="http://schemas.microsoft.com/office/drawing/2014/main" id="{A56FA5D0-AF0B-D1FB-C48C-1B76407279DA}"/>
              </a:ext>
            </a:extLst>
          </p:cNvPr>
          <p:cNvSpPr txBox="1">
            <a:spLocks/>
          </p:cNvSpPr>
          <p:nvPr/>
        </p:nvSpPr>
        <p:spPr>
          <a:xfrm>
            <a:off x="542513" y="3000376"/>
            <a:ext cx="10013374" cy="104775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742950" lvl="1" indent="-285750" algn="just">
              <a:lnSpc>
                <a:spcPct val="115000"/>
              </a:lnSpc>
              <a:spcAft>
                <a:spcPts val="800"/>
              </a:spcAft>
              <a:buFont typeface="Courier New" panose="02070309020205020404" pitchFamily="49" charset="0"/>
              <a:buChar char="o"/>
            </a:pPr>
            <a:r>
              <a:rPr lang="cs-CZ" sz="1600" kern="150" dirty="0">
                <a:solidFill>
                  <a:schemeClr val="bg1"/>
                </a:solidFill>
                <a:effectLst/>
                <a:latin typeface="Arial" panose="020B0604020202020204" pitchFamily="34" charset="0"/>
                <a:ea typeface="Times New Roman" panose="02020603050405020304" pitchFamily="18" charset="0"/>
                <a:cs typeface="Courier New" panose="02070309020205020404" pitchFamily="49" charset="0"/>
              </a:rPr>
              <a:t>novelizována v roce 2023 a s účinností od 1. července 2023 a některá ustanovení s účinností od 1. července 2024</a:t>
            </a:r>
            <a:endParaRPr lang="cs-CZ" sz="1600" kern="150" dirty="0">
              <a:solidFill>
                <a:schemeClr val="bg1"/>
              </a:solidFill>
              <a:effectLst/>
              <a:latin typeface="Courier New" panose="02070309020205020404" pitchFamily="49" charset="0"/>
              <a:ea typeface="SimSun" panose="02010600030101010101" pitchFamily="2" charset="-122"/>
              <a:cs typeface="Courier New" panose="02070309020205020404" pitchFamily="49" charset="0"/>
            </a:endParaRPr>
          </a:p>
          <a:p>
            <a:pPr marL="742950" lvl="1" indent="-285750" algn="just">
              <a:lnSpc>
                <a:spcPct val="115000"/>
              </a:lnSpc>
              <a:spcAft>
                <a:spcPts val="800"/>
              </a:spcAft>
              <a:buFont typeface="Courier New" panose="02070309020205020404" pitchFamily="49" charset="0"/>
              <a:buChar char="o"/>
            </a:pPr>
            <a:r>
              <a:rPr lang="cs-CZ" sz="1600" kern="150" dirty="0">
                <a:solidFill>
                  <a:schemeClr val="bg1"/>
                </a:solidFill>
                <a:effectLst/>
                <a:latin typeface="Arial" panose="020B0604020202020204" pitchFamily="34" charset="0"/>
                <a:ea typeface="Times New Roman" panose="02020603050405020304" pitchFamily="18" charset="0"/>
                <a:cs typeface="Courier New" panose="02070309020205020404" pitchFamily="49" charset="0"/>
              </a:rPr>
              <a:t>v roce 2025 se plánuje novelizace v návaznosti na nový stavební zákon</a:t>
            </a:r>
            <a:endParaRPr lang="cs-CZ" sz="1600" kern="150" dirty="0">
              <a:solidFill>
                <a:schemeClr val="bg1"/>
              </a:solidFill>
              <a:effectLst/>
              <a:latin typeface="Courier New" panose="02070309020205020404" pitchFamily="49" charset="0"/>
              <a:ea typeface="SimSun" panose="02010600030101010101" pitchFamily="2" charset="-122"/>
              <a:cs typeface="Courier New" panose="02070309020205020404" pitchFamily="49" charset="0"/>
            </a:endParaRPr>
          </a:p>
        </p:txBody>
      </p:sp>
      <p:cxnSp>
        <p:nvCxnSpPr>
          <p:cNvPr id="9" name="Přímá spojnice 8">
            <a:extLst>
              <a:ext uri="{FF2B5EF4-FFF2-40B4-BE49-F238E27FC236}">
                <a16:creationId xmlns:a16="http://schemas.microsoft.com/office/drawing/2014/main" id="{B48E65B3-BADE-FE73-9378-CA05E7F22DF9}"/>
              </a:ext>
            </a:extLst>
          </p:cNvPr>
          <p:cNvCxnSpPr/>
          <p:nvPr/>
        </p:nvCxnSpPr>
        <p:spPr>
          <a:xfrm>
            <a:off x="641259" y="1413474"/>
            <a:ext cx="792000" cy="0"/>
          </a:xfrm>
          <a:prstGeom prst="line">
            <a:avLst/>
          </a:prstGeom>
          <a:ln w="63500">
            <a:solidFill>
              <a:srgbClr val="F0E514"/>
            </a:solidFill>
          </a:ln>
        </p:spPr>
        <p:style>
          <a:lnRef idx="1">
            <a:schemeClr val="accent1"/>
          </a:lnRef>
          <a:fillRef idx="0">
            <a:schemeClr val="accent1"/>
          </a:fillRef>
          <a:effectRef idx="0">
            <a:schemeClr val="accent1"/>
          </a:effectRef>
          <a:fontRef idx="minor">
            <a:schemeClr val="tx1"/>
          </a:fontRef>
        </p:style>
      </p:cxnSp>
      <p:sp>
        <p:nvSpPr>
          <p:cNvPr id="2" name="TextovéPole 1">
            <a:extLst>
              <a:ext uri="{FF2B5EF4-FFF2-40B4-BE49-F238E27FC236}">
                <a16:creationId xmlns:a16="http://schemas.microsoft.com/office/drawing/2014/main" id="{E0BDCF90-2424-A3A8-1304-4DE2FBDC4CE1}"/>
              </a:ext>
            </a:extLst>
          </p:cNvPr>
          <p:cNvSpPr txBox="1"/>
          <p:nvPr/>
        </p:nvSpPr>
        <p:spPr>
          <a:xfrm>
            <a:off x="641259" y="1409279"/>
            <a:ext cx="2999340" cy="461665"/>
          </a:xfrm>
          <a:prstGeom prst="rect">
            <a:avLst/>
          </a:prstGeom>
          <a:noFill/>
        </p:spPr>
        <p:txBody>
          <a:bodyPr wrap="square" rtlCol="0">
            <a:spAutoFit/>
          </a:bodyPr>
          <a:lstStyle/>
          <a:p>
            <a:r>
              <a:rPr lang="cs-CZ" sz="2400" dirty="0">
                <a:solidFill>
                  <a:schemeClr val="bg1"/>
                </a:solidFill>
              </a:rPr>
              <a:t>Prováděcí vyhlášky:</a:t>
            </a:r>
          </a:p>
        </p:txBody>
      </p:sp>
      <p:sp>
        <p:nvSpPr>
          <p:cNvPr id="8" name="Nadpis 1">
            <a:extLst>
              <a:ext uri="{FF2B5EF4-FFF2-40B4-BE49-F238E27FC236}">
                <a16:creationId xmlns:a16="http://schemas.microsoft.com/office/drawing/2014/main" id="{D619A0DD-E925-00EE-DC18-3EACAD0D1E62}"/>
              </a:ext>
            </a:extLst>
          </p:cNvPr>
          <p:cNvSpPr txBox="1">
            <a:spLocks/>
          </p:cNvSpPr>
          <p:nvPr/>
        </p:nvSpPr>
        <p:spPr>
          <a:xfrm>
            <a:off x="542513" y="695746"/>
            <a:ext cx="7960068" cy="71353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cs-CZ" sz="3600" b="1" smtClean="0">
                <a:solidFill>
                  <a:schemeClr val="bg1"/>
                </a:solidFill>
                <a:latin typeface="Arial Black" panose="020B0A04020102020204" pitchFamily="34" charset="0"/>
                <a:cs typeface="Arial" panose="020B0604020202020204" pitchFamily="34" charset="0"/>
              </a:rPr>
              <a:t>ZEMĚMĚŘICKÉ předpisy:</a:t>
            </a:r>
            <a:endParaRPr lang="cs-CZ" sz="3600" b="1" dirty="0">
              <a:solidFill>
                <a:schemeClr val="bg1"/>
              </a:solidFill>
              <a:latin typeface="Arial Black" panose="020B0A04020102020204" pitchFamily="34" charset="0"/>
              <a:cs typeface="Arial" panose="020B0604020202020204" pitchFamily="34" charset="0"/>
            </a:endParaRPr>
          </a:p>
        </p:txBody>
      </p:sp>
      <p:sp>
        <p:nvSpPr>
          <p:cNvPr id="10" name="Nadpis 1">
            <a:extLst>
              <a:ext uri="{FF2B5EF4-FFF2-40B4-BE49-F238E27FC236}">
                <a16:creationId xmlns:a16="http://schemas.microsoft.com/office/drawing/2014/main" id="{A094EFE8-EFE3-7B72-0C87-B2A45EC64B1E}"/>
              </a:ext>
            </a:extLst>
          </p:cNvPr>
          <p:cNvSpPr txBox="1">
            <a:spLocks/>
          </p:cNvSpPr>
          <p:nvPr/>
        </p:nvSpPr>
        <p:spPr>
          <a:xfrm>
            <a:off x="542513" y="4215380"/>
            <a:ext cx="10646781" cy="67325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cs-CZ" sz="2400" b="1" smtClean="0">
                <a:solidFill>
                  <a:schemeClr val="bg1"/>
                </a:solidFill>
                <a:latin typeface="Arial Black" panose="020B0A04020102020204" pitchFamily="34" charset="0"/>
                <a:cs typeface="Arial" panose="020B0604020202020204" pitchFamily="34" charset="0"/>
              </a:rPr>
              <a:t>Vyhláška č. 393/2020 Sb., o digitální technické mapě kraje</a:t>
            </a:r>
            <a:endParaRPr lang="cs-CZ" sz="2400" b="1" dirty="0">
              <a:solidFill>
                <a:schemeClr val="bg1"/>
              </a:solidFill>
              <a:latin typeface="Arial Black" panose="020B0A04020102020204" pitchFamily="34" charset="0"/>
              <a:cs typeface="Arial" panose="020B0604020202020204" pitchFamily="34" charset="0"/>
            </a:endParaRPr>
          </a:p>
        </p:txBody>
      </p:sp>
      <p:sp>
        <p:nvSpPr>
          <p:cNvPr id="11" name="Podnadpis 2">
            <a:extLst>
              <a:ext uri="{FF2B5EF4-FFF2-40B4-BE49-F238E27FC236}">
                <a16:creationId xmlns:a16="http://schemas.microsoft.com/office/drawing/2014/main" id="{7CC57750-4A42-D859-B2EA-974127B10C39}"/>
              </a:ext>
            </a:extLst>
          </p:cNvPr>
          <p:cNvSpPr txBox="1">
            <a:spLocks/>
          </p:cNvSpPr>
          <p:nvPr/>
        </p:nvSpPr>
        <p:spPr>
          <a:xfrm>
            <a:off x="542513" y="5055891"/>
            <a:ext cx="9967300" cy="173318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742950" lvl="1" indent="-285750" algn="just">
              <a:lnSpc>
                <a:spcPct val="115000"/>
              </a:lnSpc>
              <a:spcAft>
                <a:spcPts val="800"/>
              </a:spcAft>
              <a:buFont typeface="Courier New" panose="02070309020205020404" pitchFamily="49" charset="0"/>
              <a:buChar char="o"/>
            </a:pPr>
            <a:r>
              <a:rPr lang="cs-CZ" sz="1600" kern="150" dirty="0">
                <a:solidFill>
                  <a:schemeClr val="bg1"/>
                </a:solidFill>
                <a:effectLst/>
                <a:latin typeface="Arial" panose="020B0604020202020204" pitchFamily="34" charset="0"/>
                <a:ea typeface="Times New Roman" panose="02020603050405020304" pitchFamily="18" charset="0"/>
                <a:cs typeface="Courier New" panose="02070309020205020404" pitchFamily="49" charset="0"/>
              </a:rPr>
              <a:t>nabyla účinnosti k 1. červenci 2024 a v roce 2024 byla 1x novelizována</a:t>
            </a:r>
          </a:p>
          <a:p>
            <a:pPr marL="742950" lvl="1" indent="-285750" algn="just">
              <a:lnSpc>
                <a:spcPct val="115000"/>
              </a:lnSpc>
              <a:spcAft>
                <a:spcPts val="800"/>
              </a:spcAft>
              <a:buFont typeface="Courier New" panose="02070309020205020404" pitchFamily="49" charset="0"/>
              <a:buChar char="o"/>
            </a:pPr>
            <a:r>
              <a:rPr lang="cs-CZ" sz="1600" kern="150" dirty="0">
                <a:solidFill>
                  <a:schemeClr val="bg1"/>
                </a:solidFill>
                <a:effectLst/>
                <a:latin typeface="Arial" panose="020B0604020202020204" pitchFamily="34" charset="0"/>
                <a:ea typeface="Times New Roman" panose="02020603050405020304" pitchFamily="18" charset="0"/>
                <a:cs typeface="Courier New" panose="02070309020205020404" pitchFamily="49" charset="0"/>
              </a:rPr>
              <a:t>v roce 2025 se plánuje novelizace s účinností k 1. lednu 2026</a:t>
            </a:r>
          </a:p>
          <a:p>
            <a:pPr marL="742950" lvl="1" indent="-285750" algn="just">
              <a:lnSpc>
                <a:spcPct val="115000"/>
              </a:lnSpc>
              <a:spcAft>
                <a:spcPts val="800"/>
              </a:spcAft>
              <a:buFont typeface="Courier New" panose="02070309020205020404" pitchFamily="49" charset="0"/>
              <a:buChar char="o"/>
            </a:pPr>
            <a:r>
              <a:rPr lang="cs-CZ" sz="1600" kern="150" dirty="0">
                <a:solidFill>
                  <a:schemeClr val="bg1"/>
                </a:solidFill>
                <a:effectLst/>
                <a:latin typeface="Arial" panose="020B0604020202020204" pitchFamily="34" charset="0"/>
                <a:ea typeface="Times New Roman" panose="02020603050405020304" pitchFamily="18" charset="0"/>
                <a:cs typeface="Courier New" panose="02070309020205020404" pitchFamily="49" charset="0"/>
              </a:rPr>
              <a:t>v souvislostí s tím byla s účinností od 1. července 2024 zrušena vyhláška č. 233/2010 Sb., </a:t>
            </a:r>
            <a:r>
              <a:rPr lang="cs-CZ" sz="1600" dirty="0">
                <a:solidFill>
                  <a:schemeClr val="bg1"/>
                </a:solidFill>
                <a:latin typeface="Arial" panose="020B0604020202020204" pitchFamily="34" charset="0"/>
                <a:cs typeface="Arial" panose="020B0604020202020204" pitchFamily="34" charset="0"/>
              </a:rPr>
              <a:t>o základním </a:t>
            </a:r>
            <a:r>
              <a:rPr lang="cs-CZ" sz="1600" kern="150" dirty="0" smtClean="0">
                <a:solidFill>
                  <a:schemeClr val="bg1"/>
                </a:solidFill>
                <a:effectLst/>
                <a:latin typeface="Arial" panose="020B0604020202020204" pitchFamily="34" charset="0"/>
                <a:ea typeface="Times New Roman" panose="02020603050405020304" pitchFamily="18" charset="0"/>
                <a:cs typeface="Courier New" panose="02070309020205020404" pitchFamily="49" charset="0"/>
              </a:rPr>
              <a:t>obsahu </a:t>
            </a:r>
            <a:r>
              <a:rPr lang="cs-CZ" sz="1600" kern="150" dirty="0">
                <a:solidFill>
                  <a:schemeClr val="bg1"/>
                </a:solidFill>
                <a:effectLst/>
                <a:latin typeface="Arial" panose="020B0604020202020204" pitchFamily="34" charset="0"/>
                <a:ea typeface="Times New Roman" panose="02020603050405020304" pitchFamily="18" charset="0"/>
                <a:cs typeface="Courier New" panose="02070309020205020404" pitchFamily="49" charset="0"/>
              </a:rPr>
              <a:t>technické mapy obce</a:t>
            </a:r>
          </a:p>
          <a:p>
            <a:pPr marL="742950" lvl="1" indent="-285750" algn="just">
              <a:lnSpc>
                <a:spcPct val="115000"/>
              </a:lnSpc>
              <a:spcAft>
                <a:spcPts val="800"/>
              </a:spcAft>
              <a:buFont typeface="Courier New" panose="02070309020205020404" pitchFamily="49" charset="0"/>
              <a:buChar char="o"/>
            </a:pPr>
            <a:endParaRPr lang="cs-CZ" sz="1800" kern="150" dirty="0">
              <a:solidFill>
                <a:schemeClr val="bg1"/>
              </a:solidFill>
              <a:effectLst/>
              <a:latin typeface="Arial" panose="020B0604020202020204" pitchFamily="34" charset="0"/>
              <a:ea typeface="Times New Roman" panose="02020603050405020304" pitchFamily="18" charset="0"/>
              <a:cs typeface="Courier New" panose="02070309020205020404" pitchFamily="49" charset="0"/>
            </a:endParaRPr>
          </a:p>
        </p:txBody>
      </p:sp>
    </p:spTree>
    <p:extLst>
      <p:ext uri="{BB962C8B-B14F-4D97-AF65-F5344CB8AC3E}">
        <p14:creationId xmlns:p14="http://schemas.microsoft.com/office/powerpoint/2010/main" val="26768706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F6BB1BCD-2C1B-88CF-34F9-96AD2FA0B92F}"/>
            </a:ext>
          </a:extLst>
        </p:cNvPr>
        <p:cNvGrpSpPr/>
        <p:nvPr/>
      </p:nvGrpSpPr>
      <p:grpSpPr>
        <a:xfrm>
          <a:off x="0" y="0"/>
          <a:ext cx="0" cy="0"/>
          <a:chOff x="0" y="0"/>
          <a:chExt cx="0" cy="0"/>
        </a:xfrm>
      </p:grpSpPr>
      <p:sp>
        <p:nvSpPr>
          <p:cNvPr id="7" name="Podnadpis 2">
            <a:extLst>
              <a:ext uri="{FF2B5EF4-FFF2-40B4-BE49-F238E27FC236}">
                <a16:creationId xmlns:a16="http://schemas.microsoft.com/office/drawing/2014/main" id="{86D0F3A1-3417-CAED-20F3-93B9C8577BA8}"/>
              </a:ext>
            </a:extLst>
          </p:cNvPr>
          <p:cNvSpPr txBox="1">
            <a:spLocks/>
          </p:cNvSpPr>
          <p:nvPr/>
        </p:nvSpPr>
        <p:spPr>
          <a:xfrm>
            <a:off x="542513" y="2598784"/>
            <a:ext cx="11231618" cy="356815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742950" marR="0" lvl="1" indent="-285750" algn="just" defTabSz="914400" rtl="0" eaLnBrk="1" fontAlgn="auto" latinLnBrk="0" hangingPunct="1">
              <a:lnSpc>
                <a:spcPct val="115000"/>
              </a:lnSpc>
              <a:spcBef>
                <a:spcPts val="500"/>
              </a:spcBef>
              <a:spcAft>
                <a:spcPts val="800"/>
              </a:spcAft>
              <a:buClrTx/>
              <a:buSzTx/>
              <a:buFont typeface="Courier New" panose="02070309020205020404" pitchFamily="49" charset="0"/>
              <a:buChar char="o"/>
              <a:tabLst/>
              <a:defRPr/>
            </a:pPr>
            <a:r>
              <a:rPr kumimoji="0" lang="pl-PL" sz="1800" b="0" i="0" u="none" strike="noStrike" kern="15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Courier New" panose="02070309020205020404" pitchFamily="49" charset="0"/>
              </a:rPr>
              <a:t>platnost tohoto zákona je od 29. července 2021 a účinný je od 1. ledna 2024</a:t>
            </a:r>
          </a:p>
          <a:p>
            <a:pPr marL="742950" lvl="1" indent="-285750" algn="just">
              <a:lnSpc>
                <a:spcPct val="115000"/>
              </a:lnSpc>
              <a:spcAft>
                <a:spcPts val="800"/>
              </a:spcAft>
              <a:buFont typeface="Courier New" panose="02070309020205020404" pitchFamily="49" charset="0"/>
              <a:buChar char="o"/>
              <a:defRPr/>
            </a:pPr>
            <a:r>
              <a:rPr kumimoji="0" lang="cs-CZ" sz="1800" b="0" i="0" u="none" strike="noStrike" kern="15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mn-cs"/>
              </a:rPr>
              <a:t>z pohledu autorizovaného zeměměřického inženýra je důležitý § 155, kterým se ověřování výsledků zeměměřických prací stává tzv. vybranou činností ve výstavbě. Vybraná činnost, je taková činnost, která má vliv na ochranu veřejných zájmů ve výstavbě, a může ji vykonávat pouze fyzická osoba, která získala oprávnění k jejich výkonu podle jiného právního předpisu, v případě AZI je tímto předpisem </a:t>
            </a:r>
            <a:r>
              <a:rPr kumimoji="0" lang="cs-CZ" sz="1800" b="0" i="0" u="none" strike="noStrike" kern="15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mn-cs"/>
              </a:rPr>
              <a:t>ZemZ</a:t>
            </a:r>
            <a:r>
              <a:rPr kumimoji="0" lang="cs-CZ" sz="1800" b="0" i="0" u="none" strike="noStrike" kern="15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mn-cs"/>
              </a:rPr>
              <a:t>. Tím, že ověřování výsledků zeměměřických činností ve výstavbě je zakotveno </a:t>
            </a:r>
            <a:r>
              <a:rPr lang="cs-CZ" sz="1800" dirty="0">
                <a:solidFill>
                  <a:schemeClr val="bg1"/>
                </a:solidFill>
                <a:latin typeface="Arial" panose="020B0604020202020204" pitchFamily="34" charset="0"/>
                <a:cs typeface="Arial" panose="020B0604020202020204" pitchFamily="34" charset="0"/>
              </a:rPr>
              <a:t>ve stavebním </a:t>
            </a:r>
            <a:r>
              <a:rPr kumimoji="0" lang="cs-CZ" sz="1800" b="0" i="0" u="none" strike="noStrike" kern="15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mn-cs"/>
              </a:rPr>
              <a:t>zákoně </a:t>
            </a:r>
            <a:r>
              <a:rPr kumimoji="0" lang="cs-CZ" sz="1800" b="0" i="0" u="none" strike="noStrike" kern="15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mn-cs"/>
              </a:rPr>
              <a:t>jako jedna z vybraných činností, byla významně posílena pozice autorizovaného zeměměřického inženýra (potažmo geodeta).</a:t>
            </a:r>
          </a:p>
          <a:p>
            <a:pPr marL="742950" marR="0" lvl="1" indent="-285750" algn="just" defTabSz="914400" rtl="0" eaLnBrk="1" fontAlgn="auto" latinLnBrk="0" hangingPunct="1">
              <a:lnSpc>
                <a:spcPct val="115000"/>
              </a:lnSpc>
              <a:spcBef>
                <a:spcPts val="500"/>
              </a:spcBef>
              <a:spcAft>
                <a:spcPts val="800"/>
              </a:spcAft>
              <a:buClrTx/>
              <a:buSzTx/>
              <a:buFont typeface="Courier New" panose="02070309020205020404" pitchFamily="49" charset="0"/>
              <a:buChar char="o"/>
              <a:tabLst/>
              <a:defRPr/>
            </a:pPr>
            <a:r>
              <a:rPr kumimoji="0" lang="cs-CZ" sz="1800" b="0" i="0" u="none" strike="noStrike" kern="15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mn-cs"/>
              </a:rPr>
              <a:t>tato změna byla aktivitou Asociace podnikatelů v </a:t>
            </a:r>
            <a:r>
              <a:rPr kumimoji="0" lang="cs-CZ" sz="1800" b="0" i="0" u="none" strike="noStrike" kern="15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mn-cs"/>
              </a:rPr>
              <a:t>geomatice</a:t>
            </a:r>
            <a:r>
              <a:rPr kumimoji="0" lang="cs-CZ" sz="1800" b="0" i="0" u="none" strike="noStrike" kern="15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mn-cs"/>
              </a:rPr>
              <a:t> (APG) a prvním krokem vyvolávajícím potřebu uzákonění ČKZ</a:t>
            </a:r>
          </a:p>
        </p:txBody>
      </p:sp>
      <p:cxnSp>
        <p:nvCxnSpPr>
          <p:cNvPr id="9" name="Přímá spojnice 8">
            <a:extLst>
              <a:ext uri="{FF2B5EF4-FFF2-40B4-BE49-F238E27FC236}">
                <a16:creationId xmlns:a16="http://schemas.microsoft.com/office/drawing/2014/main" id="{0F955442-BDD1-D2FE-C591-B747897DB14F}"/>
              </a:ext>
            </a:extLst>
          </p:cNvPr>
          <p:cNvCxnSpPr/>
          <p:nvPr/>
        </p:nvCxnSpPr>
        <p:spPr>
          <a:xfrm>
            <a:off x="542513" y="1534752"/>
            <a:ext cx="792000" cy="0"/>
          </a:xfrm>
          <a:prstGeom prst="line">
            <a:avLst/>
          </a:prstGeom>
          <a:ln w="63500">
            <a:solidFill>
              <a:srgbClr val="F0E514"/>
            </a:solidFill>
          </a:ln>
        </p:spPr>
        <p:style>
          <a:lnRef idx="1">
            <a:schemeClr val="accent1"/>
          </a:lnRef>
          <a:fillRef idx="0">
            <a:schemeClr val="accent1"/>
          </a:fillRef>
          <a:effectRef idx="0">
            <a:schemeClr val="accent1"/>
          </a:effectRef>
          <a:fontRef idx="minor">
            <a:schemeClr val="tx1"/>
          </a:fontRef>
        </p:style>
      </p:cxnSp>
      <p:sp>
        <p:nvSpPr>
          <p:cNvPr id="4" name="Nadpis 1">
            <a:extLst>
              <a:ext uri="{FF2B5EF4-FFF2-40B4-BE49-F238E27FC236}">
                <a16:creationId xmlns:a16="http://schemas.microsoft.com/office/drawing/2014/main" id="{BF53CA88-A4F4-4710-2A55-80BE4A64E705}"/>
              </a:ext>
            </a:extLst>
          </p:cNvPr>
          <p:cNvSpPr>
            <a:spLocks noGrp="1"/>
          </p:cNvSpPr>
          <p:nvPr>
            <p:ph type="ctrTitle"/>
          </p:nvPr>
        </p:nvSpPr>
        <p:spPr>
          <a:xfrm>
            <a:off x="417869" y="691065"/>
            <a:ext cx="11356262" cy="747222"/>
          </a:xfrm>
        </p:spPr>
        <p:txBody>
          <a:bodyPr>
            <a:normAutofit fontScale="90000"/>
          </a:bodyPr>
          <a:lstStyle/>
          <a:p>
            <a:pPr algn="l"/>
            <a:r>
              <a:rPr lang="cs-CZ" sz="3600" b="1" dirty="0">
                <a:solidFill>
                  <a:schemeClr val="bg1"/>
                </a:solidFill>
                <a:latin typeface="Arial Black" panose="020B0A04020102020204" pitchFamily="34" charset="0"/>
                <a:cs typeface="Arial" panose="020B0604020202020204" pitchFamily="34" charset="0"/>
              </a:rPr>
              <a:t>4. Předpisy provázané s předpisy zeměměřickými:</a:t>
            </a:r>
          </a:p>
        </p:txBody>
      </p:sp>
      <p:sp>
        <p:nvSpPr>
          <p:cNvPr id="5" name="TextovéPole 4">
            <a:extLst>
              <a:ext uri="{FF2B5EF4-FFF2-40B4-BE49-F238E27FC236}">
                <a16:creationId xmlns:a16="http://schemas.microsoft.com/office/drawing/2014/main" id="{251BDB10-AEA9-10DD-E418-94DD7D919F91}"/>
              </a:ext>
            </a:extLst>
          </p:cNvPr>
          <p:cNvSpPr txBox="1"/>
          <p:nvPr/>
        </p:nvSpPr>
        <p:spPr>
          <a:xfrm>
            <a:off x="542513" y="1850066"/>
            <a:ext cx="11053822" cy="489749"/>
          </a:xfrm>
          <a:prstGeom prst="rect">
            <a:avLst/>
          </a:prstGeom>
          <a:noFill/>
        </p:spPr>
        <p:txBody>
          <a:bodyPr wrap="square" rtlCol="0">
            <a:spAutoFit/>
          </a:bodyPr>
          <a:lstStyle/>
          <a:p>
            <a:pPr marL="228600" marR="0" lvl="0" indent="0" algn="just" defTabSz="914400" rtl="0" eaLnBrk="1" fontAlgn="auto" latinLnBrk="0" hangingPunct="1">
              <a:lnSpc>
                <a:spcPct val="115000"/>
              </a:lnSpc>
              <a:spcBef>
                <a:spcPts val="0"/>
              </a:spcBef>
              <a:spcAft>
                <a:spcPts val="800"/>
              </a:spcAft>
              <a:buClrTx/>
              <a:buSzTx/>
              <a:buFontTx/>
              <a:buNone/>
              <a:tabLst/>
              <a:defRPr/>
            </a:pPr>
            <a:r>
              <a:rPr kumimoji="0" lang="cs-CZ" sz="2400" b="1" i="0" u="none" strike="noStrike" kern="15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mn-cs"/>
              </a:rPr>
              <a:t>Zákon č. 283/2021 Sb., Stavební zákon</a:t>
            </a:r>
            <a:endParaRPr kumimoji="0" lang="cs-CZ" sz="2400" b="0" i="0" u="none" strike="noStrike" kern="150" cap="none" spc="0" normalizeH="0" baseline="0" noProof="0" dirty="0">
              <a:ln>
                <a:noFill/>
              </a:ln>
              <a:solidFill>
                <a:prstClr val="white"/>
              </a:solidFill>
              <a:effectLst/>
              <a:uLnTx/>
              <a:uFillTx/>
              <a:latin typeface="Calibri" panose="020F0502020204030204" pitchFamily="34" charset="0"/>
              <a:ea typeface="SimSun" panose="02010600030101010101" pitchFamily="2" charset="-122"/>
              <a:cs typeface="+mn-cs"/>
            </a:endParaRPr>
          </a:p>
        </p:txBody>
      </p:sp>
    </p:spTree>
    <p:extLst>
      <p:ext uri="{BB962C8B-B14F-4D97-AF65-F5344CB8AC3E}">
        <p14:creationId xmlns:p14="http://schemas.microsoft.com/office/powerpoint/2010/main" val="3517124454"/>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KPgeo_template_16-9.potx" id="{AC61483E-422A-44B3-ABCD-7483E3FB6531}" vid="{EE86BF4B-16FE-4B3E-A04E-4181BE701BC6}"/>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CKZ_template_16-9</Template>
  <TotalTime>3035</TotalTime>
  <Words>5121</Words>
  <Application>Microsoft Office PowerPoint</Application>
  <PresentationFormat>Širokoúhlá obrazovka</PresentationFormat>
  <Paragraphs>298</Paragraphs>
  <Slides>36</Slides>
  <Notes>36</Notes>
  <HiddenSlides>0</HiddenSlides>
  <MMClips>0</MMClips>
  <ScaleCrop>false</ScaleCrop>
  <HeadingPairs>
    <vt:vector size="6" baseType="variant">
      <vt:variant>
        <vt:lpstr>Použitá písma</vt:lpstr>
      </vt:variant>
      <vt:variant>
        <vt:i4>9</vt:i4>
      </vt:variant>
      <vt:variant>
        <vt:lpstr>Motiv</vt:lpstr>
      </vt:variant>
      <vt:variant>
        <vt:i4>1</vt:i4>
      </vt:variant>
      <vt:variant>
        <vt:lpstr>Nadpisy snímků</vt:lpstr>
      </vt:variant>
      <vt:variant>
        <vt:i4>36</vt:i4>
      </vt:variant>
    </vt:vector>
  </HeadingPairs>
  <TitlesOfParts>
    <vt:vector size="46" baseType="lpstr">
      <vt:lpstr>SimSun</vt:lpstr>
      <vt:lpstr>Arial</vt:lpstr>
      <vt:lpstr>Arial Black</vt:lpstr>
      <vt:lpstr>Calibri</vt:lpstr>
      <vt:lpstr>Calibri Light</vt:lpstr>
      <vt:lpstr>Courier New</vt:lpstr>
      <vt:lpstr>Palatino Linotype</vt:lpstr>
      <vt:lpstr>Times New Roman</vt:lpstr>
      <vt:lpstr>Wingdings</vt:lpstr>
      <vt:lpstr>Motiv Office</vt:lpstr>
      <vt:lpstr>PŘEHLED ZMĚN PRÁVNÍCH PŘEDPISŮ VZTAHUJÍCÍCH SE KE KATASTRU NEMOVITOSTÍ A ZEMĚMĚŘICTVÍ </vt:lpstr>
      <vt:lpstr>Obsah: </vt:lpstr>
      <vt:lpstr>1) Úvod</vt:lpstr>
      <vt:lpstr>2. KOMPETENČNÍ předpis</vt:lpstr>
      <vt:lpstr>3. ZEMĚMĚŘICKÉ předpisy:</vt:lpstr>
      <vt:lpstr>ZEMĚMĚŘICKÉ předpisy:</vt:lpstr>
      <vt:lpstr>ZEMĚMĚŘICKÉ předpisy:</vt:lpstr>
      <vt:lpstr>Vyhláška č. 31/1994 Sb., kterou se provádí zákon o zeměměřictví a o změně a doplnění některých zákonů souvisejících s jeho zavedením </vt:lpstr>
      <vt:lpstr>4. Předpisy provázané s předpisy zeměměřickými:</vt:lpstr>
      <vt:lpstr>    Předpisy provázané s předpisy zeměměřickými:</vt:lpstr>
      <vt:lpstr>    Předpisy provázané s předpisy zeměměřickými:</vt:lpstr>
      <vt:lpstr>    Předpisy provázané s předpisy zeměměřickými:</vt:lpstr>
      <vt:lpstr>    Předpisy provázané s předpisy zeměměřickými:</vt:lpstr>
      <vt:lpstr>    Předpisy provázané s předpisy zeměměřickými:</vt:lpstr>
      <vt:lpstr>    Předpisy provázané s předpisy zeměměřickými:</vt:lpstr>
      <vt:lpstr>Kolize několik právních předpisů</vt:lpstr>
      <vt:lpstr>Kolize několik právních předpisů</vt:lpstr>
      <vt:lpstr>5. Vhled do budoucnosti:</vt:lpstr>
      <vt:lpstr> Vhled do budoucnosti:</vt:lpstr>
      <vt:lpstr>6. KATASTRÁLNÍ předpisy:</vt:lpstr>
      <vt:lpstr>6. KATASTRÁLNÍ předpisy:</vt:lpstr>
      <vt:lpstr>Vyhláška č. 357/2013 Sb., o katastru nemovitostí (katastrální vyhláška), ve znění pozdějších předpisů</vt:lpstr>
      <vt:lpstr>Vyhláška č. 359/2013 Sb., o stanovení vzoru formuláře pro podání návrhu na zahájení řízení o povolení vkladu, ve znění pozdějších předpisů</vt:lpstr>
      <vt:lpstr>7. Registr územní identifikace, adres a nemovitostí (RÚIAN) 5)</vt:lpstr>
      <vt:lpstr>8. BIM 6)</vt:lpstr>
      <vt:lpstr>9. Změny právních předpisů s dopadem na činnosti úřadů v resortu ČÚZK</vt:lpstr>
      <vt:lpstr>Změny právních předpisů s dopadem na činnosti úřadů v resortu ČÚZK</vt:lpstr>
      <vt:lpstr>Změny právních předpisů s dopadem na činnosti úřadů v resortu ČÚZK</vt:lpstr>
      <vt:lpstr>Změny právních předpisů s dopadem na činnosti úřadů v resortu ČÚZK</vt:lpstr>
      <vt:lpstr>Změny právních předpisů s dopadem na činnosti úřadů v resortu ČÚZK</vt:lpstr>
      <vt:lpstr>Změny právních předpisů s dopadem na činnosti úřadů v resortu ČÚZK</vt:lpstr>
      <vt:lpstr>Změny právních předpisů s dopadem na činnosti úřadů v resortu ČÚZK</vt:lpstr>
      <vt:lpstr>Změny právních předpisů s dopadem na činnosti úřadů v resortu ČÚZK</vt:lpstr>
      <vt:lpstr>Změny právních předpisů s dopadem na činnosti úřadů v resortu ČÚZK</vt:lpstr>
      <vt:lpstr>Prezentace aplikace PowerPoint</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PŘEHLED ZMĚN PRÁVNÍCH PŘEDPISŮ VZTAHUJÍCÍCH SE KE KATASTRU NEMOVITOSTÍ A ZEMĚMĚŘICTVÍ </dc:title>
  <dc:creator>Lenka Vašková</dc:creator>
  <cp:lastModifiedBy>Horová Jana</cp:lastModifiedBy>
  <cp:revision>103</cp:revision>
  <cp:lastPrinted>2025-02-04T08:27:12Z</cp:lastPrinted>
  <dcterms:created xsi:type="dcterms:W3CDTF">2025-01-10T17:44:15Z</dcterms:created>
  <dcterms:modified xsi:type="dcterms:W3CDTF">2025-03-24T10:03:03Z</dcterms:modified>
</cp:coreProperties>
</file>