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302" r:id="rId3"/>
    <p:sldId id="303" r:id="rId4"/>
    <p:sldId id="304" r:id="rId5"/>
    <p:sldId id="305" r:id="rId6"/>
    <p:sldId id="314" r:id="rId7"/>
    <p:sldId id="306" r:id="rId8"/>
    <p:sldId id="316" r:id="rId9"/>
    <p:sldId id="307" r:id="rId10"/>
    <p:sldId id="309" r:id="rId11"/>
    <p:sldId id="310" r:id="rId12"/>
    <p:sldId id="315" r:id="rId13"/>
    <p:sldId id="308" r:id="rId14"/>
    <p:sldId id="311" r:id="rId15"/>
    <p:sldId id="313" r:id="rId16"/>
    <p:sldId id="301" r:id="rId17"/>
    <p:sldId id="28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0"/>
    <a:srgbClr val="E4002B"/>
    <a:srgbClr val="658D1B"/>
    <a:srgbClr val="8246AF"/>
    <a:srgbClr val="003DA5"/>
    <a:srgbClr val="00AB8E"/>
    <a:srgbClr val="7A99AC"/>
    <a:srgbClr val="D4ECE7"/>
    <a:srgbClr val="EE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89533" autoAdjust="0"/>
  </p:normalViewPr>
  <p:slideViewPr>
    <p:cSldViewPr>
      <p:cViewPr varScale="1">
        <p:scale>
          <a:sx n="73" d="100"/>
          <a:sy n="73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06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42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78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additional description of presentation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Author: Name Surname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date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MAIN TITLE</a:t>
            </a:r>
            <a:br>
              <a:rPr lang="cs-CZ"/>
            </a:br>
            <a:r>
              <a:rPr lang="cs-CZ"/>
              <a:t>OF PRESENTATION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05" y="915292"/>
            <a:ext cx="5853793" cy="10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623392" y="6505600"/>
            <a:ext cx="11568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Faculty of Civil Engineering</a:t>
            </a:r>
            <a:r>
              <a:rPr lang="cs-CZ" sz="1400" b="1" baseline="0">
                <a:solidFill>
                  <a:schemeClr val="bg1"/>
                </a:solidFill>
              </a:rPr>
              <a:t> </a:t>
            </a:r>
            <a:r>
              <a:rPr lang="cs-CZ" sz="1400" b="1">
                <a:solidFill>
                  <a:schemeClr val="bg1"/>
                </a:solidFill>
                <a:latin typeface="Calibri"/>
              </a:rPr>
              <a:t>• </a:t>
            </a:r>
            <a:r>
              <a:rPr lang="cs-CZ" sz="1400" b="1">
                <a:solidFill>
                  <a:schemeClr val="bg1"/>
                </a:solidFill>
                <a:latin typeface="+mn-lt"/>
              </a:rPr>
              <a:t>Brno</a:t>
            </a:r>
            <a:r>
              <a:rPr lang="cs-CZ" sz="1400" b="1" baseline="0">
                <a:solidFill>
                  <a:schemeClr val="bg1"/>
                </a:solidFill>
                <a:latin typeface="+mn-lt"/>
              </a:rPr>
              <a:t> University of Technology</a:t>
            </a:r>
            <a:endParaRPr lang="cs-CZ" sz="14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191344" y="5877272"/>
            <a:ext cx="11809312" cy="818770"/>
          </a:xfrm>
        </p:spPr>
        <p:txBody>
          <a:bodyPr/>
          <a:lstStyle/>
          <a:p>
            <a:r>
              <a:rPr lang="cs-CZ" sz="2400" dirty="0"/>
              <a:t>Geodézie ve stavebnictví a průmyslu</a:t>
            </a:r>
          </a:p>
          <a:p>
            <a:r>
              <a:rPr lang="cs-CZ" dirty="0"/>
              <a:t>odborná konference, 27. března 2025, </a:t>
            </a:r>
            <a:r>
              <a:rPr lang="en-US" dirty="0"/>
              <a:t>Brno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563722" y="4140384"/>
            <a:ext cx="11064551" cy="1160824"/>
          </a:xfrm>
        </p:spPr>
        <p:txBody>
          <a:bodyPr/>
          <a:lstStyle/>
          <a:p>
            <a:pPr algn="ctr" eaLnBrk="1" hangingPunct="1"/>
            <a:r>
              <a:rPr lang="cs-CZ" altLang="cs-CZ" sz="2000" b="1" dirty="0">
                <a:latin typeface="Tahoma" panose="020B0604030504040204" pitchFamily="34" charset="0"/>
              </a:rPr>
              <a:t>Ing. Ondřej Vystavěl, doc. Ing. Jiří Bureš, Ph.D.</a:t>
            </a:r>
          </a:p>
          <a:p>
            <a:pPr algn="ctr" eaLnBrk="1" hangingPunct="1"/>
            <a:r>
              <a:rPr lang="cs-CZ" altLang="cs-CZ" sz="2000" dirty="0">
                <a:latin typeface="Tahoma" panose="020B0604030504040204" pitchFamily="34" charset="0"/>
              </a:rPr>
              <a:t>Vysoké učení technické v Brně, Fakulta stavební, Ústav geodézie </a:t>
            </a:r>
          </a:p>
          <a:p>
            <a:pPr algn="ctr" eaLnBrk="1" hangingPunct="1"/>
            <a:r>
              <a:rPr lang="cs-CZ" altLang="cs-CZ" sz="2000" dirty="0">
                <a:latin typeface="Tahoma" panose="020B0604030504040204" pitchFamily="34" charset="0"/>
              </a:rPr>
              <a:t>Ondrej.Vystavel@vut.cz, Jiri.Bures@vut.cz</a:t>
            </a:r>
            <a:endParaRPr lang="en-US" altLang="cs-CZ" i="1" dirty="0">
              <a:latin typeface="Tahoma" panose="020B0604030504040204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63722" y="2504522"/>
            <a:ext cx="11064552" cy="1367385"/>
          </a:xfrm>
        </p:spPr>
        <p:txBody>
          <a:bodyPr/>
          <a:lstStyle/>
          <a:p>
            <a:r>
              <a:rPr lang="cs-CZ" dirty="0">
                <a:cs typeface="Times New Roman" panose="02020603050405020304" pitchFamily="18" charset="0"/>
              </a:rPr>
              <a:t>ZKUŠENOSTI S AKTUALIZACÍ DATOVÉ SADY  DIGITÁLNÍ TECHNICKÉ MAPY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49E2817-9398-6AC6-EE62-289B514E5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908720"/>
            <a:ext cx="3991532" cy="12860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A7244C4-1D0F-0146-62C7-B097317AE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346" y="909203"/>
            <a:ext cx="3991532" cy="12860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B4CA4A-9A53-4BA8-A9E9-7D392F5DB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53" y="666980"/>
            <a:ext cx="5096091" cy="14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35785-CC86-4BA0-A97B-56A75046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Aktuální problémy při aktualizaci ZPS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E360B0-9758-4622-898B-416BBFF9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20"/>
          </a:xfrm>
        </p:spPr>
        <p:txBody>
          <a:bodyPr/>
          <a:lstStyle/>
          <a:p>
            <a:pPr algn="just"/>
            <a:r>
              <a:rPr lang="cs-CZ" dirty="0" err="1"/>
              <a:t>Vektorizace</a:t>
            </a:r>
            <a:r>
              <a:rPr lang="cs-CZ" dirty="0"/>
              <a:t> dat mobilního mapování neodpovídající skutečnosti</a:t>
            </a:r>
          </a:p>
        </p:txBody>
      </p:sp>
      <p:pic>
        <p:nvPicPr>
          <p:cNvPr id="2050" name="Obrázek 1">
            <a:extLst>
              <a:ext uri="{FF2B5EF4-FFF2-40B4-BE49-F238E27FC236}">
                <a16:creationId xmlns:a16="http://schemas.microsoft.com/office/drawing/2014/main" id="{0CEA0D3F-4635-47D5-BE59-562E2866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44" y="2204864"/>
            <a:ext cx="5123111" cy="403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AEEED9D-BE55-48B9-8FDD-1348F4602FDA}"/>
              </a:ext>
            </a:extLst>
          </p:cNvPr>
          <p:cNvSpPr txBox="1"/>
          <p:nvPr/>
        </p:nvSpPr>
        <p:spPr>
          <a:xfrm>
            <a:off x="588974" y="3263017"/>
            <a:ext cx="260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rozdílnost tvaru</a:t>
            </a:r>
          </a:p>
          <a:p>
            <a:endParaRPr lang="cs-CZ" sz="2400" dirty="0"/>
          </a:p>
          <a:p>
            <a:r>
              <a:rPr lang="cs-CZ" sz="2400" dirty="0"/>
              <a:t>odchylka 0,20 m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44FD946-DB40-4F88-A75B-99B9199AAACF}"/>
              </a:ext>
            </a:extLst>
          </p:cNvPr>
          <p:cNvSpPr txBox="1"/>
          <p:nvPr/>
        </p:nvSpPr>
        <p:spPr>
          <a:xfrm>
            <a:off x="9192343" y="4248692"/>
            <a:ext cx="2520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Skutečný tvar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 err="1"/>
              <a:t>Vektorizovaný</a:t>
            </a:r>
            <a:r>
              <a:rPr lang="cs-CZ" sz="2000" b="1" dirty="0"/>
              <a:t> tvar</a:t>
            </a:r>
          </a:p>
        </p:txBody>
      </p:sp>
    </p:spTree>
    <p:extLst>
      <p:ext uri="{BB962C8B-B14F-4D97-AF65-F5344CB8AC3E}">
        <p14:creationId xmlns:p14="http://schemas.microsoft.com/office/powerpoint/2010/main" val="6581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35785-CC86-4BA0-A97B-56A75046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Aktuální problémy při aktualizaci ZPS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E360B0-9758-4622-898B-416BBFF9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2"/>
          </a:xfrm>
        </p:spPr>
        <p:txBody>
          <a:bodyPr/>
          <a:lstStyle/>
          <a:p>
            <a:pPr algn="just"/>
            <a:r>
              <a:rPr lang="cs-CZ" dirty="0"/>
              <a:t>Fotogrammetrické zaměření lokality neodpovídající skutečnosti</a:t>
            </a:r>
          </a:p>
          <a:p>
            <a:pPr algn="just">
              <a:spcBef>
                <a:spcPts val="0"/>
              </a:spcBef>
            </a:pPr>
            <a:endParaRPr lang="cs-CZ" dirty="0"/>
          </a:p>
          <a:p>
            <a:pPr algn="just"/>
            <a:r>
              <a:rPr lang="cs-CZ" sz="2400" dirty="0"/>
              <a:t>Chybný zákres mostu a opěrných zdí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6F7442-69A1-4CD9-AA01-0E6E1921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797583"/>
            <a:ext cx="5400000" cy="311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ázek 1">
            <a:extLst>
              <a:ext uri="{FF2B5EF4-FFF2-40B4-BE49-F238E27FC236}">
                <a16:creationId xmlns:a16="http://schemas.microsoft.com/office/drawing/2014/main" id="{ACE05996-35C1-4547-9FE0-1412FA12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00" y="2723223"/>
            <a:ext cx="5400000" cy="322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91CE0BF-BDCC-4EAB-B768-428331071032}"/>
              </a:ext>
            </a:extLst>
          </p:cNvPr>
          <p:cNvSpPr txBox="1"/>
          <p:nvPr/>
        </p:nvSpPr>
        <p:spPr>
          <a:xfrm>
            <a:off x="1910760" y="59492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skutečnost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DDE1BE-DE54-41CF-AF91-D41017BC8492}"/>
              </a:ext>
            </a:extLst>
          </p:cNvPr>
          <p:cNvSpPr txBox="1"/>
          <p:nvPr/>
        </p:nvSpPr>
        <p:spPr>
          <a:xfrm>
            <a:off x="7964448" y="5913788"/>
            <a:ext cx="1835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zákres v DTM</a:t>
            </a:r>
          </a:p>
        </p:txBody>
      </p:sp>
    </p:spTree>
    <p:extLst>
      <p:ext uri="{BB962C8B-B14F-4D97-AF65-F5344CB8AC3E}">
        <p14:creationId xmlns:p14="http://schemas.microsoft.com/office/powerpoint/2010/main" val="47616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35785-CC86-4BA0-A97B-56A75046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Aktuální problémy při aktualizaci ZPS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E360B0-9758-4622-898B-416BBFF9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20"/>
          </a:xfrm>
        </p:spPr>
        <p:txBody>
          <a:bodyPr/>
          <a:lstStyle/>
          <a:p>
            <a:pPr algn="just"/>
            <a:r>
              <a:rPr lang="cs-CZ" dirty="0"/>
              <a:t>Fotogrammetrické zaměření lokality neodpovídající skutečnosti</a:t>
            </a:r>
          </a:p>
          <a:p>
            <a:pPr algn="just"/>
            <a:r>
              <a:rPr lang="cs-CZ" dirty="0"/>
              <a:t>Výškové odchylky až 0,60 m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826783-F3EE-406E-B45C-192C8BC7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6528"/>
            <a:ext cx="5040000" cy="34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1">
            <a:extLst>
              <a:ext uri="{FF2B5EF4-FFF2-40B4-BE49-F238E27FC236}">
                <a16:creationId xmlns:a16="http://schemas.microsoft.com/office/drawing/2014/main" id="{063E6F1A-C664-4272-95BA-B1B64617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b="5466"/>
          <a:stretch>
            <a:fillRect/>
          </a:stretch>
        </p:blipFill>
        <p:spPr bwMode="auto">
          <a:xfrm>
            <a:off x="6542400" y="2318236"/>
            <a:ext cx="5040000" cy="34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1263D47-E641-4814-9369-8EBC7C8A339F}"/>
              </a:ext>
            </a:extLst>
          </p:cNvPr>
          <p:cNvSpPr txBox="1"/>
          <p:nvPr/>
        </p:nvSpPr>
        <p:spPr>
          <a:xfrm>
            <a:off x="2337512" y="582998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skutečnost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C837AD-5609-4EC6-B585-5B8E03A23621}"/>
              </a:ext>
            </a:extLst>
          </p:cNvPr>
          <p:cNvSpPr txBox="1"/>
          <p:nvPr/>
        </p:nvSpPr>
        <p:spPr>
          <a:xfrm>
            <a:off x="8144448" y="5832810"/>
            <a:ext cx="1835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zákres v DTM</a:t>
            </a:r>
          </a:p>
        </p:txBody>
      </p:sp>
    </p:spTree>
    <p:extLst>
      <p:ext uri="{BB962C8B-B14F-4D97-AF65-F5344CB8AC3E}">
        <p14:creationId xmlns:p14="http://schemas.microsoft.com/office/powerpoint/2010/main" val="106837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3EE55-75D0-46F1-B632-74046899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Rozdílnost dat DTM a DKM</a:t>
            </a:r>
          </a:p>
        </p:txBody>
      </p:sp>
      <p:pic>
        <p:nvPicPr>
          <p:cNvPr id="5122" name="Obrázek 1">
            <a:extLst>
              <a:ext uri="{FF2B5EF4-FFF2-40B4-BE49-F238E27FC236}">
                <a16:creationId xmlns:a16="http://schemas.microsoft.com/office/drawing/2014/main" id="{5632D48C-A25F-4C6A-92F5-2EDA7559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68" y="1417638"/>
            <a:ext cx="5688632" cy="43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57096F3-AFDF-4980-B106-77E339BEE811}"/>
              </a:ext>
            </a:extLst>
          </p:cNvPr>
          <p:cNvSpPr txBox="1"/>
          <p:nvPr/>
        </p:nvSpPr>
        <p:spPr>
          <a:xfrm>
            <a:off x="609600" y="1556792"/>
            <a:ext cx="4694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DTM = skutečnost</a:t>
            </a:r>
          </a:p>
          <a:p>
            <a:r>
              <a:rPr lang="cs-CZ" sz="2400" dirty="0"/>
              <a:t>DKM = vlastnické hranice</a:t>
            </a:r>
          </a:p>
          <a:p>
            <a:endParaRPr lang="cs-CZ" sz="2400" dirty="0"/>
          </a:p>
          <a:p>
            <a:r>
              <a:rPr lang="cs-CZ" sz="2400" dirty="0"/>
              <a:t>Plot není v tomto případě vlastnickou hranicí.</a:t>
            </a:r>
          </a:p>
        </p:txBody>
      </p:sp>
    </p:spTree>
    <p:extLst>
      <p:ext uri="{BB962C8B-B14F-4D97-AF65-F5344CB8AC3E}">
        <p14:creationId xmlns:p14="http://schemas.microsoft.com/office/powerpoint/2010/main" val="412230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F77F2-3443-40DD-A211-AE970B79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Aktuální problémy při aktualizaci DTI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087550-8958-49C5-84B5-8BD6BDE4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Problém neúplnosti dat</a:t>
            </a:r>
          </a:p>
          <a:p>
            <a:pPr algn="just"/>
            <a:r>
              <a:rPr lang="cs-CZ" dirty="0"/>
              <a:t>Dosavadní evidence průběhu sítí ve 2D  (zobrazení ve výškové úrovni 0 m)</a:t>
            </a:r>
          </a:p>
        </p:txBody>
      </p:sp>
      <p:pic>
        <p:nvPicPr>
          <p:cNvPr id="6146" name="Obrázek 1">
            <a:extLst>
              <a:ext uri="{FF2B5EF4-FFF2-40B4-BE49-F238E27FC236}">
                <a16:creationId xmlns:a16="http://schemas.microsoft.com/office/drawing/2014/main" id="{3FED8B7F-BFF3-4526-BE02-53E0367D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2" y="3284984"/>
            <a:ext cx="104706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46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F77F2-3443-40DD-A211-AE970B79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Aktuální problémy při aktualizaci DTI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087550-8958-49C5-84B5-8BD6BDE4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Problém nesprávného přiřazení popisných atributů</a:t>
            </a:r>
          </a:p>
        </p:txBody>
      </p:sp>
      <p:pic>
        <p:nvPicPr>
          <p:cNvPr id="7170" name="Obrázek 1">
            <a:extLst>
              <a:ext uri="{FF2B5EF4-FFF2-40B4-BE49-F238E27FC236}">
                <a16:creationId xmlns:a16="http://schemas.microsoft.com/office/drawing/2014/main" id="{B95F15F3-AF24-44AF-A9F7-6FD4140F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36" y="2244280"/>
            <a:ext cx="6801527" cy="390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64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973E0-5A6E-4DC6-AC0A-ED079379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80" y="260648"/>
            <a:ext cx="10972800" cy="864096"/>
          </a:xfrm>
        </p:spPr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32C46B-9449-4156-AB22-E490B732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0" y="1124744"/>
            <a:ext cx="11527000" cy="5112568"/>
          </a:xfrm>
        </p:spPr>
        <p:txBody>
          <a:bodyPr/>
          <a:lstStyle/>
          <a:p>
            <a:pPr marL="514350" indent="-514350" algn="l">
              <a:spcAft>
                <a:spcPts val="300"/>
              </a:spcAft>
              <a:buFont typeface="+mj-lt"/>
              <a:buAutoNum type="arabicPeriod"/>
            </a:pPr>
            <a:r>
              <a:rPr lang="cs-CZ" dirty="0"/>
              <a:t>Nesprávná data v DTM vedou k nesprávným interpretacím skutečnosti.</a:t>
            </a:r>
          </a:p>
          <a:p>
            <a:pPr marL="514350" indent="-514350" algn="l">
              <a:spcAft>
                <a:spcPts val="300"/>
              </a:spcAft>
              <a:buFont typeface="+mj-lt"/>
              <a:buAutoNum type="arabicPeriod"/>
            </a:pPr>
            <a:r>
              <a:rPr lang="cs-CZ" dirty="0"/>
              <a:t>Identifikované problémy pramení z časových a finančních tlaků při prvotním naplnění (na úkor kvality).</a:t>
            </a:r>
          </a:p>
          <a:p>
            <a:pPr marL="514350" indent="-514350" algn="l">
              <a:spcAft>
                <a:spcPts val="300"/>
              </a:spcAft>
              <a:buFont typeface="+mj-lt"/>
              <a:buAutoNum type="arabicPeriod"/>
            </a:pPr>
            <a:r>
              <a:rPr lang="cs-CZ" dirty="0"/>
              <a:t>Při použití dat DTM pro projektování je tedy nutné vykonat posouzení jejich úplnosti, správnosti a doměřit prvky, které nejsou součástí dat DTM.</a:t>
            </a:r>
          </a:p>
          <a:p>
            <a:pPr marL="514350" indent="-514350" algn="l">
              <a:spcAft>
                <a:spcPts val="300"/>
              </a:spcAft>
              <a:buFont typeface="+mj-lt"/>
              <a:buAutoNum type="arabicPeriod"/>
            </a:pPr>
            <a:r>
              <a:rPr lang="cs-CZ" dirty="0"/>
              <a:t>Nutnost kontroly technologií hromadného sběru dat porovnáním se skutečností.</a:t>
            </a:r>
          </a:p>
          <a:p>
            <a:pPr marL="514350" indent="-514350" algn="l">
              <a:spcAft>
                <a:spcPts val="300"/>
              </a:spcAft>
              <a:buFont typeface="+mj-lt"/>
              <a:buAutoNum type="arabicPeriod"/>
            </a:pPr>
            <a:r>
              <a:rPr lang="cs-CZ" dirty="0"/>
              <a:t>Správnost technického řešení DTM vyžaduje odborné vzdělávání    v </a:t>
            </a:r>
            <a:r>
              <a:rPr lang="cs-CZ" dirty="0" err="1"/>
              <a:t>geooborech</a:t>
            </a:r>
            <a:r>
              <a:rPr lang="cs-CZ" dirty="0"/>
              <a:t>.</a:t>
            </a:r>
          </a:p>
          <a:p>
            <a:pPr marL="514350" indent="-514350" algn="l">
              <a:spcAft>
                <a:spcPts val="300"/>
              </a:spcAft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89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E8B94110-3BDE-F077-90B0-DB8D6D4358BD}"/>
              </a:ext>
            </a:extLst>
          </p:cNvPr>
          <p:cNvSpPr txBox="1">
            <a:spLocks/>
          </p:cNvSpPr>
          <p:nvPr/>
        </p:nvSpPr>
        <p:spPr>
          <a:xfrm>
            <a:off x="551384" y="4276772"/>
            <a:ext cx="8375748" cy="1851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Ing. Ondřej Vystavěl</a:t>
            </a:r>
          </a:p>
          <a:p>
            <a:pPr marL="0" indent="0"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Vysoké učení technické v Brně, Fakulta stavební, Ústav geodézie </a:t>
            </a:r>
          </a:p>
          <a:p>
            <a:pPr marL="0" indent="0"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Ondrej.Vystavel@vut.cz</a:t>
            </a:r>
            <a:endParaRPr lang="en-US" altLang="cs-CZ" sz="1800" i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text 2">
            <a:extLst>
              <a:ext uri="{FF2B5EF4-FFF2-40B4-BE49-F238E27FC236}">
                <a16:creationId xmlns:a16="http://schemas.microsoft.com/office/drawing/2014/main" id="{68DA4AB0-DB2E-C3FF-F73F-34BA6EE8B171}"/>
              </a:ext>
            </a:extLst>
          </p:cNvPr>
          <p:cNvSpPr txBox="1">
            <a:spLocks/>
          </p:cNvSpPr>
          <p:nvPr/>
        </p:nvSpPr>
        <p:spPr>
          <a:xfrm>
            <a:off x="551384" y="3559455"/>
            <a:ext cx="8375748" cy="21236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Děkujeme za pozornost</a:t>
            </a:r>
            <a:r>
              <a:rPr lang="en-US" altLang="cs-CZ" sz="2400" b="1" dirty="0">
                <a:latin typeface="Tahoma" panose="020B0604030504040204" pitchFamily="34" charset="0"/>
              </a:rPr>
              <a:t>!</a:t>
            </a:r>
            <a:endParaRPr lang="en-US" altLang="cs-CZ" sz="2400" dirty="0">
              <a:latin typeface="Tahom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D2AFD94-FC9F-4306-80BD-9D9DFF594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74106"/>
            <a:ext cx="3024964" cy="8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6D484-CD8D-4F33-9821-A0DC89B9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790656" cy="1143000"/>
          </a:xfrm>
        </p:spPr>
        <p:txBody>
          <a:bodyPr/>
          <a:lstStyle/>
          <a:p>
            <a:r>
              <a:rPr lang="cs-CZ" dirty="0"/>
              <a:t>Digitální mapa veřejné správy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834C27-B602-429C-804D-3078F0AF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dirty="0"/>
              <a:t>DMVS</a:t>
            </a:r>
          </a:p>
          <a:p>
            <a:pPr marL="719138" lvl="1" indent="-4492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cs-CZ" dirty="0" err="1"/>
              <a:t>ortofotomapa</a:t>
            </a:r>
            <a:endParaRPr lang="cs-CZ" dirty="0"/>
          </a:p>
          <a:p>
            <a:pPr marL="719138" lvl="1" indent="-4492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cs-CZ" dirty="0"/>
              <a:t>DKM/KMD</a:t>
            </a:r>
          </a:p>
          <a:p>
            <a:pPr marL="719138" lvl="1" indent="-4492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cs-CZ" dirty="0"/>
              <a:t>DTM</a:t>
            </a:r>
          </a:p>
          <a:p>
            <a:pPr marL="719138" lvl="1" indent="-449263">
              <a:buFont typeface="Arial" panose="020B0604020202020204" pitchFamily="34" charset="0"/>
              <a:buChar char="•"/>
              <a:tabLst>
                <a:tab pos="719138" algn="l"/>
              </a:tabLst>
            </a:pPr>
            <a:endParaRPr lang="cs-CZ" dirty="0"/>
          </a:p>
          <a:p>
            <a:pPr algn="l"/>
            <a:r>
              <a:rPr lang="cs-CZ" dirty="0"/>
              <a:t>IS DMVS (centrální)</a:t>
            </a:r>
          </a:p>
          <a:p>
            <a:pPr marL="719138" lvl="1" indent="-4492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cs-CZ" dirty="0"/>
              <a:t>14x IS </a:t>
            </a:r>
            <a:r>
              <a:rPr lang="cs-CZ" dirty="0" err="1"/>
              <a:t>DTMk</a:t>
            </a:r>
            <a:endParaRPr lang="cs-CZ" dirty="0"/>
          </a:p>
          <a:p>
            <a:pPr marL="719138" lvl="1" indent="-4492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cs-CZ" dirty="0"/>
              <a:t>IS DTMŽ</a:t>
            </a:r>
          </a:p>
          <a:p>
            <a:pPr marL="719138" lvl="1" indent="-4492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cs-CZ" dirty="0"/>
              <a:t>IS DTM ŘSD</a:t>
            </a:r>
          </a:p>
          <a:p>
            <a:pPr marL="719138" lvl="1" indent="-449263">
              <a:buFont typeface="Arial" panose="020B0604020202020204" pitchFamily="34" charset="0"/>
              <a:buChar char="•"/>
              <a:tabLst>
                <a:tab pos="719138" algn="l"/>
              </a:tabLst>
            </a:pPr>
            <a:endParaRPr lang="cs-CZ" dirty="0"/>
          </a:p>
          <a:p>
            <a:pPr algn="l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0E86A9-33A0-439E-8436-7545E2564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" t="2572" r="2668"/>
          <a:stretch/>
        </p:blipFill>
        <p:spPr>
          <a:xfrm>
            <a:off x="4151784" y="1844824"/>
            <a:ext cx="7494052" cy="43762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3B11A1-C1D6-4E98-AC33-A85B7AF18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0"/>
            <a:ext cx="3556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E62C7-ED3A-4DEB-8F55-7FE9E5D4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technická mapa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9681E3-3691-4742-A5EE-483CAC1F7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Základní prostorová situace </a:t>
            </a:r>
            <a:r>
              <a:rPr lang="cs-CZ" dirty="0"/>
              <a:t>(ZPS)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Editorem příslušný krajský úřad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Aktualizace pomocí Geodetického podkladu pro vedení DTM (tzv.  Geodetická aktualizační dokumentace (GAD))</a:t>
            </a:r>
          </a:p>
          <a:p>
            <a:pPr algn="l"/>
            <a:endParaRPr lang="cs-CZ" dirty="0"/>
          </a:p>
          <a:p>
            <a:pPr algn="l"/>
            <a:r>
              <a:rPr lang="cs-CZ" dirty="0">
                <a:solidFill>
                  <a:schemeClr val="accent2"/>
                </a:solidFill>
              </a:rPr>
              <a:t>Dopravní a technická infrastruktura </a:t>
            </a:r>
            <a:r>
              <a:rPr lang="cs-CZ" dirty="0"/>
              <a:t>(DTI, DI a TI)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Editorem je vždy vlastník, příp. správce nebo provozovatel (VSP), nebo jím pověřená jiná osoba.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Aktualizace provádí editor sám.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3C221-3D4C-4EB0-BDE5-36567E57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Aktualizace DTM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23626B-6202-4577-ACA4-0EC260F0A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ZPS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Aktualizace je povinností stavebníka.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Stavebník odpovídá za správnost a úplnost.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Stavebník předává GAD prostřednictvím AZI k zapracování správci </a:t>
            </a:r>
            <a:r>
              <a:rPr lang="cs-CZ" dirty="0" err="1"/>
              <a:t>DTMk</a:t>
            </a:r>
            <a:r>
              <a:rPr lang="cs-CZ" dirty="0"/>
              <a:t>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algn="l"/>
            <a:r>
              <a:rPr lang="cs-CZ" dirty="0">
                <a:solidFill>
                  <a:schemeClr val="accent2"/>
                </a:solidFill>
              </a:rPr>
              <a:t>DTI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Editor vlastníka zodpovídá za správnost, úplnost a aktuálnost údajů.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Změna se zapisuje bezodkladně.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17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9E86E-319F-49BC-8002-61FCA666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a metodický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55BCFD-60E0-4674-8304-8903FDA0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66465"/>
            <a:ext cx="10382944" cy="4785397"/>
          </a:xfrm>
        </p:spPr>
        <p:txBody>
          <a:bodyPr/>
          <a:lstStyle/>
          <a:p>
            <a:pPr lvl="0" algn="l"/>
            <a:r>
              <a:rPr lang="cs-CZ" dirty="0"/>
              <a:t>Legislativní předpisy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Zákon č. 200/1994 Sb., o zeměměřičství				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Zákon č. 283/2021 Sb., stavební zákon (nový)			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Vyhláška č. 393/2020 Sb., o digitální technické mapě	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Vyhláška č. 131/2024 Sb., o dokumentaci staveb</a:t>
            </a:r>
          </a:p>
          <a:p>
            <a:pPr lvl="0" algn="l"/>
            <a:r>
              <a:rPr lang="cs-CZ" dirty="0"/>
              <a:t>		</a:t>
            </a:r>
          </a:p>
          <a:p>
            <a:pPr lvl="0" algn="l"/>
            <a:r>
              <a:rPr lang="cs-CZ" dirty="0"/>
              <a:t>Metodické předpisy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Metodika pro geodetické zaměřování ZPS DTM kraje </a:t>
            </a:r>
            <a:br>
              <a:rPr lang="cs-CZ" dirty="0"/>
            </a:br>
            <a:r>
              <a:rPr lang="cs-CZ" dirty="0"/>
              <a:t>a pro práci s dokumentací (ČÚZK)					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Metodika pořizování dat digitální technické mapy (ČÚZK)	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Metodika pro editora ZPS DTM kraje (ČÚZK, ČKZ)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337408-001C-4C49-8C36-468E1F877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6" y="2195250"/>
            <a:ext cx="789600" cy="12337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C41457-D0AA-4FAF-BC61-1740AAF5B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00" y="4653136"/>
            <a:ext cx="1114813" cy="15567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34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F73CC-20BD-491D-A470-54BEA2CC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DTM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B5D101-9607-4C0B-B084-9895E514D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819673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3D data, topologická čistota kresby umožňující zpracování GIS nástroji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Sběr </a:t>
            </a:r>
            <a:r>
              <a:rPr lang="cs-CZ" dirty="0" err="1"/>
              <a:t>geodat</a:t>
            </a:r>
            <a:r>
              <a:rPr lang="cs-CZ" dirty="0"/>
              <a:t> + archivace ve výstavbě probíhá podle ucelené a jednotné metodiky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Plně elektronický a funkční proces podpořený jednotným výměnným formátem (JVF)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Možnost využití jednou pořízených dat pro různé účely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Nástroj pro účely územního plánování (např. vyjadřování vlastníků DTI k existenci infrastruktury)</a:t>
            </a:r>
          </a:p>
        </p:txBody>
      </p:sp>
    </p:spTree>
    <p:extLst>
      <p:ext uri="{BB962C8B-B14F-4D97-AF65-F5344CB8AC3E}">
        <p14:creationId xmlns:p14="http://schemas.microsoft.com/office/powerpoint/2010/main" val="37521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7179A-4BBE-42C0-B2A9-12BF1ABD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Prvotní naplnění ZPS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4E4337-2625-45C4-878B-64EBA2ED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81127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Nové mapování ZPS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/>
              <a:t>krajské pozemní komunikace (mobilní mapovací systémy)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intravilány</a:t>
            </a:r>
            <a:r>
              <a:rPr lang="cs-CZ" dirty="0"/>
              <a:t> (fotogrammetricky)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/>
              <a:t>Přesnost dle ČSN 01 3410 (min. 3. třída přesnosti </a:t>
            </a:r>
            <a:r>
              <a:rPr lang="cs-CZ" dirty="0" err="1"/>
              <a:t>σ</a:t>
            </a:r>
            <a:r>
              <a:rPr lang="cs-CZ" baseline="-25000" dirty="0" err="1"/>
              <a:t>x,y</a:t>
            </a:r>
            <a:r>
              <a:rPr lang="cs-CZ" dirty="0"/>
              <a:t> = 0,14 m, </a:t>
            </a:r>
            <a:r>
              <a:rPr lang="cs-CZ" dirty="0" err="1"/>
              <a:t>σ</a:t>
            </a:r>
            <a:r>
              <a:rPr lang="cs-CZ" baseline="-25000" dirty="0" err="1"/>
              <a:t>h</a:t>
            </a:r>
            <a:r>
              <a:rPr lang="cs-CZ" baseline="-25000" dirty="0"/>
              <a:t> </a:t>
            </a:r>
            <a:r>
              <a:rPr lang="cs-CZ" dirty="0"/>
              <a:t>= 0,12 m)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Přepracování existujících technických map obcí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cs-CZ" dirty="0"/>
              <a:t>Přesnost dle ČSN 01 3410 (3. až 5. třída přesnosti, nebo atribut 9)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Území správců technické infrastruktury – DTMŽ, DTM ŘSD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57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2E3FC-9910-432A-BB1B-53227F5A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data a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D1BC66-AB95-4B8B-9A57-F9E8E7F77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96" y="1621848"/>
            <a:ext cx="4694312" cy="2412852"/>
          </a:xfrm>
        </p:spPr>
        <p:txBody>
          <a:bodyPr/>
          <a:lstStyle/>
          <a:p>
            <a:pPr algn="l"/>
            <a:r>
              <a:rPr lang="cs-CZ" dirty="0"/>
              <a:t>Zdroj dat </a:t>
            </a:r>
          </a:p>
          <a:p>
            <a:pPr algn="l"/>
            <a:r>
              <a:rPr lang="cs-CZ" dirty="0"/>
              <a:t>	ZPS vybraných lokalit 	stažená z portálu 	DMVS</a:t>
            </a:r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B0BBD1-8497-44B5-8E9F-DE4EF4D8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191556"/>
            <a:ext cx="5237471" cy="31145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A2E0B50-0CDB-48AB-BB88-2971036F3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98" y="2996952"/>
            <a:ext cx="2165506" cy="32495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8626A73-A528-4440-B304-0B77A6409B68}"/>
              </a:ext>
            </a:extLst>
          </p:cNvPr>
          <p:cNvSpPr txBox="1"/>
          <p:nvPr/>
        </p:nvSpPr>
        <p:spPr>
          <a:xfrm>
            <a:off x="474479" y="4633833"/>
            <a:ext cx="9000398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 dirty="0"/>
              <a:t>Metoda kontrolního měření (geodetická – terestrická)</a:t>
            </a:r>
          </a:p>
          <a:p>
            <a:pPr>
              <a:spcBef>
                <a:spcPct val="20000"/>
              </a:spcBef>
            </a:pPr>
            <a:r>
              <a:rPr lang="cs-CZ" sz="2800" dirty="0"/>
              <a:t>	GNSS + tachymetrie, 	1. třída přesnosti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55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35785-CC86-4BA0-A97B-56A75046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Aktuální problémy při aktualizaci ZPS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E360B0-9758-4622-898B-416BBFF9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2"/>
          </a:xfrm>
        </p:spPr>
        <p:txBody>
          <a:bodyPr/>
          <a:lstStyle/>
          <a:p>
            <a:pPr algn="just"/>
            <a:r>
              <a:rPr lang="cs-CZ" dirty="0" err="1"/>
              <a:t>Vektorizace</a:t>
            </a:r>
            <a:r>
              <a:rPr lang="cs-CZ" dirty="0"/>
              <a:t> dat mobilního mapování neodpovídající skutečnosti</a:t>
            </a:r>
          </a:p>
        </p:txBody>
      </p:sp>
      <p:pic>
        <p:nvPicPr>
          <p:cNvPr id="1026" name="Obrázek 1">
            <a:extLst>
              <a:ext uri="{FF2B5EF4-FFF2-40B4-BE49-F238E27FC236}">
                <a16:creationId xmlns:a16="http://schemas.microsoft.com/office/drawing/2014/main" id="{2AA98175-C533-47C8-9852-28FA71DC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321867"/>
            <a:ext cx="60940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1">
            <a:extLst>
              <a:ext uri="{FF2B5EF4-FFF2-40B4-BE49-F238E27FC236}">
                <a16:creationId xmlns:a16="http://schemas.microsoft.com/office/drawing/2014/main" id="{1343B0BB-C497-4435-A367-BA2C09BF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3448" r="7382" b="10052"/>
          <a:stretch>
            <a:fillRect/>
          </a:stretch>
        </p:blipFill>
        <p:spPr bwMode="auto">
          <a:xfrm>
            <a:off x="6267768" y="2393564"/>
            <a:ext cx="281146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1">
            <a:extLst>
              <a:ext uri="{FF2B5EF4-FFF2-40B4-BE49-F238E27FC236}">
                <a16:creationId xmlns:a16="http://schemas.microsoft.com/office/drawing/2014/main" id="{B343951B-CC7A-46B9-A25D-939C91686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0" r="4863" b="3838"/>
          <a:stretch>
            <a:fillRect/>
          </a:stretch>
        </p:blipFill>
        <p:spPr bwMode="auto">
          <a:xfrm>
            <a:off x="9133567" y="3635782"/>
            <a:ext cx="281146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723AA2A-14C7-4B96-8A7B-33518F052C08}"/>
              </a:ext>
            </a:extLst>
          </p:cNvPr>
          <p:cNvSpPr txBox="1"/>
          <p:nvPr/>
        </p:nvSpPr>
        <p:spPr>
          <a:xfrm>
            <a:off x="2135560" y="544554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skutečnost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EDC94AF-5633-4B9D-8203-41DFBEFF4084}"/>
              </a:ext>
            </a:extLst>
          </p:cNvPr>
          <p:cNvSpPr txBox="1"/>
          <p:nvPr/>
        </p:nvSpPr>
        <p:spPr>
          <a:xfrm>
            <a:off x="6881410" y="4927902"/>
            <a:ext cx="18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zákres v DTM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7223B9F-1FEF-4F41-AAB1-BA7B401E6921}"/>
              </a:ext>
            </a:extLst>
          </p:cNvPr>
          <p:cNvSpPr txBox="1"/>
          <p:nvPr/>
        </p:nvSpPr>
        <p:spPr>
          <a:xfrm>
            <a:off x="9984432" y="3119939"/>
            <a:ext cx="118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správně</a:t>
            </a:r>
          </a:p>
        </p:txBody>
      </p:sp>
    </p:spTree>
    <p:extLst>
      <p:ext uri="{BB962C8B-B14F-4D97-AF65-F5344CB8AC3E}">
        <p14:creationId xmlns:p14="http://schemas.microsoft.com/office/powerpoint/2010/main" val="37073299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23485</TotalTime>
  <Words>693</Words>
  <Application>Microsoft Office PowerPoint</Application>
  <PresentationFormat>Širokoúhlá obrazovka</PresentationFormat>
  <Paragraphs>114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Tahoma</vt:lpstr>
      <vt:lpstr>Times New Roman</vt:lpstr>
      <vt:lpstr>Wingdings</vt:lpstr>
      <vt:lpstr>Motiv systému Office</vt:lpstr>
      <vt:lpstr>ZKUŠENOSTI S AKTUALIZACÍ DATOVÉ SADY  DIGITÁLNÍ TECHNICKÉ MAPY</vt:lpstr>
      <vt:lpstr>Digitální mapa veřejné správy</vt:lpstr>
      <vt:lpstr>Digitální technická mapa</vt:lpstr>
      <vt:lpstr>Aktualizace DTM</vt:lpstr>
      <vt:lpstr>Legislativní a metodický rámec</vt:lpstr>
      <vt:lpstr>Význam DTM</vt:lpstr>
      <vt:lpstr>Prvotní naplnění ZPS</vt:lpstr>
      <vt:lpstr>Použitá data a metody</vt:lpstr>
      <vt:lpstr>Aktuální problémy při aktualizaci ZPS</vt:lpstr>
      <vt:lpstr>Aktuální problémy při aktualizaci ZPS</vt:lpstr>
      <vt:lpstr>Aktuální problémy při aktualizaci ZPS</vt:lpstr>
      <vt:lpstr>Aktuální problémy při aktualizaci ZPS</vt:lpstr>
      <vt:lpstr>Rozdílnost dat DTM a DKM</vt:lpstr>
      <vt:lpstr>Aktuální problémy při aktualizaci DTI</vt:lpstr>
      <vt:lpstr>Aktuální problémy při aktualizaci DTI</vt:lpstr>
      <vt:lpstr>Závěry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 Marta</dc:creator>
  <cp:lastModifiedBy>Vystavěl Ondřej (205154)</cp:lastModifiedBy>
  <cp:revision>151</cp:revision>
  <dcterms:created xsi:type="dcterms:W3CDTF">2016-01-14T08:43:43Z</dcterms:created>
  <dcterms:modified xsi:type="dcterms:W3CDTF">2025-03-27T06:57:45Z</dcterms:modified>
</cp:coreProperties>
</file>