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700" r:id="rId5"/>
    <p:sldId id="778" r:id="rId6"/>
    <p:sldId id="747" r:id="rId7"/>
    <p:sldId id="791" r:id="rId8"/>
    <p:sldId id="779" r:id="rId9"/>
    <p:sldId id="781" r:id="rId10"/>
    <p:sldId id="782" r:id="rId11"/>
    <p:sldId id="351" r:id="rId12"/>
    <p:sldId id="712" r:id="rId13"/>
    <p:sldId id="753" r:id="rId14"/>
    <p:sldId id="461" r:id="rId15"/>
    <p:sldId id="465" r:id="rId16"/>
    <p:sldId id="771" r:id="rId17"/>
    <p:sldId id="789" r:id="rId18"/>
    <p:sldId id="773" r:id="rId19"/>
    <p:sldId id="748" r:id="rId20"/>
    <p:sldId id="705" r:id="rId21"/>
    <p:sldId id="792" r:id="rId22"/>
    <p:sldId id="790" r:id="rId23"/>
    <p:sldId id="793" r:id="rId24"/>
    <p:sldId id="707" r:id="rId25"/>
    <p:sldId id="741" r:id="rId26"/>
    <p:sldId id="785" r:id="rId27"/>
    <p:sldId id="788" r:id="rId28"/>
    <p:sldId id="786" r:id="rId29"/>
    <p:sldId id="783" r:id="rId30"/>
    <p:sldId id="784" r:id="rId31"/>
    <p:sldId id="787" r:id="rId32"/>
    <p:sldId id="757" r:id="rId33"/>
    <p:sldId id="706" r:id="rId34"/>
    <p:sldId id="777" r:id="rId35"/>
    <p:sldId id="761" r:id="rId36"/>
    <p:sldId id="795" r:id="rId37"/>
    <p:sldId id="743" r:id="rId38"/>
    <p:sldId id="794" r:id="rId39"/>
    <p:sldId id="339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06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6" orient="horz" pos="12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picl Martin Ing." initials="ŠMI" lastIdx="1" clrIdx="0">
    <p:extLst>
      <p:ext uri="{19B8F6BF-5375-455C-9EA6-DF929625EA0E}">
        <p15:presenceInfo xmlns:p15="http://schemas.microsoft.com/office/powerpoint/2012/main" userId="S::martin.spicl@rsd.cz::34361fd3-731a-47f5-b3bf-421b9b657c27" providerId="AD"/>
      </p:ext>
    </p:extLst>
  </p:cmAuthor>
  <p:cmAuthor id="2" name="Hrušková Martina Ing. MBA" initials="HMIM" lastIdx="30" clrIdx="1">
    <p:extLst>
      <p:ext uri="{19B8F6BF-5375-455C-9EA6-DF929625EA0E}">
        <p15:presenceInfo xmlns:p15="http://schemas.microsoft.com/office/powerpoint/2012/main" userId="S::Martina.Hruskova@rsd.cz::5f77b40a-155c-49a9-812c-22764c4870fe" providerId="AD"/>
      </p:ext>
    </p:extLst>
  </p:cmAuthor>
  <p:cmAuthor id="3" name="Jadlovský Milan Ing." initials="JMI" lastIdx="1" clrIdx="2">
    <p:extLst>
      <p:ext uri="{19B8F6BF-5375-455C-9EA6-DF929625EA0E}">
        <p15:presenceInfo xmlns:p15="http://schemas.microsoft.com/office/powerpoint/2012/main" userId="S::milan.jadlovsky@rsd.cz::56bc0609-c594-4086-9ad1-86814c6327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17A"/>
    <a:srgbClr val="AEB4AB"/>
    <a:srgbClr val="0096DC"/>
    <a:srgbClr val="1D96DC"/>
    <a:srgbClr val="FFFFFF"/>
    <a:srgbClr val="DFE7F5"/>
    <a:srgbClr val="515151"/>
    <a:srgbClr val="D1CECE"/>
    <a:srgbClr val="E7E6E6"/>
    <a:srgbClr val="009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10" y="51"/>
      </p:cViewPr>
      <p:guideLst>
        <p:guide pos="3840"/>
        <p:guide pos="7061"/>
        <p:guide pos="438"/>
        <p:guide orient="horz" pos="300"/>
        <p:guide orient="horz" pos="12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50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81A15B9-ECC9-64FC-78BE-816FFBB322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54A140-4935-AE92-7620-B3495B8D98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36268-ACA2-4302-B714-3A433EDE5FFB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0ADC00-7A74-91C6-9C6A-4344ECC88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8D22FC-1890-C96A-3657-790AB8B038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F48AD-953D-4C73-8818-7AF70C2E6BE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1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9F1BB-F31A-4CB0-B429-35A92651BC2C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A8C11-65F7-4089-8DFC-C4D25234B7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05FDB9-8021-1F49-286E-DD7D35D1F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2A34D992-CACB-4577-50C4-AA6A476ADA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5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26FBB9A3-4608-1C8E-0319-2A6EB48F12C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6CA5930-9A18-D116-7852-CD7C0BE3193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13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34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AF336-DD57-43D2-EB46-03CF11D64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9329675-CD53-6862-4031-346220153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2B6A397-387C-7A15-48F9-E21EB4978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7793EC-F7BB-8FB5-4929-CBD83ECCF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339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595A7-A8D7-3B6B-556B-5B835DA8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29804DD-4174-7252-64D3-B80843434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CDD3D8B-9C92-A9A1-16E0-35A69C946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BA44D0-3FA5-2DFD-0397-6F875F7E0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41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98F2-9F4F-E1A3-AA6E-DA33845E9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FD930F1-43AE-48B5-30E3-393D8F449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9D4CF29-FF33-76C6-9EA4-02EFA9AA1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6C3044D-43F2-188E-5AD6-8B40C0561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453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47106-B5A2-49C0-9E75-298A02E2C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95A2B2-4DB7-8691-250D-66F199F26E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EBA4991-3035-1DF0-C0E1-C56826206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B9A2B7-B882-60DF-389D-84D4B5509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658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26</a:t>
            </a:fld>
            <a:endParaRPr 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940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27</a:t>
            </a:fld>
            <a:endParaRPr 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999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5C58D-B595-32E9-9C3F-72609DCE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4B14D3-FEC1-0EE5-F7CB-F5741D0F4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207980B-9918-9DBD-CC3C-C506FF1AC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2A66D60-2E44-8F18-6DD1-96A8BB896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4082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E7DDF-FED7-CBBC-05BD-F7E3967A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14D8A4DB-4C2D-D518-095E-86428ABB8CF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29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AC052637-B3C2-30EA-9219-155904BD45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922CAF47-7566-E711-03B5-08798594290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0271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1A9DE-ACEA-BB85-9FC0-AAA1352EE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F936B079-1AE2-6443-7DF7-CAF5FD04595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34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C93256EC-B15A-49AE-0631-F4C90FF828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AA49CD9-21B5-3190-8E42-25774706A00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94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8</a:t>
            </a:fld>
            <a:endParaRPr 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06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82FF5-3F05-DF97-A593-CC466C937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63F03EF1-5206-9130-4609-37383719E39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35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2A9BE8E0-B41C-9A36-63F0-BDA841BA2E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027FEBCD-9472-1084-9BF0-46BFDE3ACC6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48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6E71C-D424-B1A4-7FB9-75367B17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413C5C5A-B2B4-721A-6BEC-70999371E92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10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F2343020-EFCF-47F4-91A8-BB91C4849F3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BB27330-E911-0E41-A235-DA93EBD1847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893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517843-B993-FD9B-8E92-6E825BFD8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10A89506-9C64-FA03-270C-3F4C3FA169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13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FD4557D1-E248-9383-393C-691205E6CB2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8D88523-9A79-AD00-27CA-A7805589576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875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179ED8-1FBB-3991-B96E-17F5CEC9A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0A9556F2-1754-3B80-CB93-58697FF4E72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14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FEC1F759-A64D-EB58-4304-6CF15A6580C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E538D529-56E1-4F06-B54B-17EB136A3F4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251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15</a:t>
            </a:fld>
            <a:endParaRPr lang="cs-CZ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2075" y="746125"/>
            <a:ext cx="6624638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0880" y="4721940"/>
            <a:ext cx="5445455" cy="4473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06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5FFC0-9060-5F44-50D9-F508D60E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9CBA599-26B6-08B8-7921-3BB63EBFD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EB0652E-C51F-5524-A6F7-2654EAF80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2D092AD-E92A-3878-567E-7939ECDB7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201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E4827-3284-ED6B-4C20-0463A44A2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62E6731-AA2D-D34C-C0DF-4D7452BB4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08E9BF7-147C-0426-4F92-D27E41E43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1FE1461-9440-4427-9C09-229B8300D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9200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782CD-2278-05A0-EAA9-D4881CDE9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9FD17316-4B36-E15C-3D99-FB7EC9CAE23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05F820-6B6D-43A9-8E74-B7B633D2762C}" type="slidenum">
              <a:rPr lang="cs-CZ"/>
              <a:pPr/>
              <a:t>20</a:t>
            </a:fld>
            <a:endParaRPr lang="cs-CZ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1FEDF61E-B6EC-E7C3-4934-EEE82233532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9625"/>
            <a:ext cx="7196138" cy="4048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3A295FE-2712-DAA7-E6EA-65E2ACEF99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4891" y="5126912"/>
            <a:ext cx="5397555" cy="48570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381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>
            <a:extLst>
              <a:ext uri="{FF2B5EF4-FFF2-40B4-BE49-F238E27FC236}">
                <a16:creationId xmlns:a16="http://schemas.microsoft.com/office/drawing/2014/main" id="{F3E8CE4D-E5D9-486C-EEA3-0036DE0F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598CD926-1D4F-41FB-DB89-903521AB34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5402262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451072EA-70D4-35EA-CC5E-75D9BA271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8048" y="1916113"/>
            <a:ext cx="4682877" cy="42735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endParaRPr lang="cs-CZ"/>
          </a:p>
        </p:txBody>
      </p:sp>
      <p:sp>
        <p:nvSpPr>
          <p:cNvPr id="13" name="Zástupný symbol pro datum 1">
            <a:extLst>
              <a:ext uri="{FF2B5EF4-FFF2-40B4-BE49-F238E27FC236}">
                <a16:creationId xmlns:a16="http://schemas.microsoft.com/office/drawing/2014/main" id="{17890628-5E66-198F-8940-19BD8CB3C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2375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96788185-B762-42E2-25C7-893E5A9B3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154789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>
            <a:extLst>
              <a:ext uri="{FF2B5EF4-FFF2-40B4-BE49-F238E27FC236}">
                <a16:creationId xmlns:a16="http://schemas.microsoft.com/office/drawing/2014/main" id="{B7E3D102-7642-3574-2B1A-187B2B03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0C3B03E8-14D1-3508-ABCD-04061C5114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/>
              <a:t>Upravte styly předlohy textu. Slide s dlouhým textem…</a:t>
            </a:r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00B0E3EB-0E6B-A253-3C1C-57A3CE59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1424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95325" y="1916113"/>
            <a:ext cx="5410656" cy="3607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95325" y="2537558"/>
            <a:ext cx="5410656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56039" y="1920378"/>
            <a:ext cx="4833129" cy="35649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456039" y="2537558"/>
            <a:ext cx="4833129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pro nadpis 1">
            <a:extLst>
              <a:ext uri="{FF2B5EF4-FFF2-40B4-BE49-F238E27FC236}">
                <a16:creationId xmlns:a16="http://schemas.microsoft.com/office/drawing/2014/main" id="{F4831EB0-8BB7-0474-6378-C7BCC94D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12" name="Zástupný symbol pro datum 1">
            <a:extLst>
              <a:ext uri="{FF2B5EF4-FFF2-40B4-BE49-F238E27FC236}">
                <a16:creationId xmlns:a16="http://schemas.microsoft.com/office/drawing/2014/main" id="{FDD7579E-8F7B-E60F-0E5E-17F404E8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264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4">
            <a:extLst>
              <a:ext uri="{FF2B5EF4-FFF2-40B4-BE49-F238E27FC236}">
                <a16:creationId xmlns:a16="http://schemas.microsoft.com/office/drawing/2014/main" id="{F28BEAEB-9B94-3EE6-3C04-60D9AE299892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A3755DDA-7D30-3FBB-5182-27B80150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7540C04F-3222-5725-B7E7-E59F987B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28718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09CFE-CC68-9A9F-07BF-903AF1211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C1DD51A-127D-FEEC-426F-DEE43012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BE29A-7A5D-4D66-81FF-3D54EC03DCFB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EB2825-D0BE-B6E2-88DE-AB80713E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9D33BA4-424D-3354-D6FA-B06D7B6DF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92EB-D973-4A11-A48F-1B14D4B7FE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852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32FF31B-C3FA-49E8-BE19-2043449B10E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02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44544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93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3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E2F2C9C1-029F-48A2-6082-0C0101F4C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/>
              <a:t>Ředitelství silnic a dálnic    </a:t>
            </a:r>
            <a:r>
              <a:rPr lang="cs-CZ">
                <a:solidFill>
                  <a:schemeClr val="tx2"/>
                </a:solidFill>
              </a:rPr>
              <a:t>/</a:t>
            </a:r>
            <a:r>
              <a:rPr lang="cs-CZ"/>
              <a:t>    </a:t>
            </a:r>
            <a:r>
              <a:rPr lang="cs-CZ" b="1"/>
              <a:t>www.rsd.cz</a:t>
            </a:r>
          </a:p>
        </p:txBody>
      </p:sp>
      <p:sp>
        <p:nvSpPr>
          <p:cNvPr id="8" name="Slide Number Placeholder 24">
            <a:extLst>
              <a:ext uri="{FF2B5EF4-FFF2-40B4-BE49-F238E27FC236}">
                <a16:creationId xmlns:a16="http://schemas.microsoft.com/office/drawing/2014/main" id="{9F0BD55D-B3C3-8AA9-FBB5-DFABFBF1C6F1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6522EB-1578-36AF-0A44-086A4ED9FF4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94800" y="475200"/>
            <a:ext cx="403200" cy="403200"/>
          </a:xfrm>
          <a:prstGeom prst="rect">
            <a:avLst/>
          </a:prstGeom>
        </p:spPr>
      </p:pic>
      <p:pic>
        <p:nvPicPr>
          <p:cNvPr id="5" name="Obrázek 4" descr="Obsah obrázku Grafika, černá, snímek obrazovky, tma&#10;&#10;Popis byl vytvořen automaticky">
            <a:extLst>
              <a:ext uri="{FF2B5EF4-FFF2-40B4-BE49-F238E27FC236}">
                <a16:creationId xmlns:a16="http://schemas.microsoft.com/office/drawing/2014/main" id="{A9BB680F-BCA8-D721-1F3D-733EC650B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1" r="13342" b="25469"/>
          <a:stretch/>
        </p:blipFill>
        <p:spPr>
          <a:xfrm>
            <a:off x="7593718" y="1916113"/>
            <a:ext cx="4591655" cy="494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1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12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573F8B9-8E2F-4C2B-A563-401C0445D2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 rot="19800000">
            <a:off x="-1384972" y="1672671"/>
            <a:ext cx="6141600" cy="61416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1975093-2A7C-5FDD-F8B2-0E311C32FEF6}"/>
              </a:ext>
            </a:extLst>
          </p:cNvPr>
          <p:cNvSpPr/>
          <p:nvPr/>
        </p:nvSpPr>
        <p:spPr>
          <a:xfrm>
            <a:off x="6960096" y="2722"/>
            <a:ext cx="523190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773B11D-E4AC-57B1-B596-9810BDFD9044}"/>
              </a:ext>
            </a:extLst>
          </p:cNvPr>
          <p:cNvGrpSpPr/>
          <p:nvPr/>
        </p:nvGrpSpPr>
        <p:grpSpPr>
          <a:xfrm>
            <a:off x="5655161" y="484558"/>
            <a:ext cx="5978788" cy="5824762"/>
            <a:chOff x="5762214" y="484558"/>
            <a:chExt cx="5411696" cy="5272280"/>
          </a:xfrm>
        </p:grpSpPr>
        <p:pic>
          <p:nvPicPr>
            <p:cNvPr id="10" name="Zástupný symbol obrázku 16" descr="Obsah obrázku směr, scéna, silnice, strom&#10;&#10;Popis byl vytvořen automaticky">
              <a:extLst>
                <a:ext uri="{FF2B5EF4-FFF2-40B4-BE49-F238E27FC236}">
                  <a16:creationId xmlns:a16="http://schemas.microsoft.com/office/drawing/2014/main" id="{5738F8F6-A32B-9293-DF70-DE4657506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6" r="15816"/>
            <a:stretch>
              <a:fillRect/>
            </a:stretch>
          </p:blipFill>
          <p:spPr>
            <a:xfrm>
              <a:off x="5762214" y="487950"/>
              <a:ext cx="2661823" cy="2595009"/>
            </a:xfrm>
            <a:prstGeom prst="rect">
              <a:avLst/>
            </a:prstGeom>
          </p:spPr>
        </p:pic>
        <p:pic>
          <p:nvPicPr>
            <p:cNvPr id="11" name="Zástupný symbol obrázku 22" descr="Obsah obrázku strom, exteriér, směr, scéna&#10;&#10;Popis byl vytvořen automaticky">
              <a:extLst>
                <a:ext uri="{FF2B5EF4-FFF2-40B4-BE49-F238E27FC236}">
                  <a16:creationId xmlns:a16="http://schemas.microsoft.com/office/drawing/2014/main" id="{A3376197-331D-9560-2822-698CDACB0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8" r="16038"/>
            <a:stretch>
              <a:fillRect/>
            </a:stretch>
          </p:blipFill>
          <p:spPr>
            <a:xfrm>
              <a:off x="5762214" y="3161829"/>
              <a:ext cx="2661823" cy="2595009"/>
            </a:xfrm>
            <a:prstGeom prst="rect">
              <a:avLst/>
            </a:prstGeom>
          </p:spPr>
        </p:pic>
        <p:pic>
          <p:nvPicPr>
            <p:cNvPr id="12" name="Zástupný symbol obrázku 18" descr="Obsah obrázku tráva, exteriér, voda, obloha&#10;&#10;Popis byl vytvořen automaticky">
              <a:extLst>
                <a:ext uri="{FF2B5EF4-FFF2-40B4-BE49-F238E27FC236}">
                  <a16:creationId xmlns:a16="http://schemas.microsoft.com/office/drawing/2014/main" id="{DF4839E4-FA59-55E1-DD86-4EB8E575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1" r="21141"/>
            <a:stretch>
              <a:fillRect/>
            </a:stretch>
          </p:blipFill>
          <p:spPr>
            <a:xfrm>
              <a:off x="8512087" y="484558"/>
              <a:ext cx="2661823" cy="2595009"/>
            </a:xfrm>
            <a:prstGeom prst="rect">
              <a:avLst/>
            </a:prstGeom>
          </p:spPr>
        </p:pic>
        <p:pic>
          <p:nvPicPr>
            <p:cNvPr id="13" name="Zástupný symbol obrázku 25" descr="Obsah obrázku tráva, exteriér, stopa, hora&#10;&#10;Popis byl vytvořen automaticky">
              <a:extLst>
                <a:ext uri="{FF2B5EF4-FFF2-40B4-BE49-F238E27FC236}">
                  <a16:creationId xmlns:a16="http://schemas.microsoft.com/office/drawing/2014/main" id="{EE625225-6C81-1616-8956-BDCF420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r="15822"/>
            <a:stretch>
              <a:fillRect/>
            </a:stretch>
          </p:blipFill>
          <p:spPr>
            <a:xfrm>
              <a:off x="8512087" y="3161829"/>
              <a:ext cx="2661823" cy="2595009"/>
            </a:xfrm>
            <a:prstGeom prst="rect">
              <a:avLst/>
            </a:prstGeom>
          </p:spPr>
        </p:pic>
      </p:grpSp>
      <p:sp>
        <p:nvSpPr>
          <p:cNvPr id="14" name="Název prezentace">
            <a:extLst>
              <a:ext uri="{FF2B5EF4-FFF2-40B4-BE49-F238E27FC236}">
                <a16:creationId xmlns:a16="http://schemas.microsoft.com/office/drawing/2014/main" id="{1D21F96A-8619-BB3B-6A2F-F534975840CB}"/>
              </a:ext>
            </a:extLst>
          </p:cNvPr>
          <p:cNvSpPr txBox="1">
            <a:spLocks/>
          </p:cNvSpPr>
          <p:nvPr/>
        </p:nvSpPr>
        <p:spPr>
          <a:xfrm>
            <a:off x="701428" y="1577626"/>
            <a:ext cx="4856457" cy="4007450"/>
          </a:xfrm>
          <a:prstGeom prst="rect">
            <a:avLst/>
          </a:prstGeom>
        </p:spPr>
        <p:txBody>
          <a:bodyPr vert="horz" lIns="0" tIns="0" rIns="36000" bIns="0" rtlCol="0" anchor="t" anchorCtr="0">
            <a:noAutofit/>
          </a:bodyPr>
          <a:lstStyle>
            <a:defPPr>
              <a:defRPr lang="cs-CZ"/>
            </a:defPPr>
            <a:lvl1pPr marL="0" indent="0" algn="l" defTabSz="914400" rtl="0" eaLnBrk="1" latinLnBrk="0" hangingPunct="1">
              <a:spcBef>
                <a:spcPts val="0"/>
              </a:spcBef>
              <a:buNone/>
              <a:defRPr sz="4105" b="1" kern="1200" baseline="0">
                <a:solidFill>
                  <a:srgbClr val="063E8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200"/>
              </a:spcBef>
            </a:pPr>
            <a:endParaRPr lang="cs-CZ" sz="2800" b="1" cap="all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endParaRPr lang="cs-CZ" sz="2800" cap="all" dirty="0"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cs-CZ" sz="2800" b="1" cap="all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Digitální technická mapa ŘSD </a:t>
            </a:r>
            <a:r>
              <a:rPr lang="cs-CZ" sz="2800" b="1" cap="all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s.p</a:t>
            </a:r>
            <a:r>
              <a:rPr lang="cs-CZ" sz="2800" b="1" cap="all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 GAD pro její aktualizaci</a:t>
            </a:r>
          </a:p>
          <a:p>
            <a:pPr>
              <a:lnSpc>
                <a:spcPts val="3000"/>
              </a:lnSpc>
            </a:pPr>
            <a:endParaRPr lang="cs-CZ" sz="2000" b="0" i="1" dirty="0">
              <a:solidFill>
                <a:schemeClr val="tx2"/>
              </a:solidFill>
              <a:latin typeface="Arial"/>
              <a:cs typeface="Arial"/>
            </a:endParaRPr>
          </a:p>
          <a:p>
            <a:pPr>
              <a:lnSpc>
                <a:spcPts val="3000"/>
              </a:lnSpc>
            </a:pPr>
            <a:endParaRPr lang="cs-CZ" sz="2000" b="0" i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6" name="Zástupný text 21">
            <a:extLst>
              <a:ext uri="{FF2B5EF4-FFF2-40B4-BE49-F238E27FC236}">
                <a16:creationId xmlns:a16="http://schemas.microsoft.com/office/drawing/2014/main" id="{DBFA8D81-DC07-E632-8B48-97F5190DC9D3}"/>
              </a:ext>
            </a:extLst>
          </p:cNvPr>
          <p:cNvSpPr txBox="1">
            <a:spLocks/>
          </p:cNvSpPr>
          <p:nvPr/>
        </p:nvSpPr>
        <p:spPr>
          <a:xfrm>
            <a:off x="695325" y="6114158"/>
            <a:ext cx="4833722" cy="2294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marL="0" indent="0" algn="r" defTabSz="914400" rtl="0" eaLnBrk="1" latinLnBrk="0" hangingPunct="1">
              <a:spcBef>
                <a:spcPts val="0"/>
              </a:spcBef>
              <a:buNone/>
              <a:defRPr sz="2737" kern="1200">
                <a:solidFill>
                  <a:srgbClr val="0093D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Martina Poláková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ŘSD </a:t>
            </a:r>
            <a:r>
              <a:rPr lang="cs-CZ" sz="16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s.P</a:t>
            </a:r>
            <a:r>
              <a:rPr lang="cs-CZ" sz="16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ved.12300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227912-99DE-151E-7CF4-2261E928D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00" y="486000"/>
            <a:ext cx="2255657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8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57BBA-71DE-73CE-B71C-4BEB544F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79B3F-61B2-1E74-481C-01118715E136}"/>
              </a:ext>
            </a:extLst>
          </p:cNvPr>
          <p:cNvSpPr txBox="1">
            <a:spLocks/>
          </p:cNvSpPr>
          <p:nvPr/>
        </p:nvSpPr>
        <p:spPr>
          <a:xfrm>
            <a:off x="586953" y="358338"/>
            <a:ext cx="10729192" cy="685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Co je GAD ŘSD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</p:txBody>
      </p:sp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5B8E4A95-8703-475E-496E-A9A617B3E138}"/>
              </a:ext>
            </a:extLst>
          </p:cNvPr>
          <p:cNvSpPr txBox="1">
            <a:spLocks/>
          </p:cNvSpPr>
          <p:nvPr/>
        </p:nvSpPr>
        <p:spPr>
          <a:xfrm>
            <a:off x="268941" y="1334184"/>
            <a:ext cx="10846104" cy="526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Geodetický podklad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pro vedení DTM ŘSD, GAD ŘSD -  lokalitách pozemních komunikací které jsou ve správě ŘSD </a:t>
            </a:r>
            <a:r>
              <a:rPr lang="cs-CZ" sz="2000" dirty="0" err="1">
                <a:solidFill>
                  <a:schemeClr val="tx1"/>
                </a:solidFill>
                <a:ea typeface="Calibri" panose="020F0502020204030204" pitchFamily="34" charset="0"/>
              </a:rPr>
              <a:t>s.p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. nebo se jich přímo dotýkají a ovlivňují je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</a:rPr>
              <a:t>Rozšířená datová struktura podle datového předpisu  B9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Zajišťuje ucelenou datovou sadu potřebnou pro správu silnic a dálnic ve správě ŘSD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Řešeno u staveb ŘSD a staveb, které se v budoucnu stanou stavbou ve správě ŘSD – cizí investoři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Její převzetí umožní IS DTM ŘSD, vč. kontrol -  2025 – interní </a:t>
            </a:r>
            <a:r>
              <a:rPr lang="cs-CZ" sz="2000" dirty="0" err="1">
                <a:solidFill>
                  <a:schemeClr val="tx1"/>
                </a:solidFill>
                <a:ea typeface="Calibri" panose="020F0502020204030204" pitchFamily="34" charset="0"/>
              </a:rPr>
              <a:t>geoportál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, následně externí </a:t>
            </a:r>
            <a:r>
              <a:rPr lang="cs-CZ" sz="2000" dirty="0" err="1">
                <a:solidFill>
                  <a:schemeClr val="tx1"/>
                </a:solidFill>
                <a:ea typeface="Calibri" panose="020F0502020204030204" pitchFamily="34" charset="0"/>
              </a:rPr>
              <a:t>geoportál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 (2025/2026)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Font typeface="System Font Regular"/>
              <a:buNone/>
            </a:pPr>
            <a:endParaRPr lang="cs-CZ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5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63771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9417A"/>
                </a:solidFill>
              </a:rPr>
              <a:t>DTM ŘSD – realizované zakázky pořízení dat 2022-2023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5508C7-0904-C201-3B4B-13E0A7726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543" y="955461"/>
            <a:ext cx="9420132" cy="59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09417A"/>
                </a:solidFill>
              </a:rPr>
              <a:t>DTM ŘSD – plánované pořízení datových sad 2025-2026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9767D74-3F46-4FC8-4426-1E0119B50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92" y="939146"/>
            <a:ext cx="9433354" cy="583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B28A-468E-85D7-0FD0-AAB36696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E71020FB-03D6-9625-F33E-0CEDBD4E5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30" y="908720"/>
            <a:ext cx="4458971" cy="257248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D639901-1167-F6C7-569C-20C927DB6D1E}"/>
              </a:ext>
            </a:extLst>
          </p:cNvPr>
          <p:cNvSpPr txBox="1">
            <a:spLocks/>
          </p:cNvSpPr>
          <p:nvPr/>
        </p:nvSpPr>
        <p:spPr>
          <a:xfrm>
            <a:off x="479376" y="387519"/>
            <a:ext cx="10515600" cy="6377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DTM  ŘSD – vymezené  oblasti</a:t>
            </a: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0BA44681-C1EA-245F-1F06-021A13EF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9" y="3481202"/>
            <a:ext cx="6929752" cy="2468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285750" indent="-285750">
              <a:buClrTx/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Vymezená území jsou proměnná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– v rámci prvotního naplnění budou upravována plošně, v rámci jednotlivých </a:t>
            </a: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GADů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  se mohou měnit lokálně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Vymezená území mají měkkou hranici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Vymezená území jsou projednávaní s kraji a dalšímu SVÚ                           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Vymezená území se mohou křížit</a:t>
            </a:r>
          </a:p>
          <a:p>
            <a:pPr>
              <a:buClrTx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             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– mimoúrovňově v rámci levelů</a:t>
            </a: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             -  úrovňové křížení – návaznost lokalit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kde jeho hranice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– intravilán – po hranicích prvků</a:t>
            </a: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                                  - extravilán – sjednocení s ideální majetkovou </a:t>
            </a: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hranicé</a:t>
            </a:r>
            <a:endParaRPr lang="cs-CZ" sz="1800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přednosti silnic vyšších tříd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71B97C-4691-5A4C-04DC-EE0EFB37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609" y="1013924"/>
            <a:ext cx="3942015" cy="40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4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81186-8B0D-82A9-0F05-C2ECD8794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CAEE9A0D-EA11-A292-05C4-2F3B4CE89C94}"/>
              </a:ext>
            </a:extLst>
          </p:cNvPr>
          <p:cNvSpPr txBox="1">
            <a:spLocks/>
          </p:cNvSpPr>
          <p:nvPr/>
        </p:nvSpPr>
        <p:spPr>
          <a:xfrm>
            <a:off x="479376" y="387519"/>
            <a:ext cx="10515600" cy="6377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DTM  ŘSD – vymezené  oblasti – kde je najdu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61BF80-CA20-7FF4-A63E-82266728F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25233"/>
            <a:ext cx="7205472" cy="45084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9484A94-14EC-FC57-7178-CE89657CE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292" y="2883049"/>
            <a:ext cx="7870923" cy="390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8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335360" y="1595021"/>
            <a:ext cx="11377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Situace 1</a:t>
            </a:r>
            <a:r>
              <a:rPr lang="cs-CZ" dirty="0"/>
              <a:t>- stavebníkem správce DI - editorem správce DI i  při přesahu za hranice VÚ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Situace 2</a:t>
            </a:r>
            <a:r>
              <a:rPr lang="cs-CZ" dirty="0"/>
              <a:t> – stavebníkem osoba odlišná od správce DI, ale stavbu správce DI převezme do správy – editorem správce DI i při přesahu za hranice VÚ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Situace 3</a:t>
            </a:r>
            <a:r>
              <a:rPr lang="cs-CZ" dirty="0"/>
              <a:t> - stavebníkem osoba odlišná od správce DI</a:t>
            </a:r>
            <a:r>
              <a:rPr lang="cs-CZ" u="sng" dirty="0"/>
              <a:t>, stavba se nestane </a:t>
            </a:r>
            <a:r>
              <a:rPr lang="cs-CZ" dirty="0"/>
              <a:t>součástí správy správce DI, obvykle se VÚ dotkne pouze  částečně – editorem kraj, správce DI k validace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Situace 4 </a:t>
            </a:r>
            <a:r>
              <a:rPr lang="cs-CZ" dirty="0"/>
              <a:t>– křížení VÚ ŘSD s krajem</a:t>
            </a:r>
          </a:p>
          <a:p>
            <a:pPr marL="1797050" indent="-1711325"/>
            <a:r>
              <a:rPr lang="cs-CZ" dirty="0"/>
              <a:t>                                  - u mimoúrovňového křížení – každý edituje svůj level s tím, že nezasahuje do součástí objektů druhého správce</a:t>
            </a:r>
          </a:p>
          <a:p>
            <a:r>
              <a:rPr lang="cs-CZ" dirty="0"/>
              <a:t>                                   - úrovňové křížení – silnice vyšší třídy bere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Situace 5 </a:t>
            </a:r>
            <a:r>
              <a:rPr lang="cs-CZ" dirty="0"/>
              <a:t>– křížení VÚ ŘSD a VÚ SŽ  </a:t>
            </a:r>
          </a:p>
          <a:p>
            <a:r>
              <a:rPr lang="cs-CZ" dirty="0"/>
              <a:t>                                   - u mimoúrovňového křížení – každý edituje svůj level s tím, že nezasahuje do staveb a součástí objektů druhého správce – další databázové vazby pasportů, </a:t>
            </a:r>
            <a:r>
              <a:rPr lang="cs-CZ" u="sng" dirty="0"/>
              <a:t>jiné přesnosti</a:t>
            </a:r>
          </a:p>
          <a:p>
            <a:r>
              <a:rPr lang="cs-CZ" dirty="0"/>
              <a:t>                                   - úrovňové křížení – vyspecifikovaná pravidla, postupu – přednost zaměření SŽ (přesnost) s dodržováním pravidla nezasahovat do součástí staveb druhého správce</a:t>
            </a: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946D4D-E8A2-14DE-8F0F-2FE616016484}"/>
              </a:ext>
            </a:extLst>
          </p:cNvPr>
          <p:cNvSpPr txBox="1">
            <a:spLocks/>
          </p:cNvSpPr>
          <p:nvPr/>
        </p:nvSpPr>
        <p:spPr>
          <a:xfrm>
            <a:off x="462042" y="332656"/>
            <a:ext cx="10729192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Základní pravidla pořizování a zapracovávání GAD – v rámci VÚ a při křížení VÚ</a:t>
            </a:r>
          </a:p>
        </p:txBody>
      </p:sp>
    </p:spTree>
    <p:extLst>
      <p:ext uri="{BB962C8B-B14F-4D97-AF65-F5344CB8AC3E}">
        <p14:creationId xmlns:p14="http://schemas.microsoft.com/office/powerpoint/2010/main" val="172443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9278074-BE93-F1C1-B63E-B49A575A5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186" y="1164134"/>
            <a:ext cx="3640814" cy="3875854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B29BC4E-D223-E545-3F11-31475A6DA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51" y="280340"/>
            <a:ext cx="10515600" cy="492369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09417A"/>
                </a:solidFill>
                <a:highlight>
                  <a:srgbClr val="FFFFFF"/>
                </a:highlight>
              </a:rPr>
              <a:t>Předpisy ŘSD pro DTM ŘSD</a:t>
            </a:r>
            <a:br>
              <a:rPr lang="cs-CZ" sz="4000" dirty="0">
                <a:solidFill>
                  <a:srgbClr val="0070C0"/>
                </a:solidFill>
                <a:highlight>
                  <a:srgbClr val="FFFFFF"/>
                </a:highlight>
              </a:rPr>
            </a:b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C32E1A-AEF4-2708-FB46-34B0BF6EFFE1}"/>
              </a:ext>
            </a:extLst>
          </p:cNvPr>
          <p:cNvSpPr txBox="1"/>
          <p:nvPr/>
        </p:nvSpPr>
        <p:spPr>
          <a:xfrm>
            <a:off x="185706" y="982032"/>
            <a:ext cx="12006294" cy="587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cs-CZ" sz="2000" b="1" i="0" dirty="0">
                <a:effectLst/>
                <a:highlight>
                  <a:srgbClr val="FFFFFF"/>
                </a:highlight>
              </a:rPr>
              <a:t>Směrnice – Aktualizace, editace, údržba a výdej z datové základny DTM ŘSD</a:t>
            </a:r>
            <a:r>
              <a:rPr lang="cs-CZ" sz="2000" b="0" i="0" dirty="0">
                <a:effectLst/>
                <a:highlight>
                  <a:srgbClr val="FFFFFF"/>
                </a:highlight>
              </a:rPr>
              <a:t> </a:t>
            </a:r>
          </a:p>
          <a:p>
            <a:pPr algn="l"/>
            <a:endParaRPr lang="cs-CZ" sz="2000" b="0" i="0" dirty="0">
              <a:effectLst/>
              <a:highlight>
                <a:srgbClr val="FFFFFF"/>
              </a:highlight>
            </a:endParaRPr>
          </a:p>
          <a:p>
            <a:pPr marL="611188" indent="-342900" algn="l">
              <a:buFont typeface="Wingdings" panose="05000000000000000000" pitchFamily="2" charset="2"/>
              <a:buChar char="§"/>
              <a:tabLst>
                <a:tab pos="268288" algn="l"/>
              </a:tabLst>
            </a:pPr>
            <a:r>
              <a:rPr lang="cs-CZ" sz="2000" b="0" i="0" dirty="0">
                <a:effectLst/>
                <a:highlight>
                  <a:srgbClr val="FFFFFF"/>
                </a:highlight>
              </a:rPr>
              <a:t>     základní popisy procesů pro zpracovávání DTM ŘSD </a:t>
            </a:r>
          </a:p>
          <a:p>
            <a:pPr marL="268288" algn="l">
              <a:tabLst>
                <a:tab pos="268288" algn="l"/>
              </a:tabLst>
            </a:pPr>
            <a:endParaRPr lang="cs-CZ" sz="2000" dirty="0">
              <a:highlight>
                <a:srgbClr val="FFFFFF"/>
              </a:highlight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cs-CZ" sz="2000" b="1" dirty="0">
                <a:highlight>
                  <a:srgbClr val="FFFFFF"/>
                </a:highlight>
              </a:rPr>
              <a:t>Datový předpis B9 – Digitální technická mapa ŘSD s. p.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cs-CZ" sz="2000" b="1" i="0" dirty="0">
              <a:effectLst/>
              <a:highlight>
                <a:srgbClr val="FFFFFF"/>
              </a:highlight>
            </a:endParaRPr>
          </a:p>
          <a:p>
            <a:pPr marL="895350" indent="-627063" algn="just" hangingPunct="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358775" algn="l"/>
              </a:tabLst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definování prvků a atributů DTM ŘSD nad rámec DTM krajů (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vyhl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. 393/2020 Sb.),</a:t>
            </a:r>
          </a:p>
          <a:p>
            <a:pPr marL="268287" algn="just" hangingPunct="0">
              <a:spcBef>
                <a:spcPts val="300"/>
              </a:spcBef>
              <a:spcAft>
                <a:spcPts val="200"/>
              </a:spcAft>
              <a:tabLst>
                <a:tab pos="358775" algn="l"/>
              </a:tabLst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vč. kontrol a výměnného formátu – plynulé navázání na celostátní</a:t>
            </a:r>
          </a:p>
          <a:p>
            <a:pPr marL="268287" algn="just" hangingPunct="0">
              <a:spcBef>
                <a:spcPts val="300"/>
              </a:spcBef>
              <a:spcAft>
                <a:spcPts val="200"/>
              </a:spcAft>
              <a:tabLst>
                <a:tab pos="358775" algn="l"/>
              </a:tabLst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definice (sjednocení postupů a přístupů)</a:t>
            </a:r>
          </a:p>
          <a:p>
            <a:pPr marL="268288" indent="-268288" algn="just" hangingPunct="0">
              <a:spcBef>
                <a:spcPts val="3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Metodický předpis – vnitřní  - </a:t>
            </a:r>
            <a:r>
              <a:rPr lang="cs-CZ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v přípravě</a:t>
            </a:r>
          </a:p>
          <a:p>
            <a:pPr marL="268288" indent="-268288" algn="just" hangingPunct="0">
              <a:spcBef>
                <a:spcPts val="3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endParaRPr lang="cs-CZ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627063" algn="just" hangingPunct="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zpracování dat DTM ŘSD v rámci složek  ŘSD – předávání, kontroly atd. – ve vazbě na Informační systém DTM ŘSD</a:t>
            </a:r>
          </a:p>
          <a:p>
            <a:pPr marL="268288" indent="-268288" algn="just" hangingPunct="0">
              <a:spcBef>
                <a:spcPts val="3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Metodický předpis – vnější  - </a:t>
            </a:r>
            <a:r>
              <a:rPr lang="cs-CZ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v přípravě</a:t>
            </a:r>
          </a:p>
          <a:p>
            <a:pPr marL="268288" indent="-268288" algn="just" hangingPunct="0">
              <a:spcBef>
                <a:spcPts val="300"/>
              </a:spcBef>
              <a:spcAft>
                <a:spcPts val="200"/>
              </a:spcAft>
              <a:buFont typeface="Courier New" panose="02070309020205020404" pitchFamily="49" charset="0"/>
              <a:buChar char="o"/>
              <a:tabLst>
                <a:tab pos="270510" algn="l"/>
              </a:tabLst>
            </a:pPr>
            <a:endParaRPr lang="cs-CZ" sz="2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95350" indent="-627063" algn="just" hangingPunct="0">
              <a:spcBef>
                <a:spcPts val="300"/>
              </a:spcBef>
              <a:spcAft>
                <a:spcPts val="200"/>
              </a:spcAft>
              <a:buFont typeface="Wingdings" panose="05000000000000000000" pitchFamily="2" charset="2"/>
              <a:buChar char="§"/>
              <a:tabLst>
                <a:tab pos="895350" algn="l"/>
              </a:tabLst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zpracování dat DTM ŘSD při pořizování dat GAD na stavbách, opravách a v rámci další etapy doměření stávajících objektů – opět vazba na IS DTM ŘSD</a:t>
            </a:r>
            <a:endParaRPr lang="cs-CZ" sz="2000" b="0" i="0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957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FAEC3-4770-EEF3-CD35-05D4E95E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F7F2B-2450-DF56-AB62-A5EB4BAE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92" y="382780"/>
            <a:ext cx="10515600" cy="92574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9417A"/>
                </a:solidFill>
              </a:rPr>
              <a:t>Datová struktura DTM ŘSD – datový předpis B9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E95083-DBCF-7626-773D-895CC53F5CF3}"/>
              </a:ext>
            </a:extLst>
          </p:cNvPr>
          <p:cNvSpPr txBox="1"/>
          <p:nvPr/>
        </p:nvSpPr>
        <p:spPr>
          <a:xfrm>
            <a:off x="10415737" y="2180101"/>
            <a:ext cx="3817198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89" dirty="0"/>
              <a:t>        </a:t>
            </a:r>
            <a:endParaRPr lang="cs-CZ" sz="1089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E92BF691-040F-46CD-533E-4C31F27972DB}"/>
              </a:ext>
            </a:extLst>
          </p:cNvPr>
          <p:cNvSpPr txBox="1">
            <a:spLocks/>
          </p:cNvSpPr>
          <p:nvPr/>
        </p:nvSpPr>
        <p:spPr>
          <a:xfrm>
            <a:off x="360943" y="1409946"/>
            <a:ext cx="4301708" cy="4758382"/>
          </a:xfrm>
        </p:spPr>
        <p:txBody>
          <a:bodyPr>
            <a:normAutofit fontScale="85000" lnSpcReduction="20000"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datová struktura DTM krajů – vyhláška 393/2020 Sb.</a:t>
            </a:r>
          </a:p>
          <a:p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- obsahuje základní prvky potřebné pro rozhodování státu v rámci DSŘ</a:t>
            </a:r>
          </a:p>
          <a:p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Prvky ŘSD navíc</a:t>
            </a:r>
          </a:p>
          <a:p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- vycházejí z B2/C1 a jsou to prvky, které nebyly obsaženy v DTM krajů, ale ŘSD je potřebuje</a:t>
            </a:r>
          </a:p>
          <a:p>
            <a:endParaRPr lang="cs-CZ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Atributové údaje ŘSD</a:t>
            </a:r>
          </a:p>
          <a:p>
            <a:endParaRPr lang="cs-CZ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- rozšíření kategorií objektů DTM – rozdělení typů svodidel….</a:t>
            </a:r>
          </a:p>
          <a:p>
            <a:r>
              <a:rPr lang="cs-CZ" sz="2100" dirty="0">
                <a:latin typeface="Arial" panose="020B0604020202020204" pitchFamily="34" charset="0"/>
                <a:cs typeface="Arial" panose="020B0604020202020204" pitchFamily="34" charset="0"/>
              </a:rPr>
              <a:t>- rozšíření popisných údajů s ohledem na datové předpisy</a:t>
            </a:r>
          </a:p>
          <a:p>
            <a:endParaRPr lang="cs-CZ" sz="1814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F3036B4-62F4-FAB1-A707-CE43D673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155" y="840993"/>
            <a:ext cx="3044471" cy="234912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9D15846-ABFB-B142-6B2E-3CD1C3B35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625" y="1268760"/>
            <a:ext cx="4025838" cy="50407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58AA4EC-B7D7-D302-A2D3-76E797924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235" y="3190122"/>
            <a:ext cx="3549560" cy="36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E9700-5741-1930-463B-80682D828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F68FB266-227C-7CB5-9584-0B954C69A3AB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300DE2F5-957D-AC11-AEB6-BAECF64035F3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18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4C1B9CC-004B-2D5F-0937-76CE2008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5E066F-499F-F78E-877F-8242979C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706551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Informační systém DTM ŘSD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CE6AC48-0B57-9A2A-63AC-12BED8FD1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6" y="1143290"/>
            <a:ext cx="6623461" cy="37990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B002686-6661-3234-0AB3-60D525DE0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487" y="2387563"/>
            <a:ext cx="5744920" cy="43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22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90353-5AE8-BDD1-02F3-52BDE078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F5EA1321-C759-3A3B-2441-D4560D3E3AAA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B3549AE8-9537-9B08-CC85-87AE964462AA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19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B402CF-F050-90EF-9723-90E72D92A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66B3A1C-C3CB-D7B7-3D1D-64CAA742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925746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Realizace GAD ŘSD – základní pravidla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71B1A98-6016-BF17-D0B0-43484759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19" y="1196752"/>
            <a:ext cx="10764219" cy="5082128"/>
          </a:xfrm>
        </p:spPr>
        <p:txBody>
          <a:bodyPr>
            <a:noAutofit/>
          </a:bodyPr>
          <a:lstStyle/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POUZE JE-LI V ZADÁNÍ  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( objednatel ŘSD nebo v podmínkách stavby) – i přesto že se  část nachází ve vymezeném území ŘSD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Realizace geodetické činnosti ve vymezeném území na základě jiného požadavku – GAD podle </a:t>
            </a:r>
            <a:r>
              <a:rPr kumimoji="0" lang="cs-CZ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vyhl</a:t>
            </a: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. 393/2020 Sb. 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dirty="0">
                <a:solidFill>
                  <a:schemeClr val="tx1"/>
                </a:solidFill>
              </a:rPr>
              <a:t>Dodržení základních požadavků kvalitu a přesnost pořizování dat pro  GAD kraje – využívání metodiky na WIKI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dirty="0">
                <a:solidFill>
                  <a:schemeClr val="tx1"/>
                </a:solidFill>
              </a:rPr>
              <a:t>Pořízení prvků dle vyhlášky a zároveň doplňujících prvků   </a:t>
            </a: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r>
              <a:rPr lang="cs-CZ" dirty="0">
                <a:solidFill>
                  <a:schemeClr val="tx1"/>
                </a:solidFill>
              </a:rPr>
              <a:t>      POZOR </a:t>
            </a:r>
            <a:r>
              <a:rPr lang="cs-CZ" u="sng" dirty="0">
                <a:solidFill>
                  <a:schemeClr val="tx1"/>
                </a:solidFill>
              </a:rPr>
              <a:t>vč. podrobných bodů ZPS ŘSD, a TI ŘSD</a:t>
            </a: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endParaRPr lang="cs-CZ" sz="2000" u="sng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endParaRPr lang="cs-CZ" sz="2000" u="sng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endParaRPr lang="cs-CZ" sz="20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endParaRPr lang="cs-CZ" sz="20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189475" marR="0" lvl="1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None/>
              <a:tabLst/>
              <a:defRPr/>
            </a:pPr>
            <a:endParaRPr lang="cs-CZ" sz="20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5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194A1-8BF1-F31D-10FD-32AA04516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D513B-99C3-1AB5-59F8-E1A1D959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3297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9417A"/>
                </a:solidFill>
                <a:ea typeface="Calibri" panose="020F0502020204030204" pitchFamily="34" charset="0"/>
              </a:rPr>
              <a:t>Co je Digitální technická mapa a Digitální mapa veřejné správy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985F48BD-E886-4727-5894-3ACF6E352E93}"/>
              </a:ext>
            </a:extLst>
          </p:cNvPr>
          <p:cNvSpPr txBox="1">
            <a:spLocks/>
          </p:cNvSpPr>
          <p:nvPr/>
        </p:nvSpPr>
        <p:spPr>
          <a:xfrm>
            <a:off x="542206" y="1556792"/>
            <a:ext cx="10873208" cy="5219365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DMVS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DTM</a:t>
            </a:r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DTM kraj + DTM ŘSD + DTM SŽ) 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KN + ORTO 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14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0034998-2061-6404-13DA-4415889C6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1" y="2130013"/>
            <a:ext cx="7222814" cy="4362227"/>
          </a:xfrm>
          <a:prstGeom prst="rect">
            <a:avLst/>
          </a:prstGeom>
        </p:spPr>
      </p:pic>
      <p:sp>
        <p:nvSpPr>
          <p:cNvPr id="3" name="Šipka: obousměrná vodorovná 2">
            <a:extLst>
              <a:ext uri="{FF2B5EF4-FFF2-40B4-BE49-F238E27FC236}">
                <a16:creationId xmlns:a16="http://schemas.microsoft.com/office/drawing/2014/main" id="{DA4129C0-2523-1371-1975-45A22DF7151C}"/>
              </a:ext>
            </a:extLst>
          </p:cNvPr>
          <p:cNvSpPr/>
          <p:nvPr/>
        </p:nvSpPr>
        <p:spPr>
          <a:xfrm>
            <a:off x="7535364" y="3176195"/>
            <a:ext cx="1592131" cy="505610"/>
          </a:xfrm>
          <a:prstGeom prst="leftRightArrow">
            <a:avLst/>
          </a:prstGeom>
          <a:solidFill>
            <a:srgbClr val="AEB4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284E761-4EA9-B956-8EC3-263F70CED7F3}"/>
              </a:ext>
            </a:extLst>
          </p:cNvPr>
          <p:cNvSpPr/>
          <p:nvPr/>
        </p:nvSpPr>
        <p:spPr>
          <a:xfrm>
            <a:off x="9626637" y="2918011"/>
            <a:ext cx="1893346" cy="10219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Digitální stavební řád</a:t>
            </a:r>
          </a:p>
        </p:txBody>
      </p:sp>
    </p:spTree>
    <p:extLst>
      <p:ext uri="{BB962C8B-B14F-4D97-AF65-F5344CB8AC3E}">
        <p14:creationId xmlns:p14="http://schemas.microsoft.com/office/powerpoint/2010/main" val="22787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6EE4F-D17A-6D95-E48B-954B3C89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FD7B4-E6F2-531C-2BE5-459AA6F927C4}"/>
              </a:ext>
            </a:extLst>
          </p:cNvPr>
          <p:cNvSpPr txBox="1">
            <a:spLocks/>
          </p:cNvSpPr>
          <p:nvPr/>
        </p:nvSpPr>
        <p:spPr>
          <a:xfrm>
            <a:off x="586953" y="358338"/>
            <a:ext cx="10729192" cy="685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Pořízení GAD ŘSD</a:t>
            </a:r>
          </a:p>
          <a:p>
            <a:endParaRPr lang="cs-CZ" sz="3600" dirty="0"/>
          </a:p>
          <a:p>
            <a:endParaRPr lang="cs-CZ" sz="3600" dirty="0"/>
          </a:p>
          <a:p>
            <a:endParaRPr lang="cs-CZ" sz="3600" dirty="0"/>
          </a:p>
        </p:txBody>
      </p:sp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CC4FA297-5DDA-111B-AF17-745DA00BBFDF}"/>
              </a:ext>
            </a:extLst>
          </p:cNvPr>
          <p:cNvSpPr txBox="1">
            <a:spLocks/>
          </p:cNvSpPr>
          <p:nvPr/>
        </p:nvSpPr>
        <p:spPr>
          <a:xfrm>
            <a:off x="279698" y="914635"/>
            <a:ext cx="10846104" cy="52602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Smlouva –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požadavek GAD v B9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Získání aktuálního stavu DTM ŘSD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– výdej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– ideálně synchronizovaná data k DTM kraje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</a:rPr>
              <a:t>Příprava + </a:t>
            </a:r>
            <a:r>
              <a:rPr lang="cs-CZ" sz="2000" b="1" dirty="0">
                <a:solidFill>
                  <a:schemeClr val="tx1"/>
                </a:solidFill>
              </a:rPr>
              <a:t>pořízení dat </a:t>
            </a:r>
            <a:r>
              <a:rPr lang="cs-CZ" sz="2000" dirty="0">
                <a:solidFill>
                  <a:schemeClr val="tx1"/>
                </a:solidFill>
              </a:rPr>
              <a:t>v terénu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Získání aktuálního stavu DTM ŘSD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– kontrolní výdej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– ideálně synchronizovaná data k DTM kraje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Zpracování GAD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– DTM ŘSD + DTM kraj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Předání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  přes externí </a:t>
            </a:r>
            <a:r>
              <a:rPr lang="cs-CZ" sz="2000" dirty="0" err="1">
                <a:solidFill>
                  <a:schemeClr val="tx1"/>
                </a:solidFill>
                <a:ea typeface="Calibri" panose="020F0502020204030204" pitchFamily="34" charset="0"/>
              </a:rPr>
              <a:t>geoportál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 do IS DTM ŘSD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– kontroly –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přes přeshraniční editaci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import do DTM kraje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– </a:t>
            </a:r>
            <a:r>
              <a:rPr lang="cs-CZ" sz="2000" b="1" dirty="0" err="1">
                <a:solidFill>
                  <a:schemeClr val="tx1"/>
                </a:solidFill>
                <a:ea typeface="Calibri" panose="020F0502020204030204" pitchFamily="34" charset="0"/>
              </a:rPr>
              <a:t>zplatnění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 v DTM ŘSD 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- potvrzení o vložení –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akceptace - fakturace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Font typeface="System Font Regular"/>
              <a:buNone/>
            </a:pPr>
            <a:endParaRPr lang="cs-CZ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4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D7ADC-E1DC-A1DB-C1BA-B61AFC4E7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E41E912E-D586-7253-A1A1-A2802E1C415C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887B8E22-9A0B-9457-1674-F7BE09435180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21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448D26D-7C36-AFE5-4967-9A1EA505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0AA1D13-192D-9CC1-449C-BEF7F64C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583903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Výdej dat – v konečné podobě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4D02C9-8A24-3261-8A26-FA5DBC11B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19" y="1196752"/>
            <a:ext cx="6082929" cy="3168352"/>
          </a:xfrm>
        </p:spPr>
        <p:txBody>
          <a:bodyPr>
            <a:noAutofit/>
          </a:bodyPr>
          <a:lstStyle/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Informace o výdeji z DTM / ZMK/pasportů a dalších </a:t>
            </a:r>
            <a:r>
              <a:rPr lang="cs-CZ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georeferencovaných</a:t>
            </a:r>
            <a:r>
              <a:rPr lang="cs-CZ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podkladů budou uvedeny na </a:t>
            </a:r>
            <a:r>
              <a:rPr lang="cs-CZ" sz="1800" u="sng" dirty="0" err="1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Geoportálu</a:t>
            </a:r>
            <a:r>
              <a:rPr lang="cs-CZ" sz="1800" u="sng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IS DTM ŘSD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Žadatel se identifikuje a na základě vyplněného formuláře s odkazem na platnou smlouvu specifikuje požadavek na rozsah, obsah a formát požadovaných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georeferencovaných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dat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Požadavek bude proveden automaticky v IS DTM ŘSD na základě aktuálních datových sad v systému 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Geodet dostane data skoro obratem</a:t>
            </a:r>
            <a:endParaRPr lang="cs-CZ" sz="1800" dirty="0">
              <a:solidFill>
                <a:srgbClr val="09417A"/>
              </a:solidFill>
              <a:effectLst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CAD7DC-2BBD-3C5E-9964-913EFE5C1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831" y="1207756"/>
            <a:ext cx="5683542" cy="44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09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765A1-1158-F08F-0309-68948F15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CEBBCB6E-2C2E-F486-C4A4-99C014AB9BF9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22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9E4994-9F8A-122E-22E3-A2E5A02E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2" y="283153"/>
            <a:ext cx="10515600" cy="925746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Informace pro geodety</a:t>
            </a: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900B719E-937B-4FC9-1565-A684351C99AD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B8E779-8A0C-9CA8-76D3-F1424E167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23" y="895002"/>
            <a:ext cx="10704684" cy="58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0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D2C54-CB5E-969F-A16B-62486AA82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4FA7533F-7088-BF32-955A-C94F08C13AD6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3829674E-1C49-7B75-7E6F-48C91E517E9F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23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84E13E6-53B9-89AC-424F-3F8442BD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433667-3EB1-9E6A-9050-B66F5AEA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925746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Výdej dat – nyní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2E26CB4-D1A8-B535-40AB-15A94D4C7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153" y="746026"/>
            <a:ext cx="7100595" cy="5518672"/>
          </a:xfrm>
          <a:prstGeom prst="rect">
            <a:avLst/>
          </a:prstGeom>
        </p:spPr>
      </p:pic>
      <p:pic>
        <p:nvPicPr>
          <p:cNvPr id="13" name="Obrázek 12" descr="Obsah obrázku text, snímek obrazovky, Paralelní, číslo&#10;&#10;Popis byl vytvořen automaticky">
            <a:extLst>
              <a:ext uri="{FF2B5EF4-FFF2-40B4-BE49-F238E27FC236}">
                <a16:creationId xmlns:a16="http://schemas.microsoft.com/office/drawing/2014/main" id="{A1A76C60-ED55-B304-F539-3B081B8A32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3" y="816808"/>
            <a:ext cx="4091416" cy="52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8781B-1CA0-2B92-9F38-6033AC560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FE9986C3-E4FA-1459-E1A0-A5260FE45AFE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1BA0340D-19EC-BDB5-C72B-912CD9A8AFB3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24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B7E6E5D-C09F-3B56-20F4-486C48AEF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35599D-F766-E593-4889-97C74B60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925746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Realizace GAD ŘSD – zpracování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601265D-1B96-A989-AE8E-31B0B71C9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80" y="878059"/>
            <a:ext cx="6295994" cy="5759987"/>
          </a:xfrm>
        </p:spPr>
        <p:txBody>
          <a:bodyPr>
            <a:noAutofit/>
          </a:bodyPr>
          <a:lstStyle/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Jedno zpracování – vygenerování 2 dokumentací – nicméně je potřeba dodržet vazeb mezi podrobnými body a jejich objekty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dirty="0">
                <a:solidFill>
                  <a:schemeClr val="tx1"/>
                </a:solidFill>
              </a:rPr>
              <a:t>Kontroly topologií, uzavření atd.  - postupně, nejprve DTM kraj, následně objekty ŘSD – kontroly jsou stejné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b="0" i="0" dirty="0">
                <a:solidFill>
                  <a:schemeClr val="tx1"/>
                </a:solidFill>
                <a:effectLst/>
              </a:rPr>
              <a:t>Při rozhodování, která data při napojování nechat a která smazat, je potřeba vzít v úvahu stáří dat a přesnost dat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b="0" i="0" dirty="0">
                <a:solidFill>
                  <a:schemeClr val="tx1"/>
                </a:solidFill>
                <a:effectLst/>
              </a:rPr>
              <a:t>V případě návrhu úpravy VÚ – nutno projednat s objednatelem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sz="2000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469856-75D1-4EAB-C91D-201F759B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788" y="808810"/>
            <a:ext cx="5005768" cy="56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01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B2760-429B-D39B-5838-0AD916746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D3BC2380-8254-D1FC-1B07-184C0AD6A174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B56A6E54-4FFA-17D4-64BE-8B75590134A5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25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C3E3207-A91F-D55F-2852-000A8843C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4EAAE-B34A-533E-D47E-A2298BC6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925746"/>
          </a:xfrm>
        </p:spPr>
        <p:txBody>
          <a:bodyPr/>
          <a:lstStyle/>
          <a:p>
            <a: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Příjem dokumentace – v konečné podobě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83E4114-5DA7-06E1-2A65-F700F3F6B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19" y="1196752"/>
            <a:ext cx="5802407" cy="5179476"/>
          </a:xfrm>
        </p:spPr>
        <p:txBody>
          <a:bodyPr>
            <a:noAutofit/>
          </a:bodyPr>
          <a:lstStyle/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sz="2000" dirty="0">
              <a:effectLst/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Geodet specifikuje předávaná data s vazbou na informaci o smlouvě a kontaktní osobě ŘSD odešle přes formulář  nebo přes krycí list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prostřednitvím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Geoportálu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IS DTM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</a:t>
            </a: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lang="cs-CZ" sz="2000" dirty="0">
              <a:solidFill>
                <a:schemeClr val="tx1"/>
              </a:solidFill>
            </a:endParaRPr>
          </a:p>
          <a:p>
            <a:pPr marL="475225" marR="0" lvl="1" indent="-28575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93D3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cs-CZ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Pokud dokumentace bude mít </a:t>
            </a:r>
            <a:r>
              <a:rPr lang="cs-CZ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požadovanou adresářovou strukturu B9 </a:t>
            </a:r>
            <a:r>
              <a:rPr lang="cs-CZ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dojde k nahrání. Geodet dostane informaci o předání a dokumentace je dodána </a:t>
            </a:r>
            <a:r>
              <a:rPr lang="cs-CZ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do Primárních dat </a:t>
            </a:r>
            <a:r>
              <a:rPr lang="cs-CZ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systému</a:t>
            </a:r>
            <a:r>
              <a:rPr lang="cs-CZ" sz="2000" dirty="0">
                <a:solidFill>
                  <a:schemeClr val="tx1"/>
                </a:solidFill>
                <a:ea typeface="Calibri" panose="020F0502020204030204" pitchFamily="34" charset="0"/>
              </a:rPr>
              <a:t> a prochází </a:t>
            </a:r>
            <a:r>
              <a:rPr lang="cs-CZ" sz="2000" b="1" dirty="0">
                <a:solidFill>
                  <a:schemeClr val="tx1"/>
                </a:solidFill>
                <a:ea typeface="Calibri" panose="020F0502020204030204" pitchFamily="34" charset="0"/>
              </a:rPr>
              <a:t>kontrolou.</a:t>
            </a:r>
            <a:endParaRPr lang="cs-CZ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76B791-52C6-7DA0-FBAD-67B34CF1B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50" y="638356"/>
            <a:ext cx="5802407" cy="61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46D4D-E8A2-14DE-8F0F-2FE616016484}"/>
              </a:ext>
            </a:extLst>
          </p:cNvPr>
          <p:cNvSpPr txBox="1">
            <a:spLocks/>
          </p:cNvSpPr>
          <p:nvPr/>
        </p:nvSpPr>
        <p:spPr>
          <a:xfrm>
            <a:off x="145889" y="404664"/>
            <a:ext cx="11233248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9388" lvl="2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sz="3200" b="1" dirty="0">
                <a:solidFill>
                  <a:srgbClr val="1F508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 editace dat ZPS na základě podkladů investiční výstavby</a:t>
            </a:r>
          </a:p>
        </p:txBody>
      </p:sp>
      <p:pic>
        <p:nvPicPr>
          <p:cNvPr id="3" name="Obrázek 2" descr="Obsah obrázku text, diagram, snímek obrazovky, Písmo&#10;&#10;Popis byl vytvořen automaticky">
            <a:extLst>
              <a:ext uri="{FF2B5EF4-FFF2-40B4-BE49-F238E27FC236}">
                <a16:creationId xmlns:a16="http://schemas.microsoft.com/office/drawing/2014/main" id="{4AA155C4-1986-D8A9-AB05-081B9A64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00808"/>
            <a:ext cx="8712968" cy="39213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1D6546-56BA-D866-DA4F-76AC163A4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2924944"/>
            <a:ext cx="5604045" cy="37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46D4D-E8A2-14DE-8F0F-2FE616016484}"/>
              </a:ext>
            </a:extLst>
          </p:cNvPr>
          <p:cNvSpPr txBox="1">
            <a:spLocks/>
          </p:cNvSpPr>
          <p:nvPr/>
        </p:nvSpPr>
        <p:spPr>
          <a:xfrm>
            <a:off x="479376" y="476672"/>
            <a:ext cx="11233248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9388" lvl="2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sz="3600" b="1" dirty="0">
                <a:solidFill>
                  <a:srgbClr val="1F508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 editace dat DI a TI na základě podkladů investiční výstavby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2F8DB-0169-B5C9-CA49-BE2E915C7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736812"/>
            <a:ext cx="8969524" cy="338437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66528CA-22C1-6390-B3DC-83D52AE7E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284984"/>
            <a:ext cx="5455833" cy="34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1A46F-2C7F-2F2C-B223-582C178A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EE29384-5223-FDA2-43DB-B0103E74A58A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843F5C61-9BD0-A59F-3B50-CD36DB0FED2E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28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A64D75-59CB-3E1C-D938-D2B64060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304" y="475957"/>
            <a:ext cx="402103" cy="40210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335F14-2B07-BADD-41C2-DE4E8A5D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93" y="283153"/>
            <a:ext cx="10515600" cy="925746"/>
          </a:xfrm>
        </p:spPr>
        <p:txBody>
          <a:bodyPr/>
          <a:lstStyle/>
          <a:p>
            <a: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Příjem dat – nyní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399EDBE-C4EA-2CF9-8213-A826E96C4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51" y="1011487"/>
            <a:ext cx="11496304" cy="483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97E95-BC20-AFA2-1CE5-069BA0234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33F26B-E480-BD92-16D8-61DE3E09F6D4}"/>
              </a:ext>
            </a:extLst>
          </p:cNvPr>
          <p:cNvSpPr txBox="1">
            <a:spLocks/>
          </p:cNvSpPr>
          <p:nvPr/>
        </p:nvSpPr>
        <p:spPr>
          <a:xfrm>
            <a:off x="174575" y="236723"/>
            <a:ext cx="11233248" cy="12961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79388" lvl="2">
              <a:lnSpc>
                <a:spcPct val="107000"/>
              </a:lnSpc>
              <a:spcBef>
                <a:spcPts val="1200"/>
              </a:spcBef>
              <a:spcAft>
                <a:spcPts val="300"/>
              </a:spcAft>
            </a:pPr>
            <a:r>
              <a:rPr lang="cs-CZ" sz="3600" b="1" dirty="0">
                <a:solidFill>
                  <a:srgbClr val="1F508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 editace dat DI a TI – ukázka procesu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08818C-8391-E54A-0A35-0888D31EB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3" y="1033855"/>
            <a:ext cx="9496623" cy="57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28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C742-B16C-F9CD-A020-9B7B4EAA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7E517-5FB2-C430-20B0-F6C71CCB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63771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9417A"/>
                </a:solidFill>
                <a:ea typeface="Calibri" panose="020F0502020204030204" pitchFamily="34" charset="0"/>
              </a:rPr>
              <a:t>Co je Digitální technická mapa 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F7390900-F3F6-9382-2188-6DB1B2D04AEC}"/>
              </a:ext>
            </a:extLst>
          </p:cNvPr>
          <p:cNvSpPr txBox="1">
            <a:spLocks/>
          </p:cNvSpPr>
          <p:nvPr/>
        </p:nvSpPr>
        <p:spPr>
          <a:xfrm>
            <a:off x="551384" y="1377986"/>
            <a:ext cx="10873208" cy="5219365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Digitální technická mapa kraje je zdrojem informací, které slouží zejména pro účely územního plánování, přípravy, umisťování, povolování a provádění staveb, poskytování informací o životním prostředí a poskytování údajů o fyzické infrastruktuře.</a:t>
            </a:r>
          </a:p>
          <a:p>
            <a:pPr algn="just"/>
            <a:endParaRPr lang="cs-CZ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má veřejnou a neveřejnou část. </a:t>
            </a:r>
          </a:p>
          <a:p>
            <a:pPr marL="457200" indent="-457200" algn="just">
              <a:buFontTx/>
              <a:buChar char="-"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Obsah digitální technické mapy kraje tvoří údaje </a:t>
            </a:r>
          </a:p>
          <a:p>
            <a:pPr marL="1971675" indent="-809625" algn="just">
              <a:buFont typeface="Wingdings" panose="05000000000000000000" pitchFamily="2" charset="2"/>
              <a:buChar char="§"/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druzích, umístění, průběhu a vlastnostech objektů a zařízení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dopravní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technické infrastruktury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včetně údajů o jejich ochranných a bezpečnostních pásmech a údajů o záměrech na provedení změn dopravní a technické infrastruktury v území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(DTI)</a:t>
            </a:r>
          </a:p>
          <a:p>
            <a:pPr marL="1971675" indent="-809625" algn="just">
              <a:buFont typeface="Wingdings" panose="05000000000000000000" pitchFamily="2" charset="2"/>
              <a:buChar char="§"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971675" indent="-809625" algn="just">
              <a:buFont typeface="Wingdings" panose="05000000000000000000" pitchFamily="2" charset="2"/>
              <a:buChar char="§"/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umístění, průběhu a vlastnostech vybraných stavebních a technických objektů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zařízení a vybraných přírodních objektů na zemském povrchu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pod ním nebo nad ním, které charakterizují základní prostorové uspořádání území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(ZPS)</a:t>
            </a:r>
          </a:p>
          <a:p>
            <a:pPr marL="1971675" indent="-809625" algn="just">
              <a:buFont typeface="Wingdings" panose="05000000000000000000" pitchFamily="2" charset="2"/>
              <a:buChar char="§"/>
            </a:pPr>
            <a:endParaRPr lang="cs-CZ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Je platná a vedena od  1.7.2024</a:t>
            </a:r>
          </a:p>
          <a:p>
            <a:endParaRPr lang="cs-CZ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14" dirty="0"/>
          </a:p>
        </p:txBody>
      </p:sp>
    </p:spTree>
    <p:extLst>
      <p:ext uri="{BB962C8B-B14F-4D97-AF65-F5344CB8AC3E}">
        <p14:creationId xmlns:p14="http://schemas.microsoft.com/office/powerpoint/2010/main" val="35214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34" y="1324780"/>
            <a:ext cx="7839150" cy="502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lvl="1">
              <a:lnSpc>
                <a:spcPct val="140000"/>
              </a:lnSpc>
            </a:pPr>
            <a:r>
              <a:rPr lang="cs-CZ" sz="1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všech stadií životnosti stavby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ZMS – bodová pole (PPK-BOD)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DSP (C1), GAD ( B9)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Otevřené verze, adresářová struktura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Ověřená technická zpráva AZI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Dle definované datové struktury  (C1, B9, M14….)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 data – mračna bodů…..</a:t>
            </a:r>
            <a:endParaRPr lang="cs-CZ" sz="1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40000"/>
              </a:lnSpc>
            </a:pPr>
            <a:r>
              <a:rPr lang="cs-CZ" sz="18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Nezbytná evidence a archiv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9475" lvl="1">
              <a:lnSpc>
                <a:spcPct val="140000"/>
              </a:lnSpc>
              <a:buClr>
                <a:srgbClr val="0093D3"/>
              </a:buClr>
            </a:pPr>
            <a:r>
              <a:rPr lang="cs-CZ" sz="1800" dirty="0">
                <a:solidFill>
                  <a:srgbClr val="0096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https://intportal-dtm.rsd.cz/katalog-primarnich-dat/katalog-primarnich-dat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30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53" y="311038"/>
            <a:ext cx="10515600" cy="925746"/>
          </a:xfrm>
        </p:spPr>
        <p:txBody>
          <a:bodyPr/>
          <a:lstStyle/>
          <a:p>
            <a: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Import a kontrola geodetických dokumentací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3ADBB7-E706-B19C-8009-40AF4ACEA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563" y="816468"/>
            <a:ext cx="7027641" cy="19499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BE1043-B5A0-AA18-BE85-0A7FAE33E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592" y="2711457"/>
            <a:ext cx="4813092" cy="402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4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1FF8-3F4E-21A5-6715-C901AED97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6B794-3DED-4E37-BC4F-1405EB47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00" y="290361"/>
            <a:ext cx="9132476" cy="1154373"/>
          </a:xfrm>
        </p:spPr>
        <p:txBody>
          <a:bodyPr>
            <a:normAutofit/>
          </a:bodyPr>
          <a:lstStyle/>
          <a:p>
            <a:r>
              <a:rPr lang="cs-CZ" dirty="0"/>
              <a:t>Informační Systém DTM ŘSD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931687-23D7-F184-C4CA-65E842D83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00" y="980728"/>
            <a:ext cx="8405421" cy="43474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A39859E-752F-4753-DF9C-5346D40B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939561"/>
            <a:ext cx="7719504" cy="529735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5EC228A-24C7-2679-722B-4B80050BC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757" y="2064628"/>
            <a:ext cx="8801152" cy="417229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EA7E29-3025-1A94-9A3A-B44EBAB2C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083" y="1351614"/>
            <a:ext cx="8824116" cy="44949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E3A0909-C7B0-DA2C-EAE2-BECE8D7D7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9245" y="2169470"/>
            <a:ext cx="8905759" cy="4621496"/>
          </a:xfrm>
          <a:prstGeom prst="rect">
            <a:avLst/>
          </a:prstGeom>
        </p:spPr>
      </p:pic>
      <p:pic>
        <p:nvPicPr>
          <p:cNvPr id="5" name="Obrázek 4" descr="Obsah obrázku text, software, Počítačová ikona, Webová stránka&#10;&#10;Popis byl vytvořen automaticky">
            <a:extLst>
              <a:ext uri="{FF2B5EF4-FFF2-40B4-BE49-F238E27FC236}">
                <a16:creationId xmlns:a16="http://schemas.microsoft.com/office/drawing/2014/main" id="{64E0FDD6-F1BC-F41A-56F4-833536F9B3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18" y="3166822"/>
            <a:ext cx="7320136" cy="39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338C6-2005-6C71-C479-51CA99CB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B871F2ED-2B6B-26C1-2B5F-19A233709EDC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32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90A0F9-7AF1-A9DE-0CFF-3A7575EF0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10" y="283153"/>
            <a:ext cx="10515600" cy="925746"/>
          </a:xfrm>
        </p:spPr>
        <p:txBody>
          <a:bodyPr/>
          <a:lstStyle/>
          <a:p>
            <a: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Zpracování DI a TI v rámci </a:t>
            </a:r>
            <a:r>
              <a:rPr lang="cs-CZ" sz="3500" b="1" dirty="0" err="1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ISTEMu</a:t>
            </a:r>
            <a:b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r>
              <a:rPr lang="cs-CZ" sz="1600" dirty="0">
                <a:solidFill>
                  <a:srgbClr val="0096DC"/>
                </a:solidFill>
              </a:rPr>
              <a:t>https://app-dtm.rsd.cz/dtm/dashboard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9CB0253E-8A2E-1440-5219-AB4CD2CD2370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CDE85CB-68C4-8CC6-DDCA-CBCA3C64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10" y="1015459"/>
            <a:ext cx="10745821" cy="54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6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7EDD-CFC4-3262-949A-8E430F90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42338D4E-D8E8-F1A6-63D1-D82079B3F258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33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489A1A-B7C1-7906-4BDF-D81158CB6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10" y="283153"/>
            <a:ext cx="10515600" cy="925746"/>
          </a:xfrm>
        </p:spPr>
        <p:txBody>
          <a:bodyPr/>
          <a:lstStyle/>
          <a:p>
            <a: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Výsledek – data v IS DTM i v DMVS/ IS DTM kraje</a:t>
            </a:r>
            <a:br>
              <a:rPr lang="cs-CZ" sz="35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9B999AFB-DDA3-94AD-1066-B9BBA94BBE6D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27E583-FE57-B928-C919-2DA6B6290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9" y="746027"/>
            <a:ext cx="6795108" cy="353314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D580B-B3B4-974B-85E0-A1AAD358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406318"/>
            <a:ext cx="6497009" cy="33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56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CD94C-E8E1-837F-1CDA-0D2138DF9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id="{BFD701B8-03F5-E9BF-2960-22E20F7F7D8C}"/>
              </a:ext>
            </a:extLst>
          </p:cNvPr>
          <p:cNvSpPr txBox="1">
            <a:spLocks/>
          </p:cNvSpPr>
          <p:nvPr/>
        </p:nvSpPr>
        <p:spPr>
          <a:xfrm>
            <a:off x="407368" y="268885"/>
            <a:ext cx="10729192" cy="576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DTM ŘSD – návaznost na další agendy</a:t>
            </a:r>
          </a:p>
        </p:txBody>
      </p:sp>
      <p:sp>
        <p:nvSpPr>
          <p:cNvPr id="2" name="Zástupný obsah 5">
            <a:extLst>
              <a:ext uri="{FF2B5EF4-FFF2-40B4-BE49-F238E27FC236}">
                <a16:creationId xmlns:a16="http://schemas.microsoft.com/office/drawing/2014/main" id="{1EC2E534-5F1F-77D8-1FCA-986C24A85CCA}"/>
              </a:ext>
            </a:extLst>
          </p:cNvPr>
          <p:cNvSpPr txBox="1">
            <a:spLocks/>
          </p:cNvSpPr>
          <p:nvPr/>
        </p:nvSpPr>
        <p:spPr>
          <a:xfrm>
            <a:off x="407368" y="1287817"/>
            <a:ext cx="6408712" cy="46719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Přesné zaměření základu – </a:t>
            </a:r>
            <a:r>
              <a:rPr lang="cs-CZ" b="1" dirty="0">
                <a:solidFill>
                  <a:schemeClr val="tx1"/>
                </a:solidFill>
                <a:ea typeface="Calibri" panose="020F0502020204030204" pitchFamily="34" charset="0"/>
              </a:rPr>
              <a:t>GDSPS, DTM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Rozšířené informace – </a:t>
            </a:r>
            <a:r>
              <a:rPr lang="cs-CZ" b="1" dirty="0">
                <a:solidFill>
                  <a:schemeClr val="tx1"/>
                </a:solidFill>
                <a:ea typeface="Calibri" panose="020F0502020204030204" pitchFamily="34" charset="0"/>
              </a:rPr>
              <a:t>DTM ŘSD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/>
                </a:solidFill>
              </a:rPr>
              <a:t>Doplnění popisných atributů – provázání  pomocí ID - </a:t>
            </a:r>
            <a:r>
              <a:rPr lang="cs-CZ" b="1" dirty="0">
                <a:solidFill>
                  <a:schemeClr val="tx1"/>
                </a:solidFill>
              </a:rPr>
              <a:t>pasport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Agendové systémy pro aktualizace údajů - </a:t>
            </a:r>
            <a:r>
              <a:rPr lang="cs-CZ" b="1" dirty="0">
                <a:solidFill>
                  <a:schemeClr val="tx1"/>
                </a:solidFill>
                <a:ea typeface="Calibri" panose="020F0502020204030204" pitchFamily="34" charset="0"/>
              </a:rPr>
              <a:t>pasportizace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Jednotné vstupy, výstupy – průběžné vedení informací – jasně definovaná odpovědnost</a:t>
            </a: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endParaRPr lang="cs-CZ" dirty="0">
              <a:ea typeface="Calibri" panose="020F0502020204030204" pitchFamily="34" charset="0"/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Font typeface="System Font Regular"/>
              <a:buNone/>
            </a:pPr>
            <a:endParaRPr lang="cs-CZ" dirty="0">
              <a:ea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1D0710-46DD-D2A2-F3FE-236B13809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414" y="968158"/>
            <a:ext cx="5552586" cy="46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6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7E305-6F27-35AC-9D54-52AEFC857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>
            <a:extLst>
              <a:ext uri="{FF2B5EF4-FFF2-40B4-BE49-F238E27FC236}">
                <a16:creationId xmlns:a16="http://schemas.microsoft.com/office/drawing/2014/main" id="{08354213-18BA-6D87-2BCF-3A4AD3011C0C}"/>
              </a:ext>
            </a:extLst>
          </p:cNvPr>
          <p:cNvSpPr txBox="1">
            <a:spLocks/>
          </p:cNvSpPr>
          <p:nvPr/>
        </p:nvSpPr>
        <p:spPr>
          <a:xfrm>
            <a:off x="407368" y="268885"/>
            <a:ext cx="10729192" cy="576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DTM ŘSD – návaznost na další agendy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AB0F9E-6395-C309-8D48-639018513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36" y="844923"/>
            <a:ext cx="8637199" cy="59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62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821E21E-8918-FB17-9BE2-CC52325436A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34ED5D-EC38-756F-F5AC-75B265DA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911424" y="1046560"/>
            <a:ext cx="1970691" cy="16249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7BE4D2-3E02-35D4-0CAD-0D3C4C5A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19800000">
            <a:off x="6606000" y="1418400"/>
            <a:ext cx="7106399" cy="7106399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36945B0D-B5BF-6281-B9F4-CB7166ED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3" y="1318202"/>
            <a:ext cx="8271213" cy="225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spcAft>
                <a:spcPts val="2400"/>
              </a:spcAft>
              <a:buClrTx/>
              <a:buFontTx/>
              <a:buNone/>
            </a:pPr>
            <a:r>
              <a:rPr lang="cs-CZ" sz="8000" b="1" i="1" spc="-130">
                <a:solidFill>
                  <a:schemeClr val="bg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Děkuji za pozornost</a:t>
            </a:r>
            <a:endParaRPr lang="cs-CZ" sz="8000" i="1">
              <a:solidFill>
                <a:srgbClr val="0093D3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61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5A4E-FFBF-4C7C-A614-E7AF33220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B7B29-4972-5CBE-EEBC-404408B4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63771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9417A"/>
                </a:solidFill>
                <a:ea typeface="Calibri" panose="020F0502020204030204" pitchFamily="34" charset="0"/>
              </a:rPr>
              <a:t>Digitální technická mapa 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A92E3D6-E3BE-F570-649B-A95BE3DDFA86}"/>
              </a:ext>
            </a:extLst>
          </p:cNvPr>
          <p:cNvSpPr txBox="1">
            <a:spLocks/>
          </p:cNvSpPr>
          <p:nvPr/>
        </p:nvSpPr>
        <p:spPr>
          <a:xfrm>
            <a:off x="551384" y="1377986"/>
            <a:ext cx="10873208" cy="5219365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Editorem datové sady je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editor ZPS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kraj ze zákona, </a:t>
            </a:r>
          </a:p>
          <a:p>
            <a:pPr marL="116205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na základě smluv  - v rámci své činnosti ŘSD a SŽ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editor DI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 správce dopravních staveb 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editor 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vlastník/ správce 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55600">
              <a:buFont typeface="Courier New" panose="02070309020205020404" pitchFamily="49" charset="0"/>
              <a:buChar char="o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Kdo je ještě zapojen?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správci a vlastníci 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ČEZ, RWE, CETIN,….. ale i správci drobných sítí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1675" indent="-809625">
              <a:buFont typeface="Wingdings" panose="05000000000000000000" pitchFamily="2" charset="2"/>
              <a:buChar char="§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další správci dopravy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– vodní cesty, letiště, správci regionálních dopravních sítí….atd.</a:t>
            </a:r>
          </a:p>
          <a:p>
            <a:pPr marL="1971675" indent="-809625">
              <a:buFont typeface="Wingdings" panose="05000000000000000000" pitchFamily="2" charset="2"/>
              <a:buChar char="§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14" dirty="0"/>
          </a:p>
        </p:txBody>
      </p:sp>
    </p:spTree>
    <p:extLst>
      <p:ext uri="{BB962C8B-B14F-4D97-AF65-F5344CB8AC3E}">
        <p14:creationId xmlns:p14="http://schemas.microsoft.com/office/powerpoint/2010/main" val="32016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EA16D-4CD4-9198-AC3B-F76575469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0C2D4-8658-50DB-5AF8-565728B5046B}"/>
              </a:ext>
            </a:extLst>
          </p:cNvPr>
          <p:cNvSpPr txBox="1">
            <a:spLocks/>
          </p:cNvSpPr>
          <p:nvPr/>
        </p:nvSpPr>
        <p:spPr>
          <a:xfrm>
            <a:off x="656216" y="332656"/>
            <a:ext cx="10729192" cy="5760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200" dirty="0">
                <a:solidFill>
                  <a:srgbClr val="09417A"/>
                </a:solidFill>
              </a:rPr>
              <a:t>DTM v legislativě – základní definice</a:t>
            </a:r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148F1D2D-BD48-1A01-8E43-F9D94E9B8F5B}"/>
              </a:ext>
            </a:extLst>
          </p:cNvPr>
          <p:cNvSpPr txBox="1">
            <a:spLocks/>
          </p:cNvSpPr>
          <p:nvPr/>
        </p:nvSpPr>
        <p:spPr>
          <a:xfrm>
            <a:off x="688489" y="908720"/>
            <a:ext cx="10628091" cy="614829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stem Font Regular"/>
              <a:buChar char="▸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solidFill>
                  <a:schemeClr val="tx1"/>
                </a:solidFill>
              </a:rPr>
              <a:t>Základní definice v zákoně - 200/1994 Sb</a:t>
            </a:r>
            <a:r>
              <a:rPr lang="cs-CZ" dirty="0">
                <a:solidFill>
                  <a:schemeClr val="tx1"/>
                </a:solidFill>
              </a:rPr>
              <a:t>.</a:t>
            </a:r>
          </a:p>
          <a:p>
            <a:pPr marL="715963" lvl="1" indent="179388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	definováno v §4b </a:t>
            </a:r>
          </a:p>
          <a:p>
            <a:pPr marL="715963" lvl="1" indent="179388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účinnost od 1.7.2024</a:t>
            </a:r>
          </a:p>
          <a:p>
            <a:pPr marL="715963" lvl="1" indent="179388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  <a:ea typeface="Calibri" panose="020F0502020204030204" pitchFamily="34" charset="0"/>
              </a:rPr>
              <a:t>vazba na DTM obcí (§4c), provádění zeměměřických činností atd. </a:t>
            </a:r>
          </a:p>
          <a:p>
            <a:pPr marL="715963" lvl="1" indent="179388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4752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Courier New" panose="02070309020205020404" pitchFamily="49" charset="0"/>
              <a:buChar char="o"/>
              <a:defRPr/>
            </a:pPr>
            <a:r>
              <a:rPr lang="cs-CZ" b="1" dirty="0">
                <a:solidFill>
                  <a:schemeClr val="tx1"/>
                </a:solidFill>
              </a:rPr>
              <a:t>Vyhláška o obsahu digitální technické mapy kraje – 393/2020 Sb.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strukturu a obsah DTM včetně rozdělení údajů na veřejné a neveřejné,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charakteristiky přesnosti údajů o poloze a výšce objektů a zařízení,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způsob vedení údajů digitální technické mapy,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údaje, které stavebník předává do digitální technické mapy při vzniku, změně nebo zániku objektu nebo zařízení, a jejich strukturu,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výměnný formát DTM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formy a podmínky poskytování údajů z digitální technické mapy,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obsah seznamu vlastníků, provozovatelů a správců dopravní a technické infrastruktury a</a:t>
            </a:r>
          </a:p>
          <a:p>
            <a:pPr marL="1000125" indent="-285750" algn="just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obsah seznamu editorů DTM a osob, které za editora plní jeho editační povinnost.</a:t>
            </a:r>
          </a:p>
          <a:p>
            <a:pPr marL="1000125" lvl="1" indent="-285750">
              <a:lnSpc>
                <a:spcPct val="140000"/>
              </a:lnSpc>
              <a:spcBef>
                <a:spcPts val="0"/>
              </a:spcBef>
              <a:buClr>
                <a:srgbClr val="0093D3"/>
              </a:buClr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rgbClr val="000000">
                  <a:lumMod val="50000"/>
                  <a:lumOff val="50000"/>
                </a:srgbClr>
              </a:solidFill>
            </a:endParaRPr>
          </a:p>
          <a:p>
            <a:pPr marL="0" indent="0" algn="just">
              <a:lnSpc>
                <a:spcPct val="115000"/>
              </a:lnSpc>
              <a:spcBef>
                <a:spcPts val="300"/>
              </a:spcBef>
              <a:spcAft>
                <a:spcPts val="400"/>
              </a:spcAft>
              <a:buFont typeface="System Font Regular"/>
              <a:buNone/>
            </a:pPr>
            <a:endParaRPr lang="cs-CZ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57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9C742-B16C-F9CD-A020-9B7B4EAA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7E517-5FB2-C430-20B0-F6C71CCB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63771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09417A"/>
                </a:solidFill>
              </a:rPr>
              <a:t>Metodiky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C812DC-76A0-0FC1-5F68-80A7D45B6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487031"/>
            <a:ext cx="4816512" cy="5857796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:a16="http://schemas.microsoft.com/office/drawing/2014/main" id="{F7390900-F3F6-9382-2188-6DB1B2D04AEC}"/>
              </a:ext>
            </a:extLst>
          </p:cNvPr>
          <p:cNvSpPr txBox="1">
            <a:spLocks/>
          </p:cNvSpPr>
          <p:nvPr/>
        </p:nvSpPr>
        <p:spPr>
          <a:xfrm>
            <a:off x="551384" y="1124744"/>
            <a:ext cx="5976664" cy="5472607"/>
          </a:xfrm>
        </p:spPr>
        <p:txBody>
          <a:bodyPr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metodické návody 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-  stránky ČUZK  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https://cuzk.gov.cz/DMVS/O-IS-DMVS.aspx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Metodika pro geodetické zaměřování základní prostorové situace DTM kraje a pro práci s dokumentací“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cs-CZ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Metodika pořizování, správy a způsobu poskytování dat digitální technické mapy veřejnoprávních subjektů“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Výměnný formát JVF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struktura výměnného formátu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- ukázky výměnného formátu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- stávající 1.43</a:t>
            </a: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cs-CZ" sz="1814" dirty="0"/>
          </a:p>
        </p:txBody>
      </p:sp>
    </p:spTree>
    <p:extLst>
      <p:ext uri="{BB962C8B-B14F-4D97-AF65-F5344CB8AC3E}">
        <p14:creationId xmlns:p14="http://schemas.microsoft.com/office/powerpoint/2010/main" val="20527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B6B65-9F65-D385-C882-330227A9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58666"/>
            <a:ext cx="10515600" cy="925746"/>
          </a:xfrm>
        </p:spPr>
        <p:txBody>
          <a:bodyPr/>
          <a:lstStyle/>
          <a:p>
            <a:r>
              <a:rPr lang="cs-CZ" sz="3200" dirty="0">
                <a:solidFill>
                  <a:srgbClr val="09417A"/>
                </a:solidFill>
              </a:rPr>
              <a:t>Metodiky a postupy   </a:t>
            </a:r>
            <a:r>
              <a:rPr lang="cs-CZ" sz="2000" b="0" dirty="0">
                <a:solidFill>
                  <a:srgbClr val="1D96DC"/>
                </a:solidFill>
              </a:rPr>
              <a:t>https://dtmwiki.kr-zlinsky.cz/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C84092B-1580-47ED-F555-AB3045C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949904"/>
            <a:ext cx="10153128" cy="56494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E811B5-9539-2865-07D9-D1D7E6498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012" y="949904"/>
            <a:ext cx="9023976" cy="564942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F79409-2705-6706-C65D-DDFD9B364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620" y="949902"/>
            <a:ext cx="7554907" cy="571945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06DF90-8853-6434-ACF0-7B10CCD25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126" y="941789"/>
            <a:ext cx="7285416" cy="572757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0A9E178-3369-03B5-F26F-5ACCB035C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343" y="908929"/>
            <a:ext cx="6972658" cy="56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46D4D-E8A2-14DE-8F0F-2FE616016484}"/>
              </a:ext>
            </a:extLst>
          </p:cNvPr>
          <p:cNvSpPr txBox="1">
            <a:spLocks/>
          </p:cNvSpPr>
          <p:nvPr/>
        </p:nvSpPr>
        <p:spPr>
          <a:xfrm>
            <a:off x="479376" y="476672"/>
            <a:ext cx="10729192" cy="80348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3600" dirty="0">
                <a:solidFill>
                  <a:srgbClr val="09417A"/>
                </a:solidFill>
              </a:rPr>
              <a:t>Co je GAD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2D19CE-6754-EC49-D79C-18BE89021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071837"/>
            <a:ext cx="11393269" cy="52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1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833643"/>
            <a:ext cx="10946036" cy="554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lvl="1">
              <a:lnSpc>
                <a:spcPct val="140000"/>
              </a:lnSpc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Požadovaná dokumentace ze zákona </a:t>
            </a:r>
          </a:p>
          <a:p>
            <a:pPr marL="0" lvl="1" algn="just">
              <a:lnSpc>
                <a:spcPct val="140000"/>
              </a:lnSpc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Stavební zákon </a:t>
            </a:r>
          </a:p>
          <a:p>
            <a:pPr marL="0" lvl="1" algn="just">
              <a:lnSpc>
                <a:spcPct val="140000"/>
              </a:lnSpc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§232 a § 236 + praxe</a:t>
            </a:r>
          </a:p>
          <a:p>
            <a:pPr marL="0" lvl="1">
              <a:lnSpc>
                <a:spcPct val="140000"/>
              </a:lnSpc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Kolaudace a předčasné užívání stavby 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Stavební úřady vyžadují u předčasného užívání stavby a i u kolaudací starších i nových staveb potvrzení, že daná stavba byla vložena do DTM kraje</a:t>
            </a:r>
          </a:p>
          <a:p>
            <a:pPr marL="189475" lvl="1">
              <a:lnSpc>
                <a:spcPct val="140000"/>
              </a:lnSpc>
              <a:buClr>
                <a:srgbClr val="0093D3"/>
              </a:buClr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zeměměřictví</a:t>
            </a:r>
          </a:p>
          <a:p>
            <a:pPr marL="0" lvl="1">
              <a:lnSpc>
                <a:spcPct val="140000"/>
              </a:lnSpc>
              <a:buClr>
                <a:srgbClr val="0093D3"/>
              </a:buClr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 4b DTM kraje – předání změn u technických objektů správci DTM kraje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Stavební úřady na základě požadavků kraje jako editora vyžadují u </a:t>
            </a:r>
            <a:r>
              <a:rPr lang="cs-CZ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staveby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potvrzení, že daná stavba byla vložena do DTM kraje, nebo předání jejich GAD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40000"/>
              </a:lnSpc>
              <a:buClr>
                <a:srgbClr val="0093D3"/>
              </a:buClr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Požadovaná dokumentace pro správce</a:t>
            </a:r>
          </a:p>
          <a:p>
            <a:pPr marL="0" lvl="1">
              <a:lnSpc>
                <a:spcPct val="140000"/>
              </a:lnSpc>
              <a:buClr>
                <a:srgbClr val="0093D3"/>
              </a:buClr>
            </a:pPr>
            <a:r>
              <a:rPr lang="cs-CZ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pozemních komunikacích</a:t>
            </a:r>
          </a:p>
          <a:p>
            <a:pPr marL="0" lvl="1">
              <a:lnSpc>
                <a:spcPct val="140000"/>
              </a:lnSpc>
              <a:buClr>
                <a:srgbClr val="0093D3"/>
              </a:buClr>
            </a:pP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Evidence součástí a příslušenství pozemních komunikací a jejich poloha</a:t>
            </a:r>
          </a:p>
          <a:p>
            <a:pPr marL="0" lvl="1" indent="188913">
              <a:lnSpc>
                <a:spcPct val="140000"/>
              </a:lnSpc>
              <a:buClr>
                <a:srgbClr val="0093D3"/>
              </a:buClr>
            </a:pPr>
            <a:endParaRPr lang="cs-CZ" sz="18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40000"/>
              </a:lnSpc>
              <a:buClr>
                <a:srgbClr val="0093D3"/>
              </a:buClr>
            </a:pPr>
            <a:endParaRPr lang="cs-CZ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9475" lvl="1">
              <a:lnSpc>
                <a:spcPct val="140000"/>
              </a:lnSpc>
              <a:buClr>
                <a:srgbClr val="0093D3"/>
              </a:buClr>
            </a:pPr>
            <a:endParaRPr lang="cs-CZ" sz="18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9</a:t>
            </a:fld>
            <a:endParaRPr lang="en-US" sz="800" b="1" i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98" y="273022"/>
            <a:ext cx="10515600" cy="533802"/>
          </a:xfrm>
        </p:spPr>
        <p:txBody>
          <a:bodyPr/>
          <a:lstStyle/>
          <a:p>
            <a:r>
              <a:rPr lang="cs-CZ" sz="3200" b="1" dirty="0">
                <a:solidFill>
                  <a:srgbClr val="09417A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Dokumentace DTM ŘSD</a:t>
            </a:r>
            <a:b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8230390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RSD-01">
      <a:dk1>
        <a:srgbClr val="000000"/>
      </a:dk1>
      <a:lt1>
        <a:srgbClr val="FFFFFF"/>
      </a:lt1>
      <a:dk2>
        <a:srgbClr val="094179"/>
      </a:dk2>
      <a:lt2>
        <a:srgbClr val="E7E6E6"/>
      </a:lt2>
      <a:accent1>
        <a:srgbClr val="0096DC"/>
      </a:accent1>
      <a:accent2>
        <a:srgbClr val="FF5800"/>
      </a:accent2>
      <a:accent3>
        <a:srgbClr val="AEB3AB"/>
      </a:accent3>
      <a:accent4>
        <a:srgbClr val="E00034"/>
      </a:accent4>
      <a:accent5>
        <a:srgbClr val="69BE28"/>
      </a:accent5>
      <a:accent6>
        <a:srgbClr val="DDE5D9"/>
      </a:accent6>
      <a:hlink>
        <a:srgbClr val="0095DB"/>
      </a:hlink>
      <a:folHlink>
        <a:srgbClr val="094179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d_ppt" id="{D62802C7-E7BA-B548-9AF2-94A7FB24D838}" vid="{FC35FACD-0933-6D42-8D6E-CA17C5D121F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A7F5209A7CC341BAE969A0CC00E32C" ma:contentTypeVersion="6" ma:contentTypeDescription="Create a new document." ma:contentTypeScope="" ma:versionID="e8ecc0c370e7aee6afdc90820ffcc284">
  <xsd:schema xmlns:xsd="http://www.w3.org/2001/XMLSchema" xmlns:xs="http://www.w3.org/2001/XMLSchema" xmlns:p="http://schemas.microsoft.com/office/2006/metadata/properties" xmlns:ns2="cb8fd31b-0823-407c-bb0a-ab20c9f0eb2f" xmlns:ns3="53b54639-99d5-4c9a-b584-0d6015c9cac9" targetNamespace="http://schemas.microsoft.com/office/2006/metadata/properties" ma:root="true" ma:fieldsID="962b4ab1cafcef35305b0b3d49c82937" ns2:_="" ns3:_="">
    <xsd:import namespace="cb8fd31b-0823-407c-bb0a-ab20c9f0eb2f"/>
    <xsd:import namespace="53b54639-99d5-4c9a-b584-0d6015c9ca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fd31b-0823-407c-bb0a-ab20c9f0eb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54639-99d5-4c9a-b584-0d6015c9cac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0511CC-8894-414B-861C-7163884E43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8fd31b-0823-407c-bb0a-ab20c9f0eb2f"/>
    <ds:schemaRef ds:uri="53b54639-99d5-4c9a-b584-0d6015c9ca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20983-0130-4B72-B2DB-E9739FF06DBD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53b54639-99d5-4c9a-b584-0d6015c9cac9"/>
    <ds:schemaRef ds:uri="http://schemas.microsoft.com/office/2006/documentManagement/types"/>
    <ds:schemaRef ds:uri="http://purl.org/dc/terms/"/>
    <ds:schemaRef ds:uri="http://purl.org/dc/dcmitype/"/>
    <ds:schemaRef ds:uri="cb8fd31b-0823-407c-bb0a-ab20c9f0eb2f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8356D48-DE97-458E-B7C4-4A5ED2A7D5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3887</TotalTime>
  <Words>1937</Words>
  <Application>Microsoft Office PowerPoint</Application>
  <PresentationFormat>Širokoúhlá obrazovka</PresentationFormat>
  <Paragraphs>279</Paragraphs>
  <Slides>36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5" baseType="lpstr">
      <vt:lpstr>Aptos</vt:lpstr>
      <vt:lpstr>Arial</vt:lpstr>
      <vt:lpstr>Calibri</vt:lpstr>
      <vt:lpstr>Courier New</vt:lpstr>
      <vt:lpstr>Palatino Linotype</vt:lpstr>
      <vt:lpstr>System Font Regular</vt:lpstr>
      <vt:lpstr>Times New Roman</vt:lpstr>
      <vt:lpstr>Wingdings</vt:lpstr>
      <vt:lpstr>Motiv Office</vt:lpstr>
      <vt:lpstr>Prezentace aplikace PowerPoint</vt:lpstr>
      <vt:lpstr>Co je Digitální technická mapa a Digitální mapa veřejné správy</vt:lpstr>
      <vt:lpstr>Co je Digitální technická mapa </vt:lpstr>
      <vt:lpstr>Digitální technická mapa </vt:lpstr>
      <vt:lpstr>Prezentace aplikace PowerPoint</vt:lpstr>
      <vt:lpstr>Metodiky</vt:lpstr>
      <vt:lpstr>Metodiky a postupy   https://dtmwiki.kr-zlinsky.cz/</vt:lpstr>
      <vt:lpstr>Prezentace aplikace PowerPoint</vt:lpstr>
      <vt:lpstr>Dokumentace DTM ŘSD </vt:lpstr>
      <vt:lpstr>Prezentace aplikace PowerPoint</vt:lpstr>
      <vt:lpstr>DTM ŘSD – realizované zakázky pořízení dat 2022-2023</vt:lpstr>
      <vt:lpstr>DTM ŘSD – plánované pořízení datových sad 2025-2026</vt:lpstr>
      <vt:lpstr>Prezentace aplikace PowerPoint</vt:lpstr>
      <vt:lpstr>Prezentace aplikace PowerPoint</vt:lpstr>
      <vt:lpstr>Prezentace aplikace PowerPoint</vt:lpstr>
      <vt:lpstr>Předpisy ŘSD pro DTM ŘSD </vt:lpstr>
      <vt:lpstr>Datová struktura DTM ŘSD – datový předpis B9</vt:lpstr>
      <vt:lpstr>Informační systém DTM ŘSD </vt:lpstr>
      <vt:lpstr>Realizace GAD ŘSD – základní pravidla </vt:lpstr>
      <vt:lpstr>Prezentace aplikace PowerPoint</vt:lpstr>
      <vt:lpstr>Výdej dat – v konečné podobě </vt:lpstr>
      <vt:lpstr>Informace pro geodety</vt:lpstr>
      <vt:lpstr>Výdej dat – nyní </vt:lpstr>
      <vt:lpstr>Realizace GAD ŘSD – zpracování </vt:lpstr>
      <vt:lpstr>Příjem dokumentace – v konečné podobě </vt:lpstr>
      <vt:lpstr>Prezentace aplikace PowerPoint</vt:lpstr>
      <vt:lpstr>Prezentace aplikace PowerPoint</vt:lpstr>
      <vt:lpstr>Příjem dat – nyní </vt:lpstr>
      <vt:lpstr>Prezentace aplikace PowerPoint</vt:lpstr>
      <vt:lpstr>Import a kontrola geodetických dokumentací </vt:lpstr>
      <vt:lpstr>Informační Systém DTM ŘSD</vt:lpstr>
      <vt:lpstr>Zpracování DI a TI v rámci ISTEMu https://app-dtm.rsd.cz/dtm/dashboard </vt:lpstr>
      <vt:lpstr>Výsledek – data v IS DTM i v DMVS/ IS DTM kraje  </vt:lpstr>
      <vt:lpstr>Prezentace aplikace PowerPoint</vt:lpstr>
      <vt:lpstr>Prezentace aplikace PowerPoint</vt:lpstr>
      <vt:lpstr>Prezentace aplikace PowerPoint</vt:lpstr>
    </vt:vector>
  </TitlesOfParts>
  <Company>ŘSD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Šejnoha Josef Ing.</dc:creator>
  <cp:lastModifiedBy>Poláková Martina Ing.</cp:lastModifiedBy>
  <cp:revision>28</cp:revision>
  <dcterms:created xsi:type="dcterms:W3CDTF">2021-01-12T14:42:58Z</dcterms:created>
  <dcterms:modified xsi:type="dcterms:W3CDTF">2025-03-27T07:41:56Z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0x01010089A7F5209A7CC341BAE969A0CC00E32C</vt:lpwstr>
  </property>
</Properties>
</file>