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700" r:id="rId5"/>
    <p:sldId id="748" r:id="rId6"/>
    <p:sldId id="701" r:id="rId7"/>
    <p:sldId id="483" r:id="rId8"/>
    <p:sldId id="481" r:id="rId9"/>
    <p:sldId id="697" r:id="rId10"/>
    <p:sldId id="749" r:id="rId11"/>
    <p:sldId id="33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061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orient="horz" pos="12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icl Martin Ing." initials="ŠMI" lastIdx="1" clrIdx="0">
    <p:extLst>
      <p:ext uri="{19B8F6BF-5375-455C-9EA6-DF929625EA0E}">
        <p15:presenceInfo xmlns:p15="http://schemas.microsoft.com/office/powerpoint/2012/main" userId="S::martin.spicl@rsd.cz::34361fd3-731a-47f5-b3bf-421b9b657c27" providerId="AD"/>
      </p:ext>
    </p:extLst>
  </p:cmAuthor>
  <p:cmAuthor id="2" name="Hrušková Martina Ing. MBA" initials="HMIM" lastIdx="30" clrIdx="1">
    <p:extLst>
      <p:ext uri="{19B8F6BF-5375-455C-9EA6-DF929625EA0E}">
        <p15:presenceInfo xmlns:p15="http://schemas.microsoft.com/office/powerpoint/2012/main" userId="S::Martina.Hruskova@rsd.cz::5f77b40a-155c-49a9-812c-22764c4870fe" providerId="AD"/>
      </p:ext>
    </p:extLst>
  </p:cmAuthor>
  <p:cmAuthor id="3" name="Jadlovský Milan Ing." initials="JMI" lastIdx="1" clrIdx="2">
    <p:extLst>
      <p:ext uri="{19B8F6BF-5375-455C-9EA6-DF929625EA0E}">
        <p15:presenceInfo xmlns:p15="http://schemas.microsoft.com/office/powerpoint/2012/main" userId="S::milan.jadlovsky@rsd.cz::56bc0609-c594-4086-9ad1-86814c6327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C"/>
    <a:srgbClr val="09417A"/>
    <a:srgbClr val="1D96DC"/>
    <a:srgbClr val="AEB4AB"/>
    <a:srgbClr val="FFFFFF"/>
    <a:srgbClr val="DFE7F5"/>
    <a:srgbClr val="515151"/>
    <a:srgbClr val="D1CECE"/>
    <a:srgbClr val="E7E6E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10" y="51"/>
      </p:cViewPr>
      <p:guideLst>
        <p:guide pos="3840"/>
        <p:guide pos="7061"/>
        <p:guide pos="438"/>
        <p:guide orient="horz" pos="300"/>
        <p:guide orient="horz" pos="12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50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81A15B9-ECC9-64FC-78BE-816FFBB32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54A140-4935-AE92-7620-B3495B8D98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36268-ACA2-4302-B714-3A433EDE5FFB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0ADC00-7A74-91C6-9C6A-4344ECC88F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8D22FC-1890-C96A-3657-790AB8B038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F48AD-953D-4C73-8818-7AF70C2E6B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1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F1BB-F31A-4CB0-B429-35A92651BC2C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A8C11-65F7-4089-8DFC-C4D25234B7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1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A8C11-65F7-4089-8DFC-C4D25234B70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97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A8C11-65F7-4089-8DFC-C4D25234B70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82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nadpis 1">
            <a:extLst>
              <a:ext uri="{FF2B5EF4-FFF2-40B4-BE49-F238E27FC236}">
                <a16:creationId xmlns:a16="http://schemas.microsoft.com/office/drawing/2014/main" id="{F3E8CE4D-E5D9-486C-EEA3-0036DE0F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925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598CD926-1D4F-41FB-DB89-903521AB34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738" y="1916113"/>
            <a:ext cx="5402262" cy="4260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obsah 5">
            <a:extLst>
              <a:ext uri="{FF2B5EF4-FFF2-40B4-BE49-F238E27FC236}">
                <a16:creationId xmlns:a16="http://schemas.microsoft.com/office/drawing/2014/main" id="{451072EA-70D4-35EA-CC5E-75D9BA271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8048" y="1916113"/>
            <a:ext cx="4682877" cy="42735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cs-CZ"/>
          </a:p>
        </p:txBody>
      </p:sp>
      <p:sp>
        <p:nvSpPr>
          <p:cNvPr id="13" name="Zástupný symbol pro datum 1">
            <a:extLst>
              <a:ext uri="{FF2B5EF4-FFF2-40B4-BE49-F238E27FC236}">
                <a16:creationId xmlns:a16="http://schemas.microsoft.com/office/drawing/2014/main" id="{17890628-5E66-198F-8940-19BD8CB3C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6474293"/>
            <a:ext cx="3961656" cy="1689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Ředitelství silnic a dálnic    </a:t>
            </a:r>
            <a:r>
              <a:rPr lang="cs-CZ">
                <a:solidFill>
                  <a:schemeClr val="tx2"/>
                </a:solidFill>
              </a:rPr>
              <a:t>/</a:t>
            </a:r>
            <a:r>
              <a:rPr lang="cs-CZ"/>
              <a:t>    </a:t>
            </a:r>
            <a:r>
              <a:rPr lang="cs-CZ" b="1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323751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1">
            <a:extLst>
              <a:ext uri="{FF2B5EF4-FFF2-40B4-BE49-F238E27FC236}">
                <a16:creationId xmlns:a16="http://schemas.microsoft.com/office/drawing/2014/main" id="{96788185-B762-42E2-25C7-893E5A9B3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6474293"/>
            <a:ext cx="3961656" cy="1689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Ředitelství silnic a dálnic    </a:t>
            </a:r>
            <a:r>
              <a:rPr lang="cs-CZ">
                <a:solidFill>
                  <a:schemeClr val="tx2"/>
                </a:solidFill>
              </a:rPr>
              <a:t>/</a:t>
            </a:r>
            <a:r>
              <a:rPr lang="cs-CZ"/>
              <a:t>    </a:t>
            </a:r>
            <a:r>
              <a:rPr lang="cs-CZ" b="1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154789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nadpis 1">
            <a:extLst>
              <a:ext uri="{FF2B5EF4-FFF2-40B4-BE49-F238E27FC236}">
                <a16:creationId xmlns:a16="http://schemas.microsoft.com/office/drawing/2014/main" id="{B7E3D102-7642-3574-2B1A-187B2B03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925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0C3B03E8-14D1-3508-ABCD-04061C511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738" y="1916113"/>
            <a:ext cx="10515600" cy="4260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/>
              <a:t>Upravte styly předlohy textu. Slide s dlouhým textem…</a:t>
            </a:r>
          </a:p>
        </p:txBody>
      </p:sp>
      <p:sp>
        <p:nvSpPr>
          <p:cNvPr id="11" name="Zástupný symbol pro datum 1">
            <a:extLst>
              <a:ext uri="{FF2B5EF4-FFF2-40B4-BE49-F238E27FC236}">
                <a16:creationId xmlns:a16="http://schemas.microsoft.com/office/drawing/2014/main" id="{00B0E3EB-0E6B-A253-3C1C-57A3CE596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6474293"/>
            <a:ext cx="3961656" cy="1689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Ředitelství silnic a dálnic    </a:t>
            </a:r>
            <a:r>
              <a:rPr lang="cs-CZ">
                <a:solidFill>
                  <a:schemeClr val="tx2"/>
                </a:solidFill>
              </a:rPr>
              <a:t>/</a:t>
            </a:r>
            <a:r>
              <a:rPr lang="cs-CZ"/>
              <a:t>    </a:t>
            </a:r>
            <a:r>
              <a:rPr lang="cs-CZ" b="1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21424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95325" y="1916113"/>
            <a:ext cx="5410656" cy="360759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95325" y="2537558"/>
            <a:ext cx="5410656" cy="3684588"/>
          </a:xfrm>
        </p:spPr>
        <p:txBody>
          <a:bodyPr lIns="0" tIns="0" rIns="0" bIns="0" anchor="t" anchorCtr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456039" y="1920378"/>
            <a:ext cx="4833129" cy="35649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456039" y="2537558"/>
            <a:ext cx="4833129" cy="3684588"/>
          </a:xfrm>
        </p:spPr>
        <p:txBody>
          <a:bodyPr lIns="0" tIns="0" rIns="0" bIns="0" anchor="t" anchorCtr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nadpis 1">
            <a:extLst>
              <a:ext uri="{FF2B5EF4-FFF2-40B4-BE49-F238E27FC236}">
                <a16:creationId xmlns:a16="http://schemas.microsoft.com/office/drawing/2014/main" id="{F4831EB0-8BB7-0474-6378-C7BCC94D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925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12" name="Zástupný symbol pro datum 1">
            <a:extLst>
              <a:ext uri="{FF2B5EF4-FFF2-40B4-BE49-F238E27FC236}">
                <a16:creationId xmlns:a16="http://schemas.microsoft.com/office/drawing/2014/main" id="{FDD7579E-8F7B-E60F-0E5E-17F404E8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6474293"/>
            <a:ext cx="3961656" cy="1689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Ředitelství silnic a dálnic    </a:t>
            </a:r>
            <a:r>
              <a:rPr lang="cs-CZ">
                <a:solidFill>
                  <a:schemeClr val="tx2"/>
                </a:solidFill>
              </a:rPr>
              <a:t>/</a:t>
            </a:r>
            <a:r>
              <a:rPr lang="cs-CZ"/>
              <a:t>    </a:t>
            </a:r>
            <a:r>
              <a:rPr lang="cs-CZ" b="1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3264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4">
            <a:extLst>
              <a:ext uri="{FF2B5EF4-FFF2-40B4-BE49-F238E27FC236}">
                <a16:creationId xmlns:a16="http://schemas.microsoft.com/office/drawing/2014/main" id="{F28BEAEB-9B94-3EE6-3C04-60D9AE299892}"/>
              </a:ext>
            </a:extLst>
          </p:cNvPr>
          <p:cNvSpPr txBox="1">
            <a:spLocks/>
          </p:cNvSpPr>
          <p:nvPr userDrawn="1"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‹#›</a:t>
            </a:fld>
            <a:endParaRPr lang="en-US" sz="800" b="1" i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nadpis 1">
            <a:extLst>
              <a:ext uri="{FF2B5EF4-FFF2-40B4-BE49-F238E27FC236}">
                <a16:creationId xmlns:a16="http://schemas.microsoft.com/office/drawing/2014/main" id="{A3755DDA-7D30-3FBB-5182-27B80150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925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datum 1">
            <a:extLst>
              <a:ext uri="{FF2B5EF4-FFF2-40B4-BE49-F238E27FC236}">
                <a16:creationId xmlns:a16="http://schemas.microsoft.com/office/drawing/2014/main" id="{7540C04F-3222-5725-B7E7-E59F987B9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6474293"/>
            <a:ext cx="3961656" cy="1689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Ředitelství silnic a dálnic    </a:t>
            </a:r>
            <a:r>
              <a:rPr lang="cs-CZ">
                <a:solidFill>
                  <a:schemeClr val="tx2"/>
                </a:solidFill>
              </a:rPr>
              <a:t>/</a:t>
            </a:r>
            <a:r>
              <a:rPr lang="cs-CZ"/>
              <a:t>    </a:t>
            </a:r>
            <a:r>
              <a:rPr lang="cs-CZ" b="1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228718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09CFE-CC68-9A9F-07BF-903AF121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C1DD51A-127D-FEEC-426F-DEE43012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E29A-7A5D-4D66-81FF-3D54EC03DCFB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EB2825-D0BE-B6E2-88DE-AB80713E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D33BA4-424D-3354-D6FA-B06D7B6D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2EB-D973-4A11-A48F-1B14D4B7F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85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31D8D-E1E5-4B12-981F-0F636B36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A8657E-A43F-4A6D-887D-C2E87F3F5A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622" y="1241390"/>
            <a:ext cx="11265138" cy="44544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193"/>
            </a:lvl1pPr>
            <a:lvl2pPr>
              <a:defRPr sz="3193"/>
            </a:lvl2pPr>
            <a:lvl3pPr>
              <a:defRPr sz="2737"/>
            </a:lvl3pPr>
            <a:lvl4pPr>
              <a:defRPr sz="2281"/>
            </a:lvl4pPr>
            <a:lvl5pPr>
              <a:defRPr sz="2053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45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925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3738" y="1916113"/>
            <a:ext cx="10515600" cy="42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E2F2C9C1-029F-48A2-6082-0C0101F4C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6474293"/>
            <a:ext cx="3961656" cy="16899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Ředitelství silnic a dálnic    </a:t>
            </a:r>
            <a:r>
              <a:rPr lang="cs-CZ">
                <a:solidFill>
                  <a:schemeClr val="tx2"/>
                </a:solidFill>
              </a:rPr>
              <a:t>/</a:t>
            </a:r>
            <a:r>
              <a:rPr lang="cs-CZ"/>
              <a:t>    </a:t>
            </a:r>
            <a:r>
              <a:rPr lang="cs-CZ" b="1"/>
              <a:t>www.rsd.cz</a:t>
            </a:r>
          </a:p>
        </p:txBody>
      </p:sp>
      <p:sp>
        <p:nvSpPr>
          <p:cNvPr id="8" name="Slide Number Placeholder 24">
            <a:extLst>
              <a:ext uri="{FF2B5EF4-FFF2-40B4-BE49-F238E27FC236}">
                <a16:creationId xmlns:a16="http://schemas.microsoft.com/office/drawing/2014/main" id="{9F0BD55D-B3C3-8AA9-FBB5-DFABFBF1C6F1}"/>
              </a:ext>
            </a:extLst>
          </p:cNvPr>
          <p:cNvSpPr txBox="1">
            <a:spLocks/>
          </p:cNvSpPr>
          <p:nvPr userDrawn="1"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‹#›</a:t>
            </a:fld>
            <a:endParaRPr lang="en-US" sz="800" b="1" i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6522EB-1578-36AF-0A44-086A4ED9FF4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94800" y="475200"/>
            <a:ext cx="403200" cy="403200"/>
          </a:xfrm>
          <a:prstGeom prst="rect">
            <a:avLst/>
          </a:prstGeom>
        </p:spPr>
      </p:pic>
      <p:pic>
        <p:nvPicPr>
          <p:cNvPr id="5" name="Obrázek 4" descr="Obsah obrázku Grafika, černá, snímek obrazovky, tma&#10;&#10;Popis byl vytvořen automaticky">
            <a:extLst>
              <a:ext uri="{FF2B5EF4-FFF2-40B4-BE49-F238E27FC236}">
                <a16:creationId xmlns:a16="http://schemas.microsoft.com/office/drawing/2014/main" id="{A9BB680F-BCA8-D721-1F3D-733EC650B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1" r="13342" b="25469"/>
          <a:stretch/>
        </p:blipFill>
        <p:spPr>
          <a:xfrm>
            <a:off x="7593718" y="1916113"/>
            <a:ext cx="4591655" cy="49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▸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▸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▸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▸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▸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12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d.cz/web/guest/metodiky-rsd-c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sd.fce.vutbr.cz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4573F8B9-8E2F-4C2B-A563-401C0445D2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 rot="19800000">
            <a:off x="-1384972" y="1672671"/>
            <a:ext cx="6141600" cy="61416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1975093-2A7C-5FDD-F8B2-0E311C32FEF6}"/>
              </a:ext>
            </a:extLst>
          </p:cNvPr>
          <p:cNvSpPr/>
          <p:nvPr/>
        </p:nvSpPr>
        <p:spPr>
          <a:xfrm>
            <a:off x="6960096" y="2722"/>
            <a:ext cx="5231904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1773B11D-E4AC-57B1-B596-9810BDFD9044}"/>
              </a:ext>
            </a:extLst>
          </p:cNvPr>
          <p:cNvGrpSpPr/>
          <p:nvPr/>
        </p:nvGrpSpPr>
        <p:grpSpPr>
          <a:xfrm>
            <a:off x="5655161" y="484558"/>
            <a:ext cx="5978788" cy="5824762"/>
            <a:chOff x="5762214" y="484558"/>
            <a:chExt cx="5411696" cy="5272280"/>
          </a:xfrm>
        </p:grpSpPr>
        <p:pic>
          <p:nvPicPr>
            <p:cNvPr id="10" name="Zástupný symbol obrázku 16" descr="Obsah obrázku směr, scéna, silnice, strom&#10;&#10;Popis byl vytvořen automaticky">
              <a:extLst>
                <a:ext uri="{FF2B5EF4-FFF2-40B4-BE49-F238E27FC236}">
                  <a16:creationId xmlns:a16="http://schemas.microsoft.com/office/drawing/2014/main" id="{5738F8F6-A32B-9293-DF70-DE4657506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6" r="15816"/>
            <a:stretch>
              <a:fillRect/>
            </a:stretch>
          </p:blipFill>
          <p:spPr>
            <a:xfrm>
              <a:off x="5762214" y="487950"/>
              <a:ext cx="2661823" cy="2595009"/>
            </a:xfrm>
            <a:prstGeom prst="rect">
              <a:avLst/>
            </a:prstGeom>
          </p:spPr>
        </p:pic>
        <p:pic>
          <p:nvPicPr>
            <p:cNvPr id="11" name="Zástupný symbol obrázku 22" descr="Obsah obrázku strom, exteriér, směr, scéna&#10;&#10;Popis byl vytvořen automaticky">
              <a:extLst>
                <a:ext uri="{FF2B5EF4-FFF2-40B4-BE49-F238E27FC236}">
                  <a16:creationId xmlns:a16="http://schemas.microsoft.com/office/drawing/2014/main" id="{A3376197-331D-9560-2822-698CDACB0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8" r="16038"/>
            <a:stretch>
              <a:fillRect/>
            </a:stretch>
          </p:blipFill>
          <p:spPr>
            <a:xfrm>
              <a:off x="5762214" y="3161829"/>
              <a:ext cx="2661823" cy="2595009"/>
            </a:xfrm>
            <a:prstGeom prst="rect">
              <a:avLst/>
            </a:prstGeom>
          </p:spPr>
        </p:pic>
        <p:pic>
          <p:nvPicPr>
            <p:cNvPr id="12" name="Zástupný symbol obrázku 18" descr="Obsah obrázku tráva, exteriér, voda, obloha&#10;&#10;Popis byl vytvořen automaticky">
              <a:extLst>
                <a:ext uri="{FF2B5EF4-FFF2-40B4-BE49-F238E27FC236}">
                  <a16:creationId xmlns:a16="http://schemas.microsoft.com/office/drawing/2014/main" id="{DF4839E4-FA59-55E1-DD86-4EB8E5759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1" r="21141"/>
            <a:stretch>
              <a:fillRect/>
            </a:stretch>
          </p:blipFill>
          <p:spPr>
            <a:xfrm>
              <a:off x="8512087" y="484558"/>
              <a:ext cx="2661823" cy="2595009"/>
            </a:xfrm>
            <a:prstGeom prst="rect">
              <a:avLst/>
            </a:prstGeom>
          </p:spPr>
        </p:pic>
        <p:pic>
          <p:nvPicPr>
            <p:cNvPr id="13" name="Zástupný symbol obrázku 25" descr="Obsah obrázku tráva, exteriér, stopa, hora&#10;&#10;Popis byl vytvořen automaticky">
              <a:extLst>
                <a:ext uri="{FF2B5EF4-FFF2-40B4-BE49-F238E27FC236}">
                  <a16:creationId xmlns:a16="http://schemas.microsoft.com/office/drawing/2014/main" id="{EE625225-6C81-1616-8956-BDCF42099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 r="15822"/>
            <a:stretch>
              <a:fillRect/>
            </a:stretch>
          </p:blipFill>
          <p:spPr>
            <a:xfrm>
              <a:off x="8512087" y="3161829"/>
              <a:ext cx="2661823" cy="2595009"/>
            </a:xfrm>
            <a:prstGeom prst="rect">
              <a:avLst/>
            </a:prstGeom>
          </p:spPr>
        </p:pic>
      </p:grpSp>
      <p:sp>
        <p:nvSpPr>
          <p:cNvPr id="14" name="Název prezentace">
            <a:extLst>
              <a:ext uri="{FF2B5EF4-FFF2-40B4-BE49-F238E27FC236}">
                <a16:creationId xmlns:a16="http://schemas.microsoft.com/office/drawing/2014/main" id="{1D21F96A-8619-BB3B-6A2F-F534975840CB}"/>
              </a:ext>
            </a:extLst>
          </p:cNvPr>
          <p:cNvSpPr txBox="1">
            <a:spLocks/>
          </p:cNvSpPr>
          <p:nvPr/>
        </p:nvSpPr>
        <p:spPr>
          <a:xfrm>
            <a:off x="701428" y="1577626"/>
            <a:ext cx="4856457" cy="400745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defPPr>
              <a:defRPr lang="cs-CZ"/>
            </a:defPPr>
            <a:lvl1pPr marL="0" indent="0" algn="l" defTabSz="914400" rtl="0" eaLnBrk="1" latinLnBrk="0" hangingPunct="1">
              <a:spcBef>
                <a:spcPts val="0"/>
              </a:spcBef>
              <a:buNone/>
              <a:defRPr sz="4105" b="1" kern="1200" baseline="0">
                <a:solidFill>
                  <a:srgbClr val="063E8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endParaRPr lang="cs-CZ" sz="2800" b="1" cap="all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cs-CZ" sz="2800" b="1" cap="all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Celoživotní vzdělávání a odborná způsobilost ŘSD</a:t>
            </a:r>
          </a:p>
          <a:p>
            <a:pPr>
              <a:lnSpc>
                <a:spcPts val="3000"/>
              </a:lnSpc>
            </a:pPr>
            <a:endParaRPr lang="cs-CZ" sz="2000" b="0" i="1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ts val="3000"/>
              </a:lnSpc>
            </a:pPr>
            <a:endParaRPr lang="cs-CZ" sz="2000" b="0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6" name="Zástupný text 21">
            <a:extLst>
              <a:ext uri="{FF2B5EF4-FFF2-40B4-BE49-F238E27FC236}">
                <a16:creationId xmlns:a16="http://schemas.microsoft.com/office/drawing/2014/main" id="{DBFA8D81-DC07-E632-8B48-97F5190DC9D3}"/>
              </a:ext>
            </a:extLst>
          </p:cNvPr>
          <p:cNvSpPr txBox="1">
            <a:spLocks/>
          </p:cNvSpPr>
          <p:nvPr/>
        </p:nvSpPr>
        <p:spPr>
          <a:xfrm>
            <a:off x="695325" y="6114158"/>
            <a:ext cx="4833722" cy="229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cs-CZ"/>
            </a:defPPr>
            <a:lvl1pPr marL="0" indent="0" algn="r" defTabSz="914400" rtl="0" eaLnBrk="1" latinLnBrk="0" hangingPunct="1">
              <a:spcBef>
                <a:spcPts val="0"/>
              </a:spcBef>
              <a:buNone/>
              <a:defRPr sz="2737" kern="1200">
                <a:solidFill>
                  <a:srgbClr val="0093D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Martina Poláková</a:t>
            </a:r>
            <a:r>
              <a:rPr lang="cs-CZ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60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ved.12300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C227912-99DE-151E-7CF4-2261E928D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00" y="486000"/>
            <a:ext cx="2255657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29BC4E-D223-E545-3F11-31475A6D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51" y="280340"/>
            <a:ext cx="10515600" cy="492369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9417A"/>
                </a:solidFill>
                <a:highlight>
                  <a:srgbClr val="FFFFFF"/>
                </a:highlight>
              </a:rPr>
              <a:t>Účel a typy oprávnění</a:t>
            </a:r>
            <a:br>
              <a:rPr lang="cs-CZ" sz="4000" dirty="0">
                <a:solidFill>
                  <a:srgbClr val="0070C0"/>
                </a:solidFill>
                <a:highlight>
                  <a:srgbClr val="FFFFFF"/>
                </a:highlight>
              </a:rPr>
            </a:br>
            <a:endParaRPr lang="cs-CZ" sz="4000" dirty="0">
              <a:solidFill>
                <a:srgbClr val="0070C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939924-19B3-EFE9-CFE7-CFF6CC17C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44" y="4112707"/>
            <a:ext cx="11302403" cy="2464953"/>
          </a:xfrm>
          <a:prstGeom prst="rect">
            <a:avLst/>
          </a:prstGeom>
        </p:spPr>
      </p:pic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5D8AD5F-A558-55EC-1F36-96E0807399FE}"/>
              </a:ext>
            </a:extLst>
          </p:cNvPr>
          <p:cNvSpPr txBox="1">
            <a:spLocks/>
          </p:cNvSpPr>
          <p:nvPr/>
        </p:nvSpPr>
        <p:spPr>
          <a:xfrm>
            <a:off x="369644" y="879032"/>
            <a:ext cx="10872097" cy="3531591"/>
          </a:xfrm>
        </p:spPr>
        <p:txBody>
          <a:bodyPr>
            <a:normAutofit fontScale="850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600" dirty="0"/>
          </a:p>
          <a:p>
            <a:r>
              <a:rPr lang="cs-CZ" sz="2600" b="1" dirty="0"/>
              <a:t>Proč?</a:t>
            </a:r>
          </a:p>
          <a:p>
            <a:endParaRPr lang="cs-CZ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Zajištění bezpečnosti dodavatelů při pohybu na silnicích I. třídy a dálnicích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Seznámení se se specifikami činností na liniových stavbách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Základní orientace ve smluvních podmínkách pro stavby i služeb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Základní orientace v datových předpisech ŘSD  - platných i vznikajících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2600" b="1" dirty="0"/>
              <a:t>Kdo ?</a:t>
            </a:r>
          </a:p>
          <a:p>
            <a:endParaRPr lang="cs-CZ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1814" dirty="0"/>
          </a:p>
        </p:txBody>
      </p:sp>
    </p:spTree>
    <p:extLst>
      <p:ext uri="{BB962C8B-B14F-4D97-AF65-F5344CB8AC3E}">
        <p14:creationId xmlns:p14="http://schemas.microsoft.com/office/powerpoint/2010/main" val="212957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055F6-1994-6859-3AA6-4CC56B38D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9FEE8-EC84-F12A-77AB-CC5EFC7E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Certifikace geodetů – základní informace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5EE1FFD-C82D-7ED3-AE2B-7DEEF213E4DE}"/>
              </a:ext>
            </a:extLst>
          </p:cNvPr>
          <p:cNvSpPr txBox="1"/>
          <p:nvPr/>
        </p:nvSpPr>
        <p:spPr>
          <a:xfrm>
            <a:off x="10415737" y="2180101"/>
            <a:ext cx="3817198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89" dirty="0"/>
              <a:t>        </a:t>
            </a:r>
            <a:endParaRPr lang="cs-CZ" sz="1089" dirty="0">
              <a:solidFill>
                <a:srgbClr val="063E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7AD94A-3D64-8694-81CD-769810221373}"/>
              </a:ext>
            </a:extLst>
          </p:cNvPr>
          <p:cNvSpPr txBox="1">
            <a:spLocks/>
          </p:cNvSpPr>
          <p:nvPr/>
        </p:nvSpPr>
        <p:spPr>
          <a:xfrm>
            <a:off x="322730" y="1011219"/>
            <a:ext cx="11736592" cy="5766099"/>
          </a:xfrm>
          <a:prstGeom prst="rect">
            <a:avLst/>
          </a:prstGeom>
        </p:spPr>
        <p:txBody>
          <a:bodyPr vert="horz" lIns="82951" tIns="41475" rIns="82951" bIns="41475" rtlCol="0">
            <a:normAutofit/>
          </a:bodyPr>
          <a:lstStyle>
            <a:lvl1pPr marL="0" indent="0" algn="l" defTabSz="1343886" rtl="0" eaLnBrk="1" latinLnBrk="0" hangingPunct="1">
              <a:spcBef>
                <a:spcPct val="20000"/>
              </a:spcBef>
              <a:buClr>
                <a:srgbClr val="0093D3"/>
              </a:buClr>
              <a:buFont typeface="Arial" panose="020B0604020202020204" pitchFamily="34" charset="0"/>
              <a:buNone/>
              <a:defRPr sz="3520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091908" indent="-419965" algn="l" defTabSz="1343886" rtl="0" eaLnBrk="1" latinLnBrk="0" hangingPunct="1">
              <a:spcBef>
                <a:spcPct val="20000"/>
              </a:spcBef>
              <a:buClr>
                <a:srgbClr val="0093D3"/>
              </a:buClr>
              <a:buFont typeface="Wingdings" panose="05000000000000000000" pitchFamily="2" charset="2"/>
              <a:buChar char="§"/>
              <a:defRPr sz="3520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679857" indent="-335971" algn="l" defTabSz="1343886" rtl="0" eaLnBrk="1" latinLnBrk="0" hangingPunct="1">
              <a:spcBef>
                <a:spcPct val="20000"/>
              </a:spcBef>
              <a:buClr>
                <a:srgbClr val="0093D3"/>
              </a:buClr>
              <a:buFont typeface="Wingdings" panose="05000000000000000000" pitchFamily="2" charset="2"/>
              <a:buChar char="§"/>
              <a:defRPr sz="3017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351800" indent="-335971" algn="l" defTabSz="1343886" rtl="0" eaLnBrk="1" latinLnBrk="0" hangingPunct="1">
              <a:spcBef>
                <a:spcPct val="20000"/>
              </a:spcBef>
              <a:buClr>
                <a:srgbClr val="0093D3"/>
              </a:buClr>
              <a:buFont typeface="Wingdings" panose="05000000000000000000" pitchFamily="2" charset="2"/>
              <a:buChar char="§"/>
              <a:defRPr sz="2514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023742" indent="-335971" algn="l" defTabSz="1343886" rtl="0" eaLnBrk="1" latinLnBrk="0" hangingPunct="1">
              <a:spcBef>
                <a:spcPct val="20000"/>
              </a:spcBef>
              <a:buClr>
                <a:srgbClr val="0093D3"/>
              </a:buClr>
              <a:buFont typeface="Wingdings" panose="05000000000000000000" pitchFamily="2" charset="2"/>
              <a:buChar char="§"/>
              <a:defRPr sz="2263" kern="1200">
                <a:solidFill>
                  <a:srgbClr val="002C7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695686" indent="-335971" algn="l" defTabSz="13438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67630" indent="-335971" algn="l" defTabSz="13438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39573" indent="-335971" algn="l" defTabSz="13438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11515" indent="-335971" algn="l" defTabSz="13438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Podrobné informace, včetně postupu pro získání Osvědčení jsou uvedeny v technickém </a:t>
            </a:r>
            <a:r>
              <a:rPr lang="cs-CZ" sz="2000" b="1" i="0" u="none" strike="noStrike" dirty="0">
                <a:solidFill>
                  <a:srgbClr val="00B0F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předpisu ŘSD M9 </a:t>
            </a:r>
            <a:r>
              <a:rPr lang="cs-CZ" sz="20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– </a:t>
            </a:r>
            <a:r>
              <a:rPr lang="cs-CZ" sz="2000" b="1" i="0" dirty="0">
                <a:solidFill>
                  <a:schemeClr val="tx1"/>
                </a:solidFill>
                <a:effectLst/>
              </a:rPr>
              <a:t>Požadavky na odbornou způsobilost personálu dodavatelů zeměměřických činností pro ŘSD</a:t>
            </a:r>
            <a:r>
              <a:rPr lang="cs-CZ" sz="20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</a:t>
            </a:r>
          </a:p>
          <a:p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20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vzdělávání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- 2-denní semináře</a:t>
            </a:r>
          </a:p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- geodezie ŘSD ve výstavbě</a:t>
            </a:r>
          </a:p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- geodezie ŘSD v provozu</a:t>
            </a:r>
          </a:p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- kontrolní činnosti</a:t>
            </a:r>
          </a:p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- BOZP</a:t>
            </a:r>
          </a:p>
          <a:p>
            <a:endParaRPr lang="cs-CZ" sz="20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20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prověření základních znalostí</a:t>
            </a:r>
          </a:p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- testováním přes PC</a:t>
            </a:r>
          </a:p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</a:t>
            </a:r>
            <a:endParaRPr lang="cs-CZ" sz="20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20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základní podklady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datové a metodické předpisy ŘSD – dostupné na webových stánkách ŘSD – pozor mohou být aktualizovány</a:t>
            </a:r>
            <a:endParaRPr lang="cs-CZ" sz="2000" dirty="0"/>
          </a:p>
          <a:p>
            <a:pPr marL="521368" indent="-521368">
              <a:buFont typeface="Arial" panose="020B0604020202020204" pitchFamily="34" charset="0"/>
              <a:buChar char="•"/>
            </a:pPr>
            <a:endParaRPr lang="cs-CZ" sz="1814" dirty="0"/>
          </a:p>
        </p:txBody>
      </p:sp>
    </p:spTree>
    <p:extLst>
      <p:ext uri="{BB962C8B-B14F-4D97-AF65-F5344CB8AC3E}">
        <p14:creationId xmlns:p14="http://schemas.microsoft.com/office/powerpoint/2010/main" val="6199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EF6CD-B8B8-47C3-9B1B-ABD22216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Certifikace geodetů –  kategorie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09C3097-AA9C-5461-2EE8-E71FFC61AA37}"/>
              </a:ext>
            </a:extLst>
          </p:cNvPr>
          <p:cNvSpPr txBox="1"/>
          <p:nvPr/>
        </p:nvSpPr>
        <p:spPr>
          <a:xfrm>
            <a:off x="10415737" y="2180101"/>
            <a:ext cx="3817198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89" dirty="0"/>
              <a:t>        </a:t>
            </a:r>
            <a:endParaRPr lang="cs-CZ" sz="1089" dirty="0">
              <a:solidFill>
                <a:srgbClr val="063E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64ED584-3E0E-2321-B3DA-21EB0149DFB7}"/>
              </a:ext>
            </a:extLst>
          </p:cNvPr>
          <p:cNvSpPr txBox="1"/>
          <p:nvPr/>
        </p:nvSpPr>
        <p:spPr>
          <a:xfrm>
            <a:off x="550437" y="1246940"/>
            <a:ext cx="55455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Realizace školení a testování</a:t>
            </a:r>
          </a:p>
          <a:p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pracovníky ŘSD – garanty jednotlivých technických předpisů </a:t>
            </a:r>
          </a:p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-  ve spolupráci s Vysokou školou technickou v Brně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708109-6BBA-876B-76AA-995A56426C35}"/>
              </a:ext>
            </a:extLst>
          </p:cNvPr>
          <p:cNvSpPr txBox="1"/>
          <p:nvPr/>
        </p:nvSpPr>
        <p:spPr>
          <a:xfrm>
            <a:off x="550438" y="3429000"/>
            <a:ext cx="55455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webové stránky ŘSD – </a:t>
            </a:r>
            <a:r>
              <a:rPr lang="cs-CZ" sz="2000" u="sng" dirty="0">
                <a:solidFill>
                  <a:srgbClr val="1D96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www.rsd.cz</a:t>
            </a:r>
          </a:p>
          <a:p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seminářů a certifikace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b="0" i="0" u="none" strike="noStrike" dirty="0">
                <a:solidFill>
                  <a:srgbClr val="0B5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https://rsd.fce.vutbr.cz/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537D12E-EACE-9941-17FB-DF1B862E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049145"/>
            <a:ext cx="5938324" cy="58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EF6CD-B8B8-47C3-9B1B-ABD22216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Certifikace geodetů – termíny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09C3097-AA9C-5461-2EE8-E71FFC61AA37}"/>
              </a:ext>
            </a:extLst>
          </p:cNvPr>
          <p:cNvSpPr txBox="1"/>
          <p:nvPr/>
        </p:nvSpPr>
        <p:spPr>
          <a:xfrm>
            <a:off x="10415737" y="2180101"/>
            <a:ext cx="3817198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89" dirty="0"/>
              <a:t>        </a:t>
            </a:r>
            <a:endParaRPr lang="cs-CZ" sz="1089" dirty="0">
              <a:solidFill>
                <a:srgbClr val="063E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8395CB-C2CA-E73D-3478-BE1AB3F40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75444"/>
            <a:ext cx="6741865" cy="52808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350DA09-3C04-EFC6-0B72-77489BC3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732" y="1868757"/>
            <a:ext cx="6139268" cy="49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7F1ECC11-06FA-B8C6-4A47-B7D7342E7FA1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6</a:t>
            </a:fld>
            <a:endParaRPr lang="en-US" sz="800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9C34DCC-75B0-3204-1A1D-B442D1685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304" y="475957"/>
            <a:ext cx="402103" cy="402103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67861247-F758-8A24-F93E-B91D42CAF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30" y="1443982"/>
            <a:ext cx="5472681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r>
              <a:rPr lang="cs-CZ" sz="2000" b="1" u="sng" dirty="0">
                <a:solidFill>
                  <a:srgbClr val="1D96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roku 2024</a:t>
            </a:r>
          </a:p>
          <a:p>
            <a:pPr marL="0" lvl="1">
              <a:lnSpc>
                <a:spcPct val="140000"/>
              </a:lnSpc>
            </a:pPr>
            <a:r>
              <a:rPr lang="cs-CZ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Realizováno: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 x  2-denní seminář  </a:t>
            </a:r>
          </a:p>
          <a:p>
            <a:pPr marL="0" lvl="1">
              <a:lnSpc>
                <a:spcPct val="140000"/>
              </a:lnSpc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40000"/>
              </a:lnSpc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účastníků</a:t>
            </a:r>
          </a:p>
          <a:p>
            <a:pPr marL="0" lvl="1">
              <a:lnSpc>
                <a:spcPct val="140000"/>
              </a:lnSpc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lvl="1">
              <a:lnSpc>
                <a:spcPct val="140000"/>
              </a:lnSpc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lvl="1">
              <a:lnSpc>
                <a:spcPct val="140000"/>
              </a:lnSpc>
            </a:pPr>
            <a:r>
              <a:rPr lang="cs-CZ" sz="2000" b="1" u="sng" dirty="0">
                <a:solidFill>
                  <a:srgbClr val="1D96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roku 2025</a:t>
            </a:r>
          </a:p>
          <a:p>
            <a:pPr marL="0" lvl="1">
              <a:lnSpc>
                <a:spcPct val="140000"/>
              </a:lnSpc>
            </a:pPr>
            <a:r>
              <a:rPr lang="cs-CZ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Realizováno: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 x  2-denní seminář  </a:t>
            </a:r>
          </a:p>
          <a:p>
            <a:pPr marL="0" lvl="1">
              <a:lnSpc>
                <a:spcPct val="140000"/>
              </a:lnSpc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40000"/>
              </a:lnSpc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účastníků</a:t>
            </a:r>
          </a:p>
          <a:p>
            <a:pPr marL="0" lvl="1">
              <a:lnSpc>
                <a:spcPct val="140000"/>
              </a:lnSpc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lvl="1">
              <a:lnSpc>
                <a:spcPct val="140000"/>
              </a:lnSpc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cs-CZ" sz="160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E9A1C295-60D8-96B8-769B-E39CA1DA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70C0"/>
                </a:solidFill>
                <a:ea typeface="SimSun" charset="-122"/>
              </a:rPr>
              <a:t>Certifikace geodetů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F507DEB-0566-BA59-399C-E6E4F6F27526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 dirty="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 dirty="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52786FE-A9FA-D8E9-D396-3F69C13C2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730" y="1428379"/>
            <a:ext cx="496862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lvl="1">
              <a:lnSpc>
                <a:spcPct val="140000"/>
              </a:lnSpc>
            </a:pPr>
            <a:r>
              <a:rPr lang="cs-CZ" sz="2000" b="1" u="sng" dirty="0">
                <a:solidFill>
                  <a:srgbClr val="1D96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roku 2024</a:t>
            </a:r>
          </a:p>
          <a:p>
            <a:pPr marL="0" lvl="1">
              <a:lnSpc>
                <a:spcPct val="140000"/>
              </a:lnSpc>
            </a:pPr>
            <a:r>
              <a:rPr lang="cs-CZ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Realizováno: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26 termínů zkoušek  </a:t>
            </a:r>
          </a:p>
          <a:p>
            <a:pPr marL="0" lvl="1">
              <a:lnSpc>
                <a:spcPct val="140000"/>
              </a:lnSpc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Z-01                     127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úspěšných</a:t>
            </a:r>
          </a:p>
          <a:p>
            <a:pPr marL="1074738" lvl="1" indent="520700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>
              <a:lnSpc>
                <a:spcPct val="140000"/>
              </a:lnSpc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Z-02 (AZI)   	    100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úspěšných</a:t>
            </a:r>
          </a:p>
          <a:p>
            <a:pPr marL="1074738" lvl="1" indent="520700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cs-CZ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40000"/>
              </a:lnSpc>
            </a:pPr>
            <a:r>
              <a:rPr lang="cs-CZ" sz="2000" b="1" u="sng" dirty="0">
                <a:solidFill>
                  <a:srgbClr val="1D96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roku 2025</a:t>
            </a:r>
          </a:p>
          <a:p>
            <a:pPr marL="0" lvl="1">
              <a:lnSpc>
                <a:spcPct val="140000"/>
              </a:lnSpc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lvl="1">
              <a:lnSpc>
                <a:spcPct val="140000"/>
              </a:lnSpc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Z-01                       94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úspěšných</a:t>
            </a:r>
          </a:p>
          <a:p>
            <a:pPr marL="1074738" lvl="1" indent="520700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>
              <a:lnSpc>
                <a:spcPct val="140000"/>
              </a:lnSpc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Z-02 (AZI)             29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úspěšných</a:t>
            </a:r>
          </a:p>
          <a:p>
            <a:pPr marL="0" lvl="1">
              <a:lnSpc>
                <a:spcPct val="140000"/>
              </a:lnSpc>
            </a:pPr>
            <a:endParaRPr lang="cs-CZ" sz="160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72AE1D63-FDDD-C97E-DC93-C66E7B02DD8F}"/>
              </a:ext>
            </a:extLst>
          </p:cNvPr>
          <p:cNvSpPr/>
          <p:nvPr/>
        </p:nvSpPr>
        <p:spPr>
          <a:xfrm>
            <a:off x="5691212" y="342900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921656D-C465-0002-876C-A0137E46AA9C}"/>
              </a:ext>
            </a:extLst>
          </p:cNvPr>
          <p:cNvSpPr/>
          <p:nvPr/>
        </p:nvSpPr>
        <p:spPr>
          <a:xfrm>
            <a:off x="407368" y="1196752"/>
            <a:ext cx="5328592" cy="5239596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43A8297-52D7-6BA7-EE26-C327475F5B7C}"/>
              </a:ext>
            </a:extLst>
          </p:cNvPr>
          <p:cNvSpPr/>
          <p:nvPr/>
        </p:nvSpPr>
        <p:spPr>
          <a:xfrm>
            <a:off x="6409115" y="1193898"/>
            <a:ext cx="5328592" cy="523959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3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466B0-BD5A-FF40-9A32-CA001EFE8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B59467D0-F31F-3860-4D29-989D42CB5EB5}"/>
              </a:ext>
            </a:extLst>
          </p:cNvPr>
          <p:cNvSpPr txBox="1">
            <a:spLocks/>
          </p:cNvSpPr>
          <p:nvPr/>
        </p:nvSpPr>
        <p:spPr>
          <a:xfrm>
            <a:off x="11209338" y="6376228"/>
            <a:ext cx="976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7</a:t>
            </a:fld>
            <a:endParaRPr lang="en-US" sz="800" b="1" i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B1A9FC-AF24-30FC-A114-1C196CDE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87031"/>
            <a:ext cx="10515600" cy="610249"/>
          </a:xfrm>
        </p:spPr>
        <p:txBody>
          <a:bodyPr/>
          <a:lstStyle/>
          <a:p>
            <a:r>
              <a:rPr lang="cs-CZ" dirty="0">
                <a:solidFill>
                  <a:srgbClr val="09417A"/>
                </a:solidFill>
                <a:ea typeface="SimSun" charset="-122"/>
              </a:rPr>
              <a:t>Semináře pro celoživotní vzdělávání </a:t>
            </a:r>
            <a:br>
              <a:rPr lang="cs-CZ" sz="3500" b="1" dirty="0">
                <a:solidFill>
                  <a:schemeClr val="tx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endParaRPr lang="cs-CZ" sz="3500" b="1" dirty="0">
              <a:solidFill>
                <a:schemeClr val="tx1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BBC4761C-B843-F843-814F-1F63BBD07242}"/>
              </a:ext>
            </a:extLst>
          </p:cNvPr>
          <p:cNvSpPr txBox="1"/>
          <p:nvPr/>
        </p:nvSpPr>
        <p:spPr>
          <a:xfrm>
            <a:off x="700088" y="6436348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900" i="0" spc="10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Ředitelství silnic a dálnic    </a:t>
            </a:r>
            <a:r>
              <a:rPr lang="cs-CZ" sz="900" i="0" spc="100">
                <a:solidFill>
                  <a:schemeClr val="tx2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/</a:t>
            </a:r>
            <a:r>
              <a:rPr lang="cs-CZ" sz="900" spc="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    </a:t>
            </a:r>
            <a:r>
              <a:rPr lang="cs-CZ" sz="900" b="1" i="0" spc="100">
                <a:solidFill>
                  <a:srgbClr val="7C7D7D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www.rsd.cz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E34AE7-6D6B-1CAC-681A-BC3DE894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48" y="978947"/>
            <a:ext cx="9178757" cy="4009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B40BA8-71F0-5E5F-0584-B4D5C2B4D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60" y="4987946"/>
            <a:ext cx="8950362" cy="1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821E21E-8918-FB17-9BE2-CC52325436A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B34ED5D-EC38-756F-F5AC-75B265DA8B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911424" y="1046560"/>
            <a:ext cx="1970691" cy="16249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37BE4D2-3E02-35D4-0CAD-0D3C4C5ACF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 rot="19800000">
            <a:off x="6606000" y="1418400"/>
            <a:ext cx="7106399" cy="7106399"/>
          </a:xfrm>
          <a:prstGeom prst="rect">
            <a:avLst/>
          </a:prstGeom>
        </p:spPr>
      </p:pic>
      <p:sp>
        <p:nvSpPr>
          <p:cNvPr id="12" name="Text Box 1">
            <a:extLst>
              <a:ext uri="{FF2B5EF4-FFF2-40B4-BE49-F238E27FC236}">
                <a16:creationId xmlns:a16="http://schemas.microsoft.com/office/drawing/2014/main" id="{36945B0D-B5BF-6281-B9F4-CB7166ED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3" y="1318202"/>
            <a:ext cx="8271213" cy="225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spcAft>
                <a:spcPts val="2400"/>
              </a:spcAft>
              <a:buClrTx/>
              <a:buFontTx/>
              <a:buNone/>
            </a:pPr>
            <a:r>
              <a:rPr lang="cs-CZ" sz="8000" b="1" i="1" spc="-130">
                <a:solidFill>
                  <a:schemeClr val="bg1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Děkuji za pozornost</a:t>
            </a:r>
            <a:endParaRPr lang="cs-CZ" sz="8000" i="1">
              <a:solidFill>
                <a:srgbClr val="0093D3"/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61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RSD-01">
      <a:dk1>
        <a:srgbClr val="000000"/>
      </a:dk1>
      <a:lt1>
        <a:srgbClr val="FFFFFF"/>
      </a:lt1>
      <a:dk2>
        <a:srgbClr val="094179"/>
      </a:dk2>
      <a:lt2>
        <a:srgbClr val="E7E6E6"/>
      </a:lt2>
      <a:accent1>
        <a:srgbClr val="0096DC"/>
      </a:accent1>
      <a:accent2>
        <a:srgbClr val="FF5800"/>
      </a:accent2>
      <a:accent3>
        <a:srgbClr val="AEB3AB"/>
      </a:accent3>
      <a:accent4>
        <a:srgbClr val="E00034"/>
      </a:accent4>
      <a:accent5>
        <a:srgbClr val="69BE28"/>
      </a:accent5>
      <a:accent6>
        <a:srgbClr val="DDE5D9"/>
      </a:accent6>
      <a:hlink>
        <a:srgbClr val="0095DB"/>
      </a:hlink>
      <a:folHlink>
        <a:srgbClr val="094179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d_ppt" id="{D62802C7-E7BA-B548-9AF2-94A7FB24D838}" vid="{FC35FACD-0933-6D42-8D6E-CA17C5D121F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7F5209A7CC341BAE969A0CC00E32C" ma:contentTypeVersion="6" ma:contentTypeDescription="Create a new document." ma:contentTypeScope="" ma:versionID="e8ecc0c370e7aee6afdc90820ffcc284">
  <xsd:schema xmlns:xsd="http://www.w3.org/2001/XMLSchema" xmlns:xs="http://www.w3.org/2001/XMLSchema" xmlns:p="http://schemas.microsoft.com/office/2006/metadata/properties" xmlns:ns2="cb8fd31b-0823-407c-bb0a-ab20c9f0eb2f" xmlns:ns3="53b54639-99d5-4c9a-b584-0d6015c9cac9" targetNamespace="http://schemas.microsoft.com/office/2006/metadata/properties" ma:root="true" ma:fieldsID="962b4ab1cafcef35305b0b3d49c82937" ns2:_="" ns3:_="">
    <xsd:import namespace="cb8fd31b-0823-407c-bb0a-ab20c9f0eb2f"/>
    <xsd:import namespace="53b54639-99d5-4c9a-b584-0d6015c9ca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fd31b-0823-407c-bb0a-ab20c9f0eb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54639-99d5-4c9a-b584-0d6015c9cac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0511CC-8894-414B-861C-7163884E43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8fd31b-0823-407c-bb0a-ab20c9f0eb2f"/>
    <ds:schemaRef ds:uri="53b54639-99d5-4c9a-b584-0d6015c9c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356D48-DE97-458E-B7C4-4A5ED2A7D5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F20983-0130-4B72-B2DB-E9739FF06DBD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53b54639-99d5-4c9a-b584-0d6015c9cac9"/>
    <ds:schemaRef ds:uri="http://schemas.microsoft.com/office/2006/documentManagement/types"/>
    <ds:schemaRef ds:uri="http://purl.org/dc/terms/"/>
    <ds:schemaRef ds:uri="http://purl.org/dc/dcmitype/"/>
    <ds:schemaRef ds:uri="cb8fd31b-0823-407c-bb0a-ab20c9f0eb2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2714</TotalTime>
  <Words>306</Words>
  <Application>Microsoft Office PowerPoint</Application>
  <PresentationFormat>Širokoúhlá obrazovka</PresentationFormat>
  <Paragraphs>74</Paragraphs>
  <Slides>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SimSun</vt:lpstr>
      <vt:lpstr>Aptos</vt:lpstr>
      <vt:lpstr>Arial</vt:lpstr>
      <vt:lpstr>Calibri</vt:lpstr>
      <vt:lpstr>Palatino Linotype</vt:lpstr>
      <vt:lpstr>System Font Regular</vt:lpstr>
      <vt:lpstr>Wingdings</vt:lpstr>
      <vt:lpstr>Motiv Office</vt:lpstr>
      <vt:lpstr>Prezentace aplikace PowerPoint</vt:lpstr>
      <vt:lpstr>Účel a typy oprávnění </vt:lpstr>
      <vt:lpstr>Certifikace geodetů – základní informace</vt:lpstr>
      <vt:lpstr>Certifikace geodetů –  kategorie </vt:lpstr>
      <vt:lpstr>Certifikace geodetů – termíny </vt:lpstr>
      <vt:lpstr>Certifikace geodetů</vt:lpstr>
      <vt:lpstr>Semináře pro celoživotní vzdělávání  </vt:lpstr>
      <vt:lpstr>Prezentace aplikace PowerPoint</vt:lpstr>
    </vt:vector>
  </TitlesOfParts>
  <Company>ŘSD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Šejnoha Josef Ing.</dc:creator>
  <cp:lastModifiedBy>Poláková Martina Ing.</cp:lastModifiedBy>
  <cp:revision>19</cp:revision>
  <dcterms:created xsi:type="dcterms:W3CDTF">2021-01-12T14:42:58Z</dcterms:created>
  <dcterms:modified xsi:type="dcterms:W3CDTF">2025-03-26T06:15:06Z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0x01010089A7F5209A7CC341BAE969A0CC00E32C</vt:lpwstr>
  </property>
</Properties>
</file>