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08" r:id="rId3"/>
    <p:sldId id="298" r:id="rId4"/>
    <p:sldId id="309" r:id="rId5"/>
    <p:sldId id="275" r:id="rId6"/>
    <p:sldId id="258" r:id="rId7"/>
    <p:sldId id="262" r:id="rId8"/>
    <p:sldId id="292" r:id="rId9"/>
    <p:sldId id="284" r:id="rId10"/>
    <p:sldId id="305" r:id="rId11"/>
    <p:sldId id="310" r:id="rId12"/>
    <p:sldId id="311" r:id="rId13"/>
    <p:sldId id="312" r:id="rId14"/>
    <p:sldId id="313" r:id="rId15"/>
    <p:sldId id="314" r:id="rId16"/>
    <p:sldId id="306" r:id="rId17"/>
    <p:sldId id="265" r:id="rId18"/>
    <p:sldId id="294" r:id="rId19"/>
  </p:sldIdLst>
  <p:sldSz cx="12192000" cy="6858000"/>
  <p:notesSz cx="7104063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4" userDrawn="1">
          <p15:clr>
            <a:srgbClr val="A4A3A4"/>
          </p15:clr>
        </p15:guide>
        <p15:guide id="2" pos="7401" userDrawn="1">
          <p15:clr>
            <a:srgbClr val="A4A3A4"/>
          </p15:clr>
        </p15:guide>
        <p15:guide id="3" orient="horz" pos="459" userDrawn="1">
          <p15:clr>
            <a:srgbClr val="A4A3A4"/>
          </p15:clr>
        </p15:guide>
        <p15:guide id="4" pos="302" userDrawn="1">
          <p15:clr>
            <a:srgbClr val="A4A3A4"/>
          </p15:clr>
        </p15:guide>
        <p15:guide id="5" orient="horz" pos="663" userDrawn="1">
          <p15:clr>
            <a:srgbClr val="A4A3A4"/>
          </p15:clr>
        </p15:guide>
        <p15:guide id="6" pos="3613" userDrawn="1">
          <p15:clr>
            <a:srgbClr val="A4A3A4"/>
          </p15:clr>
        </p15:guide>
        <p15:guide id="7" pos="4067" userDrawn="1">
          <p15:clr>
            <a:srgbClr val="A4A3A4"/>
          </p15:clr>
        </p15:guide>
        <p15:guide id="8" orient="horz" pos="1752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72DC1B3-7520-0F97-DAB1-CCAE0F174DD3}" name="Lenka Vašková" initials="LV" userId="2a95fa727448d5ae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524C"/>
    <a:srgbClr val="02B0A4"/>
    <a:srgbClr val="F0E5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37" autoAdjust="0"/>
    <p:restoredTop sz="90598" autoAdjust="0"/>
  </p:normalViewPr>
  <p:slideViewPr>
    <p:cSldViewPr snapToGrid="0" showGuides="1">
      <p:cViewPr varScale="1">
        <p:scale>
          <a:sx n="75" d="100"/>
          <a:sy n="75" d="100"/>
        </p:scale>
        <p:origin x="864" y="43"/>
      </p:cViewPr>
      <p:guideLst>
        <p:guide orient="horz" pos="3974"/>
        <p:guide pos="7401"/>
        <p:guide orient="horz" pos="459"/>
        <p:guide pos="302"/>
        <p:guide orient="horz" pos="663"/>
        <p:guide pos="3613"/>
        <p:guide pos="4067"/>
        <p:guide orient="horz" pos="1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84F3541-1400-4773-8AC4-16911D1EB0B1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292C9DA-58E6-4FF2-B5FA-C22119954E4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0626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Zahájení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8909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914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6035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1041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780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5669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1E18B-7283-20E6-7DF6-ABE6C89CD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DCF55EB6-C6E6-577A-340A-C78F5E2326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6364218D-2210-2BAA-C229-B1BCD508BB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E9431876-BF5C-2BAC-10D8-0BEA45A79A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91155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A6472-18C4-C32C-E3C4-B3B4F29B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5FC56D1D-8FEC-0EE2-22E8-769693F13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26A14778-DD18-95F4-1E38-B8078196F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1EF3226-B035-D0ED-C8B7-702F01B03E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8653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324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E24F4-236B-B8E7-6583-97A81D1E1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E6F7627F-6888-3962-B647-C979C951CF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F36F1A96-55FE-AE6B-6911-5BC54781D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Petr Žváček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7AAED7-DE5E-65DF-DA99-D8B0273429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7211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Radek Havlíček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52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E7DEA-722C-CF60-034A-9ED40EFC1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943FD1F-D5C9-ACAA-386F-246DD18E8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DE3FF29-CF0D-75C5-C919-3A3FD3DFD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Radek Havlíček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5FAABAD-B0AC-2CD7-B626-21013F500B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721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Petr Žváček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813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Radek Havlíček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5697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Radek Havlíček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51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E824F-67A5-43DD-9301-54E94344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8B1D61D2-EED4-0F2F-58C5-CE20144EDC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5DC9AE4F-9CC9-F4FF-B1C2-C8D6A37771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A5B9DF5-B55E-40D8-01F3-CD1B4BA0A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50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Robert Šinkner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2C9DA-58E6-4FF2-B5FA-C22119954E4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342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3EF70F-6DFD-A2D5-E6C0-235D485C4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A1BE83F-3C49-4C24-5EE7-66B17B784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CA31D6-FA03-6673-70EC-26841B895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AE1146-B105-A61F-A473-A9D7E5A4A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8FC8CF-B56C-4F21-AB17-E3B2F26C7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6474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8BF817-873C-6D06-9D54-A201C10A6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831AE4-40B7-D523-0E73-47864D812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207CE61-5679-115E-2D0A-388C5E2A7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4C587F-0DB5-3964-3AD0-452203177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750763-D8BA-22EC-C038-A473AECDE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468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E90B8EE-98BE-812B-2778-73B6923E30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C66019-266D-F473-56C7-AAFCF1F59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79537B-76C0-CC72-EB21-520F6B185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5C1F6CF-6551-D036-57F7-357CA47A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584CA52-1749-BBA7-97F3-A6622CBBD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2173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0FC125-9711-4C9E-B758-F02C88B95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7D3BFC-87C5-C351-8874-22E0F23AA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F34942-7E01-C074-2615-3D03ACDF7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5F902A-2F9B-6F04-B593-5611CB8F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FFCA33-0392-AE7C-A9BE-7C50380CD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0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6EDB23-BEAB-8176-A643-866E102A4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34F3440-E014-1BDA-6104-4BBF7D2A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8FB58F-7A45-1470-A108-2F35DAFE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B8ED12-EF21-0413-7A0D-905300F86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1D79FA-41C6-19EE-7963-820AF26E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7643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2703DB-99A6-1832-E5B4-10E4CC0D0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6CA83E-86DD-A825-4ABB-CC32653F68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3D9979E-145C-E6A7-C7FC-3CC549072B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02093B-ACAD-308A-3F36-4C48F09D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5A608A-BA9B-847C-947E-51ECF3740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2C3AFB2-6738-AE62-17E2-2DFA1511D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40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70087-E971-A35B-02C5-67F6009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9962E40-47B9-6158-2BA3-F9B683F54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6CCE0C2-EA0B-D3B1-C68A-DC5F43CAA8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FE9B6EF8-044F-6F2A-CFC4-B4400A65EA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8139943-B6D7-4765-1FA6-C3830FDE93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4F12D75-35A8-845C-A836-7B3E52224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D97F4841-3453-B663-0716-07B1AC15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177CA4F-0238-2758-56FD-9B2A990F9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71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6666F1-7AB4-B2FA-56BB-63B95E29B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3B0DE45-A960-BC99-11B1-5DF6D0647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25CF7D7-DFF5-0A18-4ABF-3075A84C7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5CAD895-E5A3-3F7E-FA25-22ABE72BF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5654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8A2CD4-F491-9DFD-528B-2017B2EF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D830445-22DB-CD57-8FE2-D168D82A5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29FEA9F-90C7-B515-6C2C-D4B657F2B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141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9FA5BA-6E4C-9B0F-4E91-C5E09420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B6968-1E7F-032B-0062-D4413958B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1FE20A0-8E1C-F874-6500-57C173244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7EE525A-352D-33F1-4551-7C1606DD1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D174A47-9CD8-0515-A7FB-43556D196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F137AD2-15F4-96E0-3C25-6AC57296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97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C5D91F-8DC2-AB42-50BA-24160DA56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6DE49D-34A1-4E3C-2E72-D4FC7444EA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1AF56A-BA02-5A02-FB78-F82AD1AE1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F74971-97EE-D754-08DE-8958F4EB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69CA60A-726D-AC47-0096-209432980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1754060-F1B0-1453-6A32-8B9DE84A7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209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297AC8-09B4-64AD-5587-927906935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B82AFE-D571-FE25-D8AC-9352E3F94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8D4239-8FB8-4D21-E9E4-56841F833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8D51C-68D6-4431-9BA4-352CBF61DE20}" type="datetimeFigureOut">
              <a:rPr lang="cs-CZ" smtClean="0"/>
              <a:t>26.03.2025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4F41513-4ACB-6951-8D1F-6504FFC44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6B5075-8E6E-9689-183C-3BDB9FE29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0BBEE-D271-4F18-8DD1-73A65D2F0DB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36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hyperlink" Target="http://www.ckz.cz/" TargetMode="External"/><Relationship Id="rId10" Type="http://schemas.openxmlformats.org/officeDocument/2006/relationships/hyperlink" Target="https://www.facebook.com/profile.php?id=100091351990595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12A5FA-4509-47A5-204A-C4E844FA54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7" y="1970935"/>
            <a:ext cx="8269793" cy="1694594"/>
          </a:xfrm>
        </p:spPr>
        <p:txBody>
          <a:bodyPr>
            <a:normAutofit fontScale="90000"/>
          </a:bodyPr>
          <a:lstStyle/>
          <a:p>
            <a:pPr algn="l"/>
            <a:r>
              <a:rPr lang="cs-CZ" sz="4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Česká komora zeměměřičů,</a:t>
            </a:r>
            <a:br>
              <a:rPr lang="cs-CZ" sz="4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br>
              <a:rPr lang="cs-CZ" sz="35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 autorizace a příprava celoživotního vzdělávání</a:t>
            </a: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11A003F-FC13-B1E5-AB2A-CDD3918E4EA3}"/>
              </a:ext>
            </a:extLst>
          </p:cNvPr>
          <p:cNvCxnSpPr/>
          <p:nvPr/>
        </p:nvCxnSpPr>
        <p:spPr>
          <a:xfrm>
            <a:off x="667728" y="3933335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C574AB2A-07DC-54FC-B162-3811D7093B08}"/>
              </a:ext>
            </a:extLst>
          </p:cNvPr>
          <p:cNvSpPr txBox="1"/>
          <p:nvPr/>
        </p:nvSpPr>
        <p:spPr>
          <a:xfrm>
            <a:off x="569407" y="5945622"/>
            <a:ext cx="52217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Brno, 26. března 2025, GSP 2025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2A118A6-B3A4-CDCE-13FD-2C599BD434FD}"/>
              </a:ext>
            </a:extLst>
          </p:cNvPr>
          <p:cNvSpPr txBox="1"/>
          <p:nvPr/>
        </p:nvSpPr>
        <p:spPr>
          <a:xfrm>
            <a:off x="569407" y="4886942"/>
            <a:ext cx="6964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Ing. Radomír Havlíček, Ing. Robert Šinkner, MBA </a:t>
            </a:r>
          </a:p>
        </p:txBody>
      </p:sp>
    </p:spTree>
    <p:extLst>
      <p:ext uri="{BB962C8B-B14F-4D97-AF65-F5344CB8AC3E}">
        <p14:creationId xmlns:p14="http://schemas.microsoft.com/office/powerpoint/2010/main" val="2617090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DALŠÍ AMBICE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707060" y="1934982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569408" y="2582614"/>
            <a:ext cx="1081634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cs-CZ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Systém celoživotního vzdělávání </a:t>
            </a:r>
            <a:r>
              <a:rPr lang="cs-CZ" sz="2600" b="1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CŽV AZI</a:t>
            </a:r>
            <a:endParaRPr lang="cs-CZ" sz="26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Rozšíření členství směrem k dalším specializacím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cs-CZ" sz="2600" b="1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Vytvoření a provozování Rejstříku AZI 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154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1255121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Systém CŽV AZI</a:t>
            </a:r>
            <a:b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Celoživotní vzdělávání AZI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85022" y="2381398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480918" y="2686198"/>
            <a:ext cx="108163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cs-CZ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Systém celoživotního vzdělávání AZI s vazbou na Rejstřík AZI</a:t>
            </a: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algn="just"/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Vzhledem ke změnám a rozvoji legislativy, spojenými v současné době zejména s rozvojem Digitální technické mapy, změnami stavebního zákona s dopaden na prováděcí vyhlášky, se Zákonem o BIM a o Vystavěném prostředí a mnohé další, se zvyšuje potřeba a důležitost dalšího vzdělávání v našem oboru i oborech souvisejících.</a:t>
            </a:r>
          </a:p>
          <a:p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7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4"/>
            <a:ext cx="10914380" cy="625856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Systém CŽV AZI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85022" y="1742301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397920" y="1962595"/>
            <a:ext cx="1110148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</a:t>
            </a: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ystém CŽV u ČKAIT a ČKA je nám inspirací pro nastavení systému CŽV našeho: 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3 letý cyklus, systém bodování, evidence v Rejstříku AZI, motivační forma (nebrat oprávnění ale zajistit výhody </a:t>
            </a: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  <a:sym typeface="Wingdings" panose="05000000000000000000" pitchFamily="2" charset="2"/>
              </a:rPr>
              <a:t></a:t>
            </a: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)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600" b="1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Rok 2025 – testování, jednání, rok 2026 – pilotní provoz, příprava na schválení sněmem ČKZ ve 12.2026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Roky 2027-2029 – 1. cyklus školení po 2. sněmu ČKZ</a:t>
            </a:r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Při budování našeho systému CŽV předpokládáme vybudování databáze školení, které po schválení orgány Komory a zapsání do této databáze, budou nabídnuty našim členům ve formě kurzů, workshopů, školení či seminářů. </a:t>
            </a:r>
            <a:r>
              <a:rPr lang="cs-CZ" sz="26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Součástí této databáze mohou výhledově být:</a:t>
            </a:r>
            <a:endParaRPr lang="cs-CZ" sz="2600" u="sng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0286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1255121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Systém CŽV AZI</a:t>
            </a:r>
            <a:b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Celoživotní vzdělávání AZI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85022" y="2381398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397920" y="2469888"/>
            <a:ext cx="113221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Školení pořádané ČKZ, Kulaté stoly AZI, semináře k DTM pořádané ve spolupráci s kraji a ČÚZK,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Kurzy nebo jejich cykly pořádané vysokými školami, členy Rady pro vzdělávání při ČKZ (</a:t>
            </a:r>
            <a:r>
              <a:rPr lang="cs-CZ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RpV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),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emináře ČSGK, jako je tento, (již zařazený do databáze školení ČKAIT - </a:t>
            </a:r>
            <a:r>
              <a:rPr lang="cs-CZ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?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)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Š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kolení, workshopy VÚGTK a ZÚ, spolupráce s </a:t>
            </a:r>
            <a:r>
              <a:rPr lang="cs-CZ" sz="2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Nemoforem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Školení partnerských komor, ČKAIT, ČKA (již nyní mají naši členové možnost účastnit se kurzů ČKAIT za cenu platnou pro člena ČKAIT)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emináře asociací a organizací typu CAGI, UAVA, SFDP, … a také CLGE a FIG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E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xterní dodavatelé (viz Elektronický stavební deník v roce 2024), kteří se do našeho systému CŽV, tedy do naší databáze přihlásí</a:t>
            </a:r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22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1255121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Systém CŽV AZI</a:t>
            </a:r>
            <a:b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Celoživotní vzdělávání AZI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85022" y="2381398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397920" y="2578041"/>
            <a:ext cx="1110148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Zatím je tento přehled pouze inspirativní, v současné době probíhají jednání s jednotlivými předpokládanými účastníky našeho CŽV. Ke správnému nastavení systému CŽV jistě přispěje i tvořící se </a:t>
            </a:r>
            <a:r>
              <a:rPr lang="cs-CZ" sz="2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Pracovní skupina pro Vzdělávání</a:t>
            </a: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do níž je stále možné se přihlásit a stát se její součástí.</a:t>
            </a:r>
          </a:p>
          <a:p>
            <a:pPr algn="just"/>
            <a:endParaRPr lang="cs-CZ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cs-CZ" sz="2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Abychom mohli průběžně evidovat vzdělávající aktivity činnosti členů naší Komory, musíme mít fungující Rejstřík AZI v rozšířené podobě, který je v současné době v přípravě. Zcela převzít Rejstřík AZI od ČÚZK do péče naší Komory bychom měli již od 1. července 2025, jak nám předepisuje litera zákona.</a:t>
            </a:r>
          </a:p>
        </p:txBody>
      </p:sp>
    </p:spTree>
    <p:extLst>
      <p:ext uri="{BB962C8B-B14F-4D97-AF65-F5344CB8AC3E}">
        <p14:creationId xmlns:p14="http://schemas.microsoft.com/office/powerpoint/2010/main" val="38809807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C1C95-1E5A-01C3-A8DB-BC38FD37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B58805E-DFB6-C5BF-952A-28B04269A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1255121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Systém CŽV</a:t>
            </a:r>
            <a:b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Celoživotní vzdělávání AZI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4BADADD6-6182-35D1-7AD2-A1E8A51A9C1B}"/>
              </a:ext>
            </a:extLst>
          </p:cNvPr>
          <p:cNvCxnSpPr/>
          <p:nvPr/>
        </p:nvCxnSpPr>
        <p:spPr>
          <a:xfrm>
            <a:off x="585022" y="2381398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F9DBF263-2704-86AB-55A9-0B3127152567}"/>
              </a:ext>
            </a:extLst>
          </p:cNvPr>
          <p:cNvSpPr txBox="1"/>
          <p:nvPr/>
        </p:nvSpPr>
        <p:spPr>
          <a:xfrm>
            <a:off x="480918" y="2686198"/>
            <a:ext cx="1111131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cs-CZ" sz="2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Systém celoživotního vzdělávání AZI s vazbou vnější prostředí</a:t>
            </a: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algn="just"/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Máme ambici zapojit naše školení o geodézii, geomatice, zeměměřictví i do CŽV členů spolupracujících komor, ČKAIT a ČKA. Také u vzdělání úředníků státní správy a samosprávy je velký prostor, kde mnozí sami cítíte neznalost základů naší profese při jednání na úřadech. Na spolupráci v této oblasti se domluvil náš předseda Libor Vavrečka na společném jednání s Petrem Kulhánkem, současným ministrem MMR.</a:t>
            </a:r>
          </a:p>
        </p:txBody>
      </p:sp>
    </p:spTree>
    <p:extLst>
      <p:ext uri="{BB962C8B-B14F-4D97-AF65-F5344CB8AC3E}">
        <p14:creationId xmlns:p14="http://schemas.microsoft.com/office/powerpoint/2010/main" val="1754932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674F81-2491-5352-D3DF-98F9EC09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64B4609-86DF-5B79-0918-FBD32CC938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Závěr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F01E7A5C-11F9-FF0B-6B8D-035830E407DB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74402E-426B-405B-4EC9-842B5809E903}"/>
              </a:ext>
            </a:extLst>
          </p:cNvPr>
          <p:cNvSpPr txBox="1"/>
          <p:nvPr/>
        </p:nvSpPr>
        <p:spPr>
          <a:xfrm>
            <a:off x="569408" y="1736229"/>
            <a:ext cx="108163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600" dirty="0"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autorizace jsou již standardní činností komory, poděkování členům zkušebních komisí, ČÚZK za spolupráci a kanceláři ČKZ za zvládnutí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ambicí komory je zastřešovat celoživotní vzdělávání a odbornou způsobilost, příspěvky SŽ a ŘSD jsou vstupním materiálem pro hledání společných řešení</a:t>
            </a:r>
          </a:p>
          <a:p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endParaRPr lang="cs-CZ" sz="2600" dirty="0"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342900" indent="-342900">
              <a:buBlip>
                <a:blip r:embed="rId4"/>
              </a:buBlip>
            </a:pPr>
            <a:endParaRPr lang="cs-CZ" sz="2600" dirty="0">
              <a:effectLst/>
              <a:latin typeface="Arial" panose="020B06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60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C37EA1-CA93-C3CB-4BC7-B4EC278E9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408" y="1054010"/>
            <a:ext cx="8623456" cy="507346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KOMUNIKAČNÍ KANÁLY ČKZ </a:t>
            </a:r>
          </a:p>
        </p:txBody>
      </p:sp>
      <p:cxnSp>
        <p:nvCxnSpPr>
          <p:cNvPr id="3" name="Přímá spojnice 2">
            <a:extLst>
              <a:ext uri="{FF2B5EF4-FFF2-40B4-BE49-F238E27FC236}">
                <a16:creationId xmlns:a16="http://schemas.microsoft.com/office/drawing/2014/main" id="{81B7DC2B-5129-DB12-3E71-DE69F082550E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>
            <a:extLst>
              <a:ext uri="{FF2B5EF4-FFF2-40B4-BE49-F238E27FC236}">
                <a16:creationId xmlns:a16="http://schemas.microsoft.com/office/drawing/2014/main" id="{B611E68A-489D-88B6-3DD7-CB780A777907}"/>
              </a:ext>
            </a:extLst>
          </p:cNvPr>
          <p:cNvSpPr txBox="1"/>
          <p:nvPr/>
        </p:nvSpPr>
        <p:spPr>
          <a:xfrm>
            <a:off x="663388" y="1999129"/>
            <a:ext cx="823856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Webové stránky – 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www.ckz.cz</a:t>
            </a: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Newsletter ČKZ – možnost přihlášení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Články a další PR aktivity </a:t>
            </a:r>
          </a:p>
          <a:p>
            <a:pPr marL="285750" indent="-285750">
              <a:spcAft>
                <a:spcPts val="3000"/>
              </a:spcAft>
              <a:buBlip>
                <a:blip r:embed="rId4"/>
              </a:buBlip>
            </a:pPr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Sociální sítě: </a:t>
            </a:r>
          </a:p>
          <a:p>
            <a:pPr marL="285750" indent="-285750">
              <a:spcAft>
                <a:spcPts val="1200"/>
              </a:spcAft>
              <a:buBlip>
                <a:blip r:embed="rId4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9DDC4616-161E-535B-D16C-25D819B9A69B}"/>
              </a:ext>
            </a:extLst>
          </p:cNvPr>
          <p:cNvSpPr/>
          <p:nvPr/>
        </p:nvSpPr>
        <p:spPr>
          <a:xfrm>
            <a:off x="6802192" y="2892996"/>
            <a:ext cx="2099761" cy="215154"/>
          </a:xfrm>
          <a:prstGeom prst="rightArrow">
            <a:avLst/>
          </a:prstGeom>
          <a:solidFill>
            <a:srgbClr val="02B0A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AAFB8D5-9A7C-4932-1A7D-A15098C99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64" y="1801914"/>
            <a:ext cx="2187369" cy="2187369"/>
          </a:xfrm>
          <a:prstGeom prst="rect">
            <a:avLst/>
          </a:prstGeom>
        </p:spPr>
      </p:pic>
      <p:grpSp>
        <p:nvGrpSpPr>
          <p:cNvPr id="15" name="Skupina 14">
            <a:extLst>
              <a:ext uri="{FF2B5EF4-FFF2-40B4-BE49-F238E27FC236}">
                <a16:creationId xmlns:a16="http://schemas.microsoft.com/office/drawing/2014/main" id="{FA2C0A98-F8CA-0D92-BC61-FAD33F65F117}"/>
              </a:ext>
            </a:extLst>
          </p:cNvPr>
          <p:cNvGrpSpPr/>
          <p:nvPr/>
        </p:nvGrpSpPr>
        <p:grpSpPr>
          <a:xfrm>
            <a:off x="3195934" y="4800917"/>
            <a:ext cx="5800131" cy="1003073"/>
            <a:chOff x="1675174" y="4915893"/>
            <a:chExt cx="5800131" cy="1003073"/>
          </a:xfrm>
        </p:grpSpPr>
        <p:pic>
          <p:nvPicPr>
            <p:cNvPr id="11" name="Obrázek 10">
              <a:extLst>
                <a:ext uri="{FF2B5EF4-FFF2-40B4-BE49-F238E27FC236}">
                  <a16:creationId xmlns:a16="http://schemas.microsoft.com/office/drawing/2014/main" id="{BAE183AC-8B06-39BA-4454-B236D948C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2320" y="4948518"/>
              <a:ext cx="914413" cy="914413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B9017755-C9CC-3E37-4308-31B56577C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47" y="4964592"/>
              <a:ext cx="954374" cy="954374"/>
            </a:xfrm>
            <a:prstGeom prst="rect">
              <a:avLst/>
            </a:prstGeom>
          </p:spPr>
        </p:pic>
        <p:pic>
          <p:nvPicPr>
            <p:cNvPr id="13" name="Obrázek 12">
              <a:extLst>
                <a:ext uri="{FF2B5EF4-FFF2-40B4-BE49-F238E27FC236}">
                  <a16:creationId xmlns:a16="http://schemas.microsoft.com/office/drawing/2014/main" id="{DC92751B-4C7A-7627-4436-49E927767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0932" y="4915893"/>
              <a:ext cx="954373" cy="954373"/>
            </a:xfrm>
            <a:prstGeom prst="rect">
              <a:avLst/>
            </a:prstGeom>
          </p:spPr>
        </p:pic>
        <p:pic>
          <p:nvPicPr>
            <p:cNvPr id="14" name="Obrázek 13">
              <a:hlinkClick r:id="rId10"/>
              <a:extLst>
                <a:ext uri="{FF2B5EF4-FFF2-40B4-BE49-F238E27FC236}">
                  <a16:creationId xmlns:a16="http://schemas.microsoft.com/office/drawing/2014/main" id="{B9C61A6D-457E-7930-82E5-1D00015D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5174" y="4948518"/>
              <a:ext cx="954374" cy="954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48392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260C81-50D9-EA02-8064-D6529AD497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">
            <a:extLst>
              <a:ext uri="{FF2B5EF4-FFF2-40B4-BE49-F238E27FC236}">
                <a16:creationId xmlns:a16="http://schemas.microsoft.com/office/drawing/2014/main" id="{6FC7ECA7-A0DF-9E49-E479-2CA680681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826" y="1980108"/>
            <a:ext cx="9080656" cy="713536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DĚKUJEME ZA POZORNOST</a:t>
            </a:r>
          </a:p>
        </p:txBody>
      </p:sp>
      <p:sp>
        <p:nvSpPr>
          <p:cNvPr id="21" name="Podnadpis 2">
            <a:extLst>
              <a:ext uri="{FF2B5EF4-FFF2-40B4-BE49-F238E27FC236}">
                <a16:creationId xmlns:a16="http://schemas.microsoft.com/office/drawing/2014/main" id="{7A3CD460-535F-92CB-8F79-C573C62736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778" y="5179629"/>
            <a:ext cx="7951595" cy="377109"/>
          </a:xfrm>
        </p:spPr>
        <p:txBody>
          <a:bodyPr>
            <a:noAutofit/>
          </a:bodyPr>
          <a:lstStyle/>
          <a:p>
            <a:pPr algn="l"/>
            <a:r>
              <a:rPr lang="cs-CZ" sz="210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Česká komora zeměměřičů</a:t>
            </a:r>
          </a:p>
        </p:txBody>
      </p: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89F12D1C-4A1E-839B-2BEE-02E5806919B4}"/>
              </a:ext>
            </a:extLst>
          </p:cNvPr>
          <p:cNvCxnSpPr/>
          <p:nvPr/>
        </p:nvCxnSpPr>
        <p:spPr>
          <a:xfrm>
            <a:off x="551477" y="2817086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274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CBDB9-41B6-B3DE-B9CB-D8415F3FB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006364-99D4-C182-F0D2-5BDB20A05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7446" y="1003567"/>
            <a:ext cx="9877679" cy="668132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ČLENOVÉ ORGÁNŮ ČKZ</a:t>
            </a:r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8DCBBE48-76F5-8563-DCB3-C29AE9686F3A}"/>
              </a:ext>
            </a:extLst>
          </p:cNvPr>
          <p:cNvCxnSpPr/>
          <p:nvPr/>
        </p:nvCxnSpPr>
        <p:spPr>
          <a:xfrm>
            <a:off x="790698" y="1671699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D3951A3-2FAA-E7E9-C076-D5A504A58E10}"/>
              </a:ext>
            </a:extLst>
          </p:cNvPr>
          <p:cNvGrpSpPr/>
          <p:nvPr/>
        </p:nvGrpSpPr>
        <p:grpSpPr>
          <a:xfrm>
            <a:off x="790698" y="1967796"/>
            <a:ext cx="2337984" cy="744070"/>
            <a:chOff x="1040808" y="1967796"/>
            <a:chExt cx="2337984" cy="744070"/>
          </a:xfrm>
        </p:grpSpPr>
        <p:sp>
          <p:nvSpPr>
            <p:cNvPr id="6" name="Obdélník: se zakulacenými rohy 5">
              <a:extLst>
                <a:ext uri="{FF2B5EF4-FFF2-40B4-BE49-F238E27FC236}">
                  <a16:creationId xmlns:a16="http://schemas.microsoft.com/office/drawing/2014/main" id="{CB520AE1-2472-D24E-390A-F63AA8778DA1}"/>
                </a:ext>
              </a:extLst>
            </p:cNvPr>
            <p:cNvSpPr/>
            <p:nvPr/>
          </p:nvSpPr>
          <p:spPr>
            <a:xfrm>
              <a:off x="1040808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9333644-2310-C1A6-7007-70F58092A312}"/>
                </a:ext>
              </a:extLst>
            </p:cNvPr>
            <p:cNvSpPr txBox="1"/>
            <p:nvPr/>
          </p:nvSpPr>
          <p:spPr>
            <a:xfrm>
              <a:off x="1040808" y="2119862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PŘEDSTAVENSTVO</a:t>
              </a:r>
            </a:p>
          </p:txBody>
        </p:sp>
      </p:grpSp>
      <p:grpSp>
        <p:nvGrpSpPr>
          <p:cNvPr id="8" name="Skupina 7">
            <a:extLst>
              <a:ext uri="{FF2B5EF4-FFF2-40B4-BE49-F238E27FC236}">
                <a16:creationId xmlns:a16="http://schemas.microsoft.com/office/drawing/2014/main" id="{E7352FA2-B6B9-4DA6-AF7A-41213DC80869}"/>
              </a:ext>
            </a:extLst>
          </p:cNvPr>
          <p:cNvGrpSpPr/>
          <p:nvPr/>
        </p:nvGrpSpPr>
        <p:grpSpPr>
          <a:xfrm>
            <a:off x="3614232" y="1967796"/>
            <a:ext cx="2337984" cy="744070"/>
            <a:chOff x="-128184" y="1967796"/>
            <a:chExt cx="2337984" cy="744070"/>
          </a:xfrm>
        </p:grpSpPr>
        <p:sp>
          <p:nvSpPr>
            <p:cNvPr id="9" name="Obdélník: se zakulacenými rohy 8">
              <a:extLst>
                <a:ext uri="{FF2B5EF4-FFF2-40B4-BE49-F238E27FC236}">
                  <a16:creationId xmlns:a16="http://schemas.microsoft.com/office/drawing/2014/main" id="{5AEF0053-E3F0-BE4D-BF89-141C847969CC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057F1EA0-005F-5C99-E237-CEB82ED24194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DOZORČÍ RADA</a:t>
              </a:r>
            </a:p>
          </p:txBody>
        </p:sp>
      </p:grp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A5C551AF-1F90-24F9-400F-066D0516F390}"/>
              </a:ext>
            </a:extLst>
          </p:cNvPr>
          <p:cNvGrpSpPr/>
          <p:nvPr/>
        </p:nvGrpSpPr>
        <p:grpSpPr>
          <a:xfrm>
            <a:off x="6437766" y="1967796"/>
            <a:ext cx="2337984" cy="744070"/>
            <a:chOff x="-128184" y="1967796"/>
            <a:chExt cx="2337984" cy="744070"/>
          </a:xfrm>
        </p:grpSpPr>
        <p:sp>
          <p:nvSpPr>
            <p:cNvPr id="12" name="Obdélník: se zakulacenými rohy 11">
              <a:extLst>
                <a:ext uri="{FF2B5EF4-FFF2-40B4-BE49-F238E27FC236}">
                  <a16:creationId xmlns:a16="http://schemas.microsoft.com/office/drawing/2014/main" id="{BEB0FD06-AE0B-8BE7-08E1-CE47EEC218F1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8B343C3-F7EC-C0BC-54C2-1FC28AAD4682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STAVOVSKÝ SOUD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5DC2FD5C-12FC-AC6A-F837-1388B99D9CCC}"/>
              </a:ext>
            </a:extLst>
          </p:cNvPr>
          <p:cNvGrpSpPr/>
          <p:nvPr/>
        </p:nvGrpSpPr>
        <p:grpSpPr>
          <a:xfrm>
            <a:off x="9261300" y="1967796"/>
            <a:ext cx="2471484" cy="744070"/>
            <a:chOff x="-194934" y="1967796"/>
            <a:chExt cx="2471484" cy="744070"/>
          </a:xfrm>
        </p:grpSpPr>
        <p:sp>
          <p:nvSpPr>
            <p:cNvPr id="15" name="Obdélník: se zakulacenými rohy 14">
              <a:extLst>
                <a:ext uri="{FF2B5EF4-FFF2-40B4-BE49-F238E27FC236}">
                  <a16:creationId xmlns:a16="http://schemas.microsoft.com/office/drawing/2014/main" id="{87896CEA-50DB-42EC-7801-DE75561AA33E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TextovéPole 15">
              <a:extLst>
                <a:ext uri="{FF2B5EF4-FFF2-40B4-BE49-F238E27FC236}">
                  <a16:creationId xmlns:a16="http://schemas.microsoft.com/office/drawing/2014/main" id="{F3D03599-17C0-A458-8EAF-2232DD261C23}"/>
                </a:ext>
              </a:extLst>
            </p:cNvPr>
            <p:cNvSpPr txBox="1"/>
            <p:nvPr/>
          </p:nvSpPr>
          <p:spPr>
            <a:xfrm>
              <a:off x="-194934" y="2159746"/>
              <a:ext cx="24714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AUTORIZAČNÍ RADA</a:t>
              </a:r>
            </a:p>
          </p:txBody>
        </p:sp>
      </p:grp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9A9FBD4B-8D95-B50A-55F0-51751EB0016A}"/>
              </a:ext>
            </a:extLst>
          </p:cNvPr>
          <p:cNvSpPr txBox="1"/>
          <p:nvPr/>
        </p:nvSpPr>
        <p:spPr>
          <a:xfrm>
            <a:off x="790698" y="2863932"/>
            <a:ext cx="279112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Libor Vavrečka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Zbyněk Kugler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Robert Šinkner, MBA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Radomír Havlíček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Nedoma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 Plavec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Petr Žváček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220B3957-0F45-43AC-D40A-692112562A24}"/>
              </a:ext>
            </a:extLst>
          </p:cNvPr>
          <p:cNvGrpSpPr/>
          <p:nvPr/>
        </p:nvGrpSpPr>
        <p:grpSpPr>
          <a:xfrm>
            <a:off x="6475224" y="1967796"/>
            <a:ext cx="2337984" cy="744070"/>
            <a:chOff x="-128184" y="1967796"/>
            <a:chExt cx="2337984" cy="744070"/>
          </a:xfrm>
        </p:grpSpPr>
        <p:sp>
          <p:nvSpPr>
            <p:cNvPr id="19" name="Obdélník: se zakulacenými rohy 18">
              <a:extLst>
                <a:ext uri="{FF2B5EF4-FFF2-40B4-BE49-F238E27FC236}">
                  <a16:creationId xmlns:a16="http://schemas.microsoft.com/office/drawing/2014/main" id="{C3106715-E889-C950-CB8B-0811AD669EA3}"/>
                </a:ext>
              </a:extLst>
            </p:cNvPr>
            <p:cNvSpPr/>
            <p:nvPr/>
          </p:nvSpPr>
          <p:spPr>
            <a:xfrm>
              <a:off x="-128184" y="1967796"/>
              <a:ext cx="2337984" cy="744070"/>
            </a:xfrm>
            <a:prstGeom prst="roundRect">
              <a:avLst/>
            </a:prstGeom>
            <a:solidFill>
              <a:srgbClr val="1852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" name="TextovéPole 19">
              <a:extLst>
                <a:ext uri="{FF2B5EF4-FFF2-40B4-BE49-F238E27FC236}">
                  <a16:creationId xmlns:a16="http://schemas.microsoft.com/office/drawing/2014/main" id="{8E29302C-0049-2A24-6436-10CA131478EE}"/>
                </a:ext>
              </a:extLst>
            </p:cNvPr>
            <p:cNvSpPr txBox="1"/>
            <p:nvPr/>
          </p:nvSpPr>
          <p:spPr>
            <a:xfrm>
              <a:off x="-128184" y="2155165"/>
              <a:ext cx="2337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STAVOVSKÝ SOUD</a:t>
              </a:r>
            </a:p>
          </p:txBody>
        </p:sp>
      </p:grp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434D795-CCB4-063D-DC3B-AF9976D48DDE}"/>
              </a:ext>
            </a:extLst>
          </p:cNvPr>
          <p:cNvSpPr txBox="1"/>
          <p:nvPr/>
        </p:nvSpPr>
        <p:spPr>
          <a:xfrm>
            <a:off x="3581818" y="2863932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Lubor Pekarský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Jana Horová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Pavla Hamouzová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Jan Pěčonka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Miroslav Balatka 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CC0F9930-B28A-EA4D-BDF0-BA19C048BC89}"/>
              </a:ext>
            </a:extLst>
          </p:cNvPr>
          <p:cNvSpPr txBox="1"/>
          <p:nvPr/>
        </p:nvSpPr>
        <p:spPr>
          <a:xfrm>
            <a:off x="6372938" y="2851443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Milena Ulčíková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Ivan Tureček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Jiří Liška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Jaroslav Braun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Václav Šanda  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AE6506AF-45BE-C136-B081-20D5BFE17E01}"/>
              </a:ext>
            </a:extLst>
          </p:cNvPr>
          <p:cNvSpPr txBox="1"/>
          <p:nvPr/>
        </p:nvSpPr>
        <p:spPr>
          <a:xfrm>
            <a:off x="9293714" y="2863932"/>
            <a:ext cx="27911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Ing. Radomír Havlíček 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Robert Šinkner, MBA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Nedoma 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Žanet Hadžić </a:t>
            </a:r>
          </a:p>
          <a:p>
            <a:pPr>
              <a:spcAft>
                <a:spcPts val="1200"/>
              </a:spcAft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Ing. Martin Raška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036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61D42B-E7B9-11B2-2D43-438A4AFFB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68EA886-4C21-7888-43B4-3394DB2996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AUTORIZAČNÍ RADA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7A91E601-F857-D3AD-CABE-BB9047F4367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3A9384FA-C3EE-8FE8-37B6-012F0934134A}"/>
              </a:ext>
            </a:extLst>
          </p:cNvPr>
          <p:cNvSpPr txBox="1"/>
          <p:nvPr/>
        </p:nvSpPr>
        <p:spPr>
          <a:xfrm>
            <a:off x="585021" y="1867220"/>
            <a:ext cx="110025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AR byli jmenováni předsedou ČÚZK Ing. Karlem Večeře v prosinci 2023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avrhuje a schvaluje Autorizační řád a zkušební řád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rozhoduje o udělení autorizace na základě výsledků autorizačních zkoušek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menuje možné </a:t>
            </a: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členy zkušebních komisí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jmenuje jednotlivé zkušební komise a jejich předsedu</a:t>
            </a:r>
          </a:p>
          <a:p>
            <a:pPr marL="342900" indent="-342900">
              <a:buBlip>
                <a:blip r:embed="rId4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řídí </a:t>
            </a:r>
            <a:r>
              <a:rPr lang="cs-CZ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činnost zkušebních komisí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577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17A14-CEAC-A192-8678-F8D7EBA67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4BDEDBBB-BB82-0411-DBD8-459BA9D25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 AUTORIZACE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99262BA-3A7B-3E98-14A2-A656E244244F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8C77D875-16D3-A526-B5A8-1C1C60B7A4EA}"/>
              </a:ext>
            </a:extLst>
          </p:cNvPr>
          <p:cNvSpPr txBox="1"/>
          <p:nvPr/>
        </p:nvSpPr>
        <p:spPr>
          <a:xfrm>
            <a:off x="585021" y="1867220"/>
            <a:ext cx="110025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Popsán v příspěvku, zdůraznění, doplnění:</a:t>
            </a:r>
          </a:p>
          <a:p>
            <a:pPr marL="800100" lvl="1" indent="-342900"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odborné zkoušky mají stejný formát jako bývalé zkoušky na ČÚZK</a:t>
            </a:r>
          </a:p>
          <a:p>
            <a:pPr marL="800100" lvl="1" indent="-342900"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nad odbornými zkouškami má dohled pověřený člen autorizační rady</a:t>
            </a:r>
          </a:p>
          <a:p>
            <a:pPr marL="800100" lvl="1" indent="-342900">
              <a:buBlip>
                <a:blip r:embed="rId3"/>
              </a:buBlip>
            </a:pPr>
            <a:r>
              <a:rPr lang="cs-CZ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Autorizační rada rozhoduje o udělení autorizace, ale ještě ji uchazeč nezískává</a:t>
            </a:r>
          </a:p>
          <a:p>
            <a:pPr marL="800100" lvl="1" indent="-342900">
              <a:buBlip>
                <a:blip r:embed="rId3"/>
              </a:buBlip>
            </a:pPr>
            <a:r>
              <a:rPr lang="cs-CZ" sz="2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autorizace vzniká až složením slavnostního slibu do rukou předsedy komory</a:t>
            </a:r>
          </a:p>
          <a:p>
            <a:pPr marL="342900" indent="-342900">
              <a:buBlip>
                <a:blip r:embed="rId3"/>
              </a:buBlip>
            </a:pPr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10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A83240-4979-CA2B-1C2A-4FF373341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Skupina 20">
            <a:extLst>
              <a:ext uri="{FF2B5EF4-FFF2-40B4-BE49-F238E27FC236}">
                <a16:creationId xmlns:a16="http://schemas.microsoft.com/office/drawing/2014/main" id="{7A84C2C5-2727-8128-018D-E2C9C4FC6892}"/>
              </a:ext>
            </a:extLst>
          </p:cNvPr>
          <p:cNvGrpSpPr/>
          <p:nvPr/>
        </p:nvGrpSpPr>
        <p:grpSpPr>
          <a:xfrm>
            <a:off x="943098" y="1947903"/>
            <a:ext cx="10828842" cy="4478149"/>
            <a:chOff x="943098" y="1963271"/>
            <a:chExt cx="10828842" cy="4478149"/>
          </a:xfrm>
        </p:grpSpPr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id="{CC1CEDF3-5EAE-6D3D-2AC1-9E63FB1F826B}"/>
                </a:ext>
              </a:extLst>
            </p:cNvPr>
            <p:cNvSpPr txBox="1"/>
            <p:nvPr/>
          </p:nvSpPr>
          <p:spPr>
            <a:xfrm>
              <a:off x="3647485" y="1963271"/>
              <a:ext cx="8124455" cy="4478149"/>
            </a:xfrm>
            <a:prstGeom prst="rect">
              <a:avLst/>
            </a:prstGeom>
            <a:noFill/>
            <a:ln w="25400">
              <a:noFill/>
            </a:ln>
          </p:spPr>
          <p:txBody>
            <a:bodyPr wrap="square" rtlCol="0">
              <a:spAutoFit/>
            </a:bodyPr>
            <a:lstStyle/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Nastavování procesů kanceláře ČKZ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Zahájení spolupráce s účetními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kancelář zajišťovala administraci – vystavení faktur a potvrzení na úhradu ČP – celkem 1800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Personální obsazení kanceláře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Spolupráce na realizaci videí o DTM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Formování pracovních skupin a volba vedoucích 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Katastr nemovitostí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DTM</a:t>
              </a:r>
            </a:p>
            <a:p>
              <a:pPr marL="800100" lvl="1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dirty="0">
                  <a:latin typeface="Arial" panose="020B0604020202020204" pitchFamily="34" charset="0"/>
                  <a:cs typeface="Arial" panose="020B0604020202020204" pitchFamily="34" charset="0"/>
                </a:rPr>
                <a:t>Inženýrská geodézie   </a:t>
              </a:r>
            </a:p>
            <a:p>
              <a:pPr marL="342900" indent="-342900">
                <a:spcAft>
                  <a:spcPts val="600"/>
                </a:spcAft>
                <a:buBlip>
                  <a:blip r:embed="rId4"/>
                </a:buBlip>
              </a:pPr>
              <a:r>
                <a:rPr lang="cs-CZ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Zahájení příprav na první zkoušky AZI (převzetí agendy od ČÚZK) </a:t>
              </a:r>
            </a:p>
          </p:txBody>
        </p: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C7355FA5-1F36-89B8-5F59-F746B81DF371}"/>
                </a:ext>
              </a:extLst>
            </p:cNvPr>
            <p:cNvGrpSpPr/>
            <p:nvPr/>
          </p:nvGrpSpPr>
          <p:grpSpPr>
            <a:xfrm>
              <a:off x="943098" y="1963271"/>
              <a:ext cx="2337984" cy="744070"/>
              <a:chOff x="943098" y="1963271"/>
              <a:chExt cx="2337984" cy="744070"/>
            </a:xfrm>
          </p:grpSpPr>
          <p:sp>
            <p:nvSpPr>
              <p:cNvPr id="26" name="Obdélník: se zakulacenými rohy 25">
                <a:extLst>
                  <a:ext uri="{FF2B5EF4-FFF2-40B4-BE49-F238E27FC236}">
                    <a16:creationId xmlns:a16="http://schemas.microsoft.com/office/drawing/2014/main" id="{C3AD2C3F-7EB7-36BC-A514-C2AB3455A1E4}"/>
                  </a:ext>
                </a:extLst>
              </p:cNvPr>
              <p:cNvSpPr/>
              <p:nvPr/>
            </p:nvSpPr>
            <p:spPr>
              <a:xfrm>
                <a:off x="943098" y="1963271"/>
                <a:ext cx="2337984" cy="744070"/>
              </a:xfrm>
              <a:prstGeom prst="roundRect">
                <a:avLst/>
              </a:prstGeom>
              <a:solidFill>
                <a:srgbClr val="18524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8" name="TextovéPole 27">
                <a:extLst>
                  <a:ext uri="{FF2B5EF4-FFF2-40B4-BE49-F238E27FC236}">
                    <a16:creationId xmlns:a16="http://schemas.microsoft.com/office/drawing/2014/main" id="{5A5BF55F-B829-43BD-0FD4-0E8249B9B0C8}"/>
                  </a:ext>
                </a:extLst>
              </p:cNvPr>
              <p:cNvSpPr txBox="1"/>
              <p:nvPr/>
            </p:nvSpPr>
            <p:spPr>
              <a:xfrm>
                <a:off x="1040808" y="2119862"/>
                <a:ext cx="214256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s-CZ" sz="2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BŘEZEN 2024 </a:t>
                </a:r>
              </a:p>
            </p:txBody>
          </p:sp>
        </p:grpSp>
      </p:grpSp>
      <p:sp>
        <p:nvSpPr>
          <p:cNvPr id="31" name="Nadpis 1">
            <a:extLst>
              <a:ext uri="{FF2B5EF4-FFF2-40B4-BE49-F238E27FC236}">
                <a16:creationId xmlns:a16="http://schemas.microsoft.com/office/drawing/2014/main" id="{5AB60E37-BAC7-B971-4261-6A06B277A1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958" y="998725"/>
            <a:ext cx="10455148" cy="668132"/>
          </a:xfrm>
        </p:spPr>
        <p:txBody>
          <a:bodyPr>
            <a:normAutofit fontScale="90000"/>
          </a:bodyPr>
          <a:lstStyle/>
          <a:p>
            <a:pPr algn="l"/>
            <a:r>
              <a:rPr lang="cs-CZ" sz="40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AKTIVITY PO USTAVUJÍCÍM SNĚMU ČKZ </a:t>
            </a:r>
          </a:p>
        </p:txBody>
      </p: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2D3DB566-E50A-0823-F03D-8FD566FD68D3}"/>
              </a:ext>
            </a:extLst>
          </p:cNvPr>
          <p:cNvCxnSpPr/>
          <p:nvPr/>
        </p:nvCxnSpPr>
        <p:spPr>
          <a:xfrm>
            <a:off x="790698" y="1671699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568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A4229841-7474-5336-E6B5-9496C35A2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2513" y="1052513"/>
            <a:ext cx="7960068" cy="713533"/>
          </a:xfrm>
        </p:spPr>
        <p:txBody>
          <a:bodyPr>
            <a:normAutofit/>
          </a:bodyPr>
          <a:lstStyle/>
          <a:p>
            <a:pPr algn="l"/>
            <a:r>
              <a:rPr lang="cs-CZ" sz="3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ZKOUŠKY AZI 2024 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4F31DF82-8346-CE9E-0D7D-C05F8006C05E}"/>
              </a:ext>
            </a:extLst>
          </p:cNvPr>
          <p:cNvSpPr txBox="1">
            <a:spLocks/>
          </p:cNvSpPr>
          <p:nvPr/>
        </p:nvSpPr>
        <p:spPr>
          <a:xfrm>
            <a:off x="464127" y="2009502"/>
            <a:ext cx="5631874" cy="4212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ČKZ převzala agendu zkoušek odborné způsobilosti od ČÚZK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kompetenci Autorizační rady ČKZ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Zkušební komise: 16 členů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2024 se zkoušky konaly v jarním a podzimním termínu (celkem 3 dny) 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38 žadatelů v roce 2024, z toho 27 úspěšných</a:t>
            </a:r>
          </a:p>
          <a:p>
            <a:pPr marL="342900" indent="-342900" algn="l">
              <a:spcAft>
                <a:spcPts val="600"/>
              </a:spcAft>
              <a:buFontTx/>
              <a:buChar char="-"/>
            </a:pPr>
            <a:r>
              <a:rPr lang="cs-CZ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Příští termín: začátek června 2025</a:t>
            </a:r>
          </a:p>
          <a:p>
            <a:pPr marL="800100" lvl="1" indent="-342900" algn="l">
              <a:spcAft>
                <a:spcPts val="600"/>
              </a:spcAft>
              <a:buFontTx/>
              <a:buChar char="-"/>
            </a:pPr>
            <a:r>
              <a:rPr lang="cs-CZ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</a:t>
            </a:r>
            <a:r>
              <a:rPr lang="cs-CZ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přihlášky: </a:t>
            </a:r>
            <a:r>
              <a:rPr lang="cs-CZ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30. dubna 2025 </a:t>
            </a:r>
          </a:p>
        </p:txBody>
      </p: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9FCE19A0-12BC-5390-7567-7CCCE80895D0}"/>
              </a:ext>
            </a:extLst>
          </p:cNvPr>
          <p:cNvCxnSpPr/>
          <p:nvPr/>
        </p:nvCxnSpPr>
        <p:spPr>
          <a:xfrm>
            <a:off x="542513" y="1766046"/>
            <a:ext cx="792000" cy="0"/>
          </a:xfrm>
          <a:prstGeom prst="line">
            <a:avLst/>
          </a:prstGeom>
          <a:ln w="63500">
            <a:solidFill>
              <a:srgbClr val="F0E51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brázek 4">
            <a:extLst>
              <a:ext uri="{FF2B5EF4-FFF2-40B4-BE49-F238E27FC236}">
                <a16:creationId xmlns:a16="http://schemas.microsoft.com/office/drawing/2014/main" id="{B705BFB5-DFD5-E537-62D5-917CA7485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18" y="2000536"/>
            <a:ext cx="5013309" cy="35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9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EAC37EA1-CA93-C3CB-4BC7-B4EC278E96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ÚSPĚŠNÍ ABSOLVENTI ZKOUŠEK AZI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912CF9CE-494D-9B38-71A6-40B9F6B7252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ázek 2">
            <a:extLst>
              <a:ext uri="{FF2B5EF4-FFF2-40B4-BE49-F238E27FC236}">
                <a16:creationId xmlns:a16="http://schemas.microsoft.com/office/drawing/2014/main" id="{4494F1FE-F16E-2240-3416-CF8FE03B9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22" y="1818181"/>
            <a:ext cx="5472804" cy="364936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C0C2265-0A6C-263F-7E5B-1E224F4681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83" y="1818182"/>
            <a:ext cx="5473619" cy="36493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D676F4-3398-AAE2-D33F-1685D1085458}"/>
              </a:ext>
            </a:extLst>
          </p:cNvPr>
          <p:cNvSpPr txBox="1"/>
          <p:nvPr/>
        </p:nvSpPr>
        <p:spPr>
          <a:xfrm>
            <a:off x="569408" y="5724366"/>
            <a:ext cx="112923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Slavnostní slib a předávání osvědčení o autorizaci novým autorizovaným zeměměřickým inženýrům – květen a listopad 2024, Poslanecká sněmovna </a:t>
            </a:r>
          </a:p>
        </p:txBody>
      </p:sp>
    </p:spTree>
    <p:extLst>
      <p:ext uri="{BB962C8B-B14F-4D97-AF65-F5344CB8AC3E}">
        <p14:creationId xmlns:p14="http://schemas.microsoft.com/office/powerpoint/2010/main" val="1908029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4F1B6B-920A-F051-1AF8-D5A0FCD9BF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B29C8877-496C-0260-3A12-5D02E2301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SEKCE: VZDĚLÁVÁNÍ  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3B33301C-8CA0-4D8E-8AA4-6790C812017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2C2654B2-5C8D-848F-170A-4B1351E7B08B}"/>
              </a:ext>
            </a:extLst>
          </p:cNvPr>
          <p:cNvSpPr txBox="1"/>
          <p:nvPr/>
        </p:nvSpPr>
        <p:spPr>
          <a:xfrm>
            <a:off x="569408" y="1712190"/>
            <a:ext cx="109299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srpnu 2024 ČKZ iniciovala společné jednání zástupců oborových vysokých škol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Podpis memoranda o spolupráci mezi ČKZ a vysokými školami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Dohoda na vytvoření Rady pro vzdělávání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Pokládání základů systému celoživotního vzdělávání AZI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Realizace pilotních seminářů na téma Elektronický stavební deník 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Členové ČKZ mají možnost účasti na školeních ČKAIT za zvýhodněných podmínek</a:t>
            </a:r>
          </a:p>
          <a:p>
            <a:pPr marL="342900" indent="-342900">
              <a:spcAft>
                <a:spcPts val="1200"/>
              </a:spcAft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 roce 2025 budou realizovány odborné semináře na téma: 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Elektronický stavební deník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Digitální technická mapa</a:t>
            </a:r>
          </a:p>
          <a:p>
            <a:pPr marL="800100" lvl="1" indent="-342900">
              <a:buBlip>
                <a:blip r:embed="rId4"/>
              </a:buBlip>
            </a:pPr>
            <a:r>
              <a:rPr lang="cs-CZ" sz="22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Katastr nemovitostí </a:t>
            </a:r>
          </a:p>
          <a:p>
            <a:endParaRPr lang="cs-CZ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55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4A8AC7-E432-1EE6-D9D3-269EDDC0C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53F4934E-BF3A-0C47-E190-05269F1A64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5022" y="937473"/>
            <a:ext cx="10914380" cy="623883"/>
          </a:xfrm>
        </p:spPr>
        <p:txBody>
          <a:bodyPr>
            <a:noAutofit/>
          </a:bodyPr>
          <a:lstStyle/>
          <a:p>
            <a:pPr algn="l"/>
            <a:r>
              <a:rPr lang="cs-CZ" sz="3600" b="1" dirty="0">
                <a:solidFill>
                  <a:srgbClr val="18524C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PODPIS MEMORANDA O SPOLUPRÁCI </a:t>
            </a:r>
          </a:p>
        </p:txBody>
      </p:sp>
      <p:cxnSp>
        <p:nvCxnSpPr>
          <p:cNvPr id="7" name="Přímá spojnice 6">
            <a:extLst>
              <a:ext uri="{FF2B5EF4-FFF2-40B4-BE49-F238E27FC236}">
                <a16:creationId xmlns:a16="http://schemas.microsoft.com/office/drawing/2014/main" id="{D78DDE91-F4DA-D441-AAF4-A60C94D6AAEC}"/>
              </a:ext>
            </a:extLst>
          </p:cNvPr>
          <p:cNvCxnSpPr/>
          <p:nvPr/>
        </p:nvCxnSpPr>
        <p:spPr>
          <a:xfrm>
            <a:off x="569408" y="1561356"/>
            <a:ext cx="792000" cy="0"/>
          </a:xfrm>
          <a:prstGeom prst="line">
            <a:avLst/>
          </a:prstGeom>
          <a:ln w="63500">
            <a:solidFill>
              <a:srgbClr val="02B0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ázek 3">
            <a:extLst>
              <a:ext uri="{FF2B5EF4-FFF2-40B4-BE49-F238E27FC236}">
                <a16:creationId xmlns:a16="http://schemas.microsoft.com/office/drawing/2014/main" id="{1B93DA53-F8AA-B07D-E156-0449D83F1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558" y="1664192"/>
            <a:ext cx="5970884" cy="398004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7D5BD2B-DF50-E9C5-BEE2-CE2EC2C8F0ED}"/>
              </a:ext>
            </a:extLst>
          </p:cNvPr>
          <p:cNvSpPr txBox="1"/>
          <p:nvPr/>
        </p:nvSpPr>
        <p:spPr>
          <a:xfrm>
            <a:off x="585022" y="5747074"/>
            <a:ext cx="107642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>
                <a:latin typeface="Arial" panose="020B0604020202020204" pitchFamily="34" charset="0"/>
                <a:cs typeface="Arial" panose="020B0604020202020204" pitchFamily="34" charset="0"/>
              </a:rPr>
              <a:t>V listopadu 2024 bylo slavnostně podepsáno Memorandum o spolupráci mezi ČKZ a ČVUT Praha, VUT Brno, VŠB-TU Ostrava a FAV ZČU Plzeň. </a:t>
            </a:r>
          </a:p>
        </p:txBody>
      </p:sp>
    </p:spTree>
    <p:extLst>
      <p:ext uri="{BB962C8B-B14F-4D97-AF65-F5344CB8AC3E}">
        <p14:creationId xmlns:p14="http://schemas.microsoft.com/office/powerpoint/2010/main" val="40421344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KPgeo_template_16-9.potx" id="{AC61483E-422A-44B3-ABCD-7483E3FB6531}" vid="{EE86BF4B-16FE-4B3E-A04E-4181BE701BC6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CKZ_template_16-9</Template>
  <TotalTime>4329</TotalTime>
  <Words>1130</Words>
  <Application>Microsoft Office PowerPoint</Application>
  <PresentationFormat>Širokoúhlá obrazovka</PresentationFormat>
  <Paragraphs>156</Paragraphs>
  <Slides>18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Motiv Office</vt:lpstr>
      <vt:lpstr>Česká komora zeměměřičů,  Proces autorizace a příprava celoživotního vzdělávání</vt:lpstr>
      <vt:lpstr>ČLENOVÉ ORGÁNŮ ČKZ</vt:lpstr>
      <vt:lpstr>AUTORIZAČNÍ RADA </vt:lpstr>
      <vt:lpstr>PROCES AUTORIZACE</vt:lpstr>
      <vt:lpstr>AKTIVITY PO USTAVUJÍCÍM SNĚMU ČKZ </vt:lpstr>
      <vt:lpstr>ZKOUŠKY AZI 2024 </vt:lpstr>
      <vt:lpstr>ÚSPĚŠNÍ ABSOLVENTI ZKOUŠEK AZI </vt:lpstr>
      <vt:lpstr>SEKCE: VZDĚLÁVÁNÍ   </vt:lpstr>
      <vt:lpstr>PODPIS MEMORANDA O SPOLUPRÁCI </vt:lpstr>
      <vt:lpstr>DALŠÍ AMBICE</vt:lpstr>
      <vt:lpstr>Systém CŽV AZI Celoživotní vzdělávání AZI</vt:lpstr>
      <vt:lpstr>Systém CŽV AZI</vt:lpstr>
      <vt:lpstr>Systém CŽV AZI Celoživotní vzdělávání AZI</vt:lpstr>
      <vt:lpstr>Systém CŽV AZI Celoživotní vzdělávání AZI</vt:lpstr>
      <vt:lpstr>Systém CŽV Celoživotní vzdělávání AZI</vt:lpstr>
      <vt:lpstr>Závěr</vt:lpstr>
      <vt:lpstr>KOMUNIKAČNÍ KANÁLY ČKZ 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Lenka Vašková</dc:creator>
  <cp:lastModifiedBy>Radomír Havlíček</cp:lastModifiedBy>
  <cp:revision>52</cp:revision>
  <cp:lastPrinted>2025-02-04T08:27:12Z</cp:lastPrinted>
  <dcterms:created xsi:type="dcterms:W3CDTF">2025-01-10T17:44:15Z</dcterms:created>
  <dcterms:modified xsi:type="dcterms:W3CDTF">2025-03-26T06:20:39Z</dcterms:modified>
</cp:coreProperties>
</file>