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77" r:id="rId3"/>
    <p:sldId id="308" r:id="rId4"/>
    <p:sldId id="271" r:id="rId5"/>
    <p:sldId id="275" r:id="rId6"/>
    <p:sldId id="307" r:id="rId7"/>
    <p:sldId id="278" r:id="rId8"/>
    <p:sldId id="279" r:id="rId9"/>
    <p:sldId id="289" r:id="rId10"/>
    <p:sldId id="288" r:id="rId11"/>
    <p:sldId id="300" r:id="rId12"/>
    <p:sldId id="290" r:id="rId13"/>
    <p:sldId id="286" r:id="rId14"/>
    <p:sldId id="304" r:id="rId15"/>
    <p:sldId id="292" r:id="rId16"/>
    <p:sldId id="284" r:id="rId17"/>
    <p:sldId id="301" r:id="rId18"/>
    <p:sldId id="281" r:id="rId19"/>
    <p:sldId id="293" r:id="rId20"/>
    <p:sldId id="298" r:id="rId21"/>
    <p:sldId id="258" r:id="rId22"/>
    <p:sldId id="262" r:id="rId23"/>
    <p:sldId id="299" r:id="rId24"/>
    <p:sldId id="309" r:id="rId25"/>
    <p:sldId id="306" r:id="rId26"/>
    <p:sldId id="305" r:id="rId27"/>
    <p:sldId id="265" r:id="rId28"/>
    <p:sldId id="294" r:id="rId29"/>
  </p:sldIdLst>
  <p:sldSz cx="12192000" cy="6858000"/>
  <p:notesSz cx="7104063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74" userDrawn="1">
          <p15:clr>
            <a:srgbClr val="A4A3A4"/>
          </p15:clr>
        </p15:guide>
        <p15:guide id="2" pos="7401" userDrawn="1">
          <p15:clr>
            <a:srgbClr val="A4A3A4"/>
          </p15:clr>
        </p15:guide>
        <p15:guide id="3" orient="horz" pos="459" userDrawn="1">
          <p15:clr>
            <a:srgbClr val="A4A3A4"/>
          </p15:clr>
        </p15:guide>
        <p15:guide id="4" pos="302" userDrawn="1">
          <p15:clr>
            <a:srgbClr val="A4A3A4"/>
          </p15:clr>
        </p15:guide>
        <p15:guide id="5" orient="horz" pos="663" userDrawn="1">
          <p15:clr>
            <a:srgbClr val="A4A3A4"/>
          </p15:clr>
        </p15:guide>
        <p15:guide id="6" pos="3613" userDrawn="1">
          <p15:clr>
            <a:srgbClr val="A4A3A4"/>
          </p15:clr>
        </p15:guide>
        <p15:guide id="7" pos="4067" userDrawn="1">
          <p15:clr>
            <a:srgbClr val="A4A3A4"/>
          </p15:clr>
        </p15:guide>
        <p15:guide id="8" orient="horz" pos="1752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72DC1B3-7520-0F97-DAB1-CCAE0F174DD3}" name="Lenka Vašková" initials="LV" userId="2a95fa727448d5ae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524C"/>
    <a:srgbClr val="02B0A4"/>
    <a:srgbClr val="F0E5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0FB096-61A9-6F2C-7037-0279BCD12667}" v="125" dt="2025-03-24T13:09:36.7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0598" autoAdjust="0"/>
  </p:normalViewPr>
  <p:slideViewPr>
    <p:cSldViewPr snapToGrid="0" showGuides="1">
      <p:cViewPr varScale="1">
        <p:scale>
          <a:sx n="54" d="100"/>
          <a:sy n="54" d="100"/>
        </p:scale>
        <p:origin x="964" y="48"/>
      </p:cViewPr>
      <p:guideLst>
        <p:guide orient="horz" pos="3974"/>
        <p:guide pos="7401"/>
        <p:guide orient="horz" pos="459"/>
        <p:guide pos="302"/>
        <p:guide orient="horz" pos="663"/>
        <p:guide pos="3613"/>
        <p:guide pos="4067"/>
        <p:guide orient="horz" pos="175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vrečka Libor, Ing." userId="S::vavrecka@spravazeleznic.cz::229079df-ef38-4a67-9a05-7c354977bbbb" providerId="AD" clId="Web-{FC0FB096-61A9-6F2C-7037-0279BCD12667}"/>
    <pc:docChg chg="addSld delSld modSld sldOrd">
      <pc:chgData name="Vavrečka Libor, Ing." userId="S::vavrecka@spravazeleznic.cz::229079df-ef38-4a67-9a05-7c354977bbbb" providerId="AD" clId="Web-{FC0FB096-61A9-6F2C-7037-0279BCD12667}" dt="2025-03-24T13:09:36.433" v="96" actId="20577"/>
      <pc:docMkLst>
        <pc:docMk/>
      </pc:docMkLst>
      <pc:sldChg chg="modSp">
        <pc:chgData name="Vavrečka Libor, Ing." userId="S::vavrecka@spravazeleznic.cz::229079df-ef38-4a67-9a05-7c354977bbbb" providerId="AD" clId="Web-{FC0FB096-61A9-6F2C-7037-0279BCD12667}" dt="2025-03-24T13:09:36.433" v="96" actId="20577"/>
        <pc:sldMkLst>
          <pc:docMk/>
          <pc:sldMk cId="2617090948" sldId="256"/>
        </pc:sldMkLst>
        <pc:spChg chg="mod">
          <ac:chgData name="Vavrečka Libor, Ing." userId="S::vavrecka@spravazeleznic.cz::229079df-ef38-4a67-9a05-7c354977bbbb" providerId="AD" clId="Web-{FC0FB096-61A9-6F2C-7037-0279BCD12667}" dt="2025-03-24T13:09:36.433" v="96" actId="20577"/>
          <ac:spMkLst>
            <pc:docMk/>
            <pc:sldMk cId="2617090948" sldId="256"/>
            <ac:spMk id="2" creationId="{3212A5FA-4509-47A5-204A-C4E844FA5470}"/>
          </ac:spMkLst>
        </pc:spChg>
        <pc:spChg chg="mod">
          <ac:chgData name="Vavrečka Libor, Ing." userId="S::vavrecka@spravazeleznic.cz::229079df-ef38-4a67-9a05-7c354977bbbb" providerId="AD" clId="Web-{FC0FB096-61A9-6F2C-7037-0279BCD12667}" dt="2025-03-24T13:09:09.853" v="87" actId="20577"/>
          <ac:spMkLst>
            <pc:docMk/>
            <pc:sldMk cId="2617090948" sldId="256"/>
            <ac:spMk id="3" creationId="{E2A118A6-B3A4-CDCE-13FD-2C599BD434FD}"/>
          </ac:spMkLst>
        </pc:spChg>
        <pc:spChg chg="mod">
          <ac:chgData name="Vavrečka Libor, Ing." userId="S::vavrecka@spravazeleznic.cz::229079df-ef38-4a67-9a05-7c354977bbbb" providerId="AD" clId="Web-{FC0FB096-61A9-6F2C-7037-0279BCD12667}" dt="2025-03-24T12:56:30.536" v="9" actId="20577"/>
          <ac:spMkLst>
            <pc:docMk/>
            <pc:sldMk cId="2617090948" sldId="256"/>
            <ac:spMk id="5" creationId="{C574AB2A-07DC-54FC-B162-3811D7093B08}"/>
          </ac:spMkLst>
        </pc:spChg>
      </pc:sldChg>
      <pc:sldChg chg="modSp">
        <pc:chgData name="Vavrečka Libor, Ing." userId="S::vavrecka@spravazeleznic.cz::229079df-ef38-4a67-9a05-7c354977bbbb" providerId="AD" clId="Web-{FC0FB096-61A9-6F2C-7037-0279BCD12667}" dt="2025-03-24T13:00:20.661" v="52" actId="20577"/>
        <pc:sldMkLst>
          <pc:docMk/>
          <pc:sldMk cId="3912562259" sldId="271"/>
        </pc:sldMkLst>
        <pc:spChg chg="mod">
          <ac:chgData name="Vavrečka Libor, Ing." userId="S::vavrecka@spravazeleznic.cz::229079df-ef38-4a67-9a05-7c354977bbbb" providerId="AD" clId="Web-{FC0FB096-61A9-6F2C-7037-0279BCD12667}" dt="2025-03-24T12:58:59.734" v="44" actId="20577"/>
          <ac:spMkLst>
            <pc:docMk/>
            <pc:sldMk cId="3912562259" sldId="271"/>
            <ac:spMk id="4" creationId="{6E0CB301-6300-4153-EF4A-91CF0681FA62}"/>
          </ac:spMkLst>
        </pc:spChg>
        <pc:spChg chg="mod">
          <ac:chgData name="Vavrečka Libor, Ing." userId="S::vavrecka@spravazeleznic.cz::229079df-ef38-4a67-9a05-7c354977bbbb" providerId="AD" clId="Web-{FC0FB096-61A9-6F2C-7037-0279BCD12667}" dt="2025-03-24T13:00:20.661" v="52" actId="20577"/>
          <ac:spMkLst>
            <pc:docMk/>
            <pc:sldMk cId="3912562259" sldId="271"/>
            <ac:spMk id="18" creationId="{3347D6CB-D26E-78F9-6DEE-1B228F24EB81}"/>
          </ac:spMkLst>
        </pc:spChg>
      </pc:sldChg>
      <pc:sldChg chg="modSp del">
        <pc:chgData name="Vavrečka Libor, Ing." userId="S::vavrecka@spravazeleznic.cz::229079df-ef38-4a67-9a05-7c354977bbbb" providerId="AD" clId="Web-{FC0FB096-61A9-6F2C-7037-0279BCD12667}" dt="2025-03-24T12:58:19.887" v="39"/>
        <pc:sldMkLst>
          <pc:docMk/>
          <pc:sldMk cId="1712701712" sldId="274"/>
        </pc:sldMkLst>
        <pc:spChg chg="mod">
          <ac:chgData name="Vavrečka Libor, Ing." userId="S::vavrecka@spravazeleznic.cz::229079df-ef38-4a67-9a05-7c354977bbbb" providerId="AD" clId="Web-{FC0FB096-61A9-6F2C-7037-0279BCD12667}" dt="2025-03-24T12:57:28.259" v="37" actId="20577"/>
          <ac:spMkLst>
            <pc:docMk/>
            <pc:sldMk cId="1712701712" sldId="274"/>
            <ac:spMk id="3" creationId="{71528A92-1B09-A8A9-51C0-FFED4289EC75}"/>
          </ac:spMkLst>
        </pc:spChg>
      </pc:sldChg>
      <pc:sldChg chg="add del">
        <pc:chgData name="Vavrečka Libor, Ing." userId="S::vavrecka@spravazeleznic.cz::229079df-ef38-4a67-9a05-7c354977bbbb" providerId="AD" clId="Web-{FC0FB096-61A9-6F2C-7037-0279BCD12667}" dt="2025-03-24T13:06:36.311" v="76"/>
        <pc:sldMkLst>
          <pc:docMk/>
          <pc:sldMk cId="857638235" sldId="277"/>
        </pc:sldMkLst>
      </pc:sldChg>
      <pc:sldChg chg="add del ord">
        <pc:chgData name="Vavrečka Libor, Ing." userId="S::vavrecka@spravazeleznic.cz::229079df-ef38-4a67-9a05-7c354977bbbb" providerId="AD" clId="Web-{FC0FB096-61A9-6F2C-7037-0279BCD12667}" dt="2025-03-24T13:03:36.643" v="63"/>
        <pc:sldMkLst>
          <pc:docMk/>
          <pc:sldMk cId="3868638647" sldId="278"/>
        </pc:sldMkLst>
      </pc:sldChg>
      <pc:sldChg chg="ord">
        <pc:chgData name="Vavrečka Libor, Ing." userId="S::vavrecka@spravazeleznic.cz::229079df-ef38-4a67-9a05-7c354977bbbb" providerId="AD" clId="Web-{FC0FB096-61A9-6F2C-7037-0279BCD12667}" dt="2025-03-24T13:03:01.734" v="59"/>
        <pc:sldMkLst>
          <pc:docMk/>
          <pc:sldMk cId="3313909736" sldId="279"/>
        </pc:sldMkLst>
      </pc:sldChg>
      <pc:sldChg chg="del">
        <pc:chgData name="Vavrečka Libor, Ing." userId="S::vavrecka@spravazeleznic.cz::229079df-ef38-4a67-9a05-7c354977bbbb" providerId="AD" clId="Web-{FC0FB096-61A9-6F2C-7037-0279BCD12667}" dt="2025-03-24T13:01:59.636" v="58"/>
        <pc:sldMkLst>
          <pc:docMk/>
          <pc:sldMk cId="3791432118" sldId="280"/>
        </pc:sldMkLst>
      </pc:sldChg>
      <pc:sldChg chg="add del">
        <pc:chgData name="Vavrečka Libor, Ing." userId="S::vavrecka@spravazeleznic.cz::229079df-ef38-4a67-9a05-7c354977bbbb" providerId="AD" clId="Web-{FC0FB096-61A9-6F2C-7037-0279BCD12667}" dt="2025-03-24T13:06:09.325" v="74"/>
        <pc:sldMkLst>
          <pc:docMk/>
          <pc:sldMk cId="4042134408" sldId="284"/>
        </pc:sldMkLst>
      </pc:sldChg>
      <pc:sldChg chg="add del">
        <pc:chgData name="Vavrečka Libor, Ing." userId="S::vavrecka@spravazeleznic.cz::229079df-ef38-4a67-9a05-7c354977bbbb" providerId="AD" clId="Web-{FC0FB096-61A9-6F2C-7037-0279BCD12667}" dt="2025-03-24T13:05:09.993" v="68"/>
        <pc:sldMkLst>
          <pc:docMk/>
          <pc:sldMk cId="771542406" sldId="286"/>
        </pc:sldMkLst>
      </pc:sldChg>
      <pc:sldChg chg="add del">
        <pc:chgData name="Vavrečka Libor, Ing." userId="S::vavrecka@spravazeleznic.cz::229079df-ef38-4a67-9a05-7c354977bbbb" providerId="AD" clId="Web-{FC0FB096-61A9-6F2C-7037-0279BCD12667}" dt="2025-03-24T13:01:07.133" v="55"/>
        <pc:sldMkLst>
          <pc:docMk/>
          <pc:sldMk cId="669918942" sldId="288"/>
        </pc:sldMkLst>
      </pc:sldChg>
      <pc:sldChg chg="ord">
        <pc:chgData name="Vavrečka Libor, Ing." userId="S::vavrecka@spravazeleznic.cz::229079df-ef38-4a67-9a05-7c354977bbbb" providerId="AD" clId="Web-{FC0FB096-61A9-6F2C-7037-0279BCD12667}" dt="2025-03-24T13:04:46.663" v="64"/>
        <pc:sldMkLst>
          <pc:docMk/>
          <pc:sldMk cId="1732762600" sldId="289"/>
        </pc:sldMkLst>
      </pc:sldChg>
      <pc:sldChg chg="add del">
        <pc:chgData name="Vavrečka Libor, Ing." userId="S::vavrecka@spravazeleznic.cz::229079df-ef38-4a67-9a05-7c354977bbbb" providerId="AD" clId="Web-{FC0FB096-61A9-6F2C-7037-0279BCD12667}" dt="2025-03-24T13:04:58.945" v="66"/>
        <pc:sldMkLst>
          <pc:docMk/>
          <pc:sldMk cId="619649739" sldId="290"/>
        </pc:sldMkLst>
      </pc:sldChg>
      <pc:sldChg chg="add del">
        <pc:chgData name="Vavrečka Libor, Ing." userId="S::vavrecka@spravazeleznic.cz::229079df-ef38-4a67-9a05-7c354977bbbb" providerId="AD" clId="Web-{FC0FB096-61A9-6F2C-7037-0279BCD12667}" dt="2025-03-24T13:06:09.325" v="73"/>
        <pc:sldMkLst>
          <pc:docMk/>
          <pc:sldMk cId="4070755213" sldId="292"/>
        </pc:sldMkLst>
      </pc:sldChg>
      <pc:sldChg chg="del">
        <pc:chgData name="Vavrečka Libor, Ing." userId="S::vavrecka@spravazeleznic.cz::229079df-ef38-4a67-9a05-7c354977bbbb" providerId="AD" clId="Web-{FC0FB096-61A9-6F2C-7037-0279BCD12667}" dt="2025-03-24T12:57:48.213" v="38"/>
        <pc:sldMkLst>
          <pc:docMk/>
          <pc:sldMk cId="4208528902" sldId="297"/>
        </pc:sldMkLst>
      </pc:sldChg>
      <pc:sldChg chg="add del">
        <pc:chgData name="Vavrečka Libor, Ing." userId="S::vavrecka@spravazeleznic.cz::229079df-ef38-4a67-9a05-7c354977bbbb" providerId="AD" clId="Web-{FC0FB096-61A9-6F2C-7037-0279BCD12667}" dt="2025-03-24T13:01:07.149" v="56"/>
        <pc:sldMkLst>
          <pc:docMk/>
          <pc:sldMk cId="4104502051" sldId="300"/>
        </pc:sldMkLst>
      </pc:sldChg>
      <pc:sldChg chg="del">
        <pc:chgData name="Vavrečka Libor, Ing." userId="S::vavrecka@spravazeleznic.cz::229079df-ef38-4a67-9a05-7c354977bbbb" providerId="AD" clId="Web-{FC0FB096-61A9-6F2C-7037-0279BCD12667}" dt="2025-03-24T13:01:57.824" v="57"/>
        <pc:sldMkLst>
          <pc:docMk/>
          <pc:sldMk cId="819804826" sldId="302"/>
        </pc:sldMkLst>
      </pc:sldChg>
      <pc:sldChg chg="add del">
        <pc:chgData name="Vavrečka Libor, Ing." userId="S::vavrecka@spravazeleznic.cz::229079df-ef38-4a67-9a05-7c354977bbbb" providerId="AD" clId="Web-{FC0FB096-61A9-6F2C-7037-0279BCD12667}" dt="2025-03-24T13:05:25.869" v="70"/>
        <pc:sldMkLst>
          <pc:docMk/>
          <pc:sldMk cId="699581943" sldId="304"/>
        </pc:sldMkLst>
      </pc:sldChg>
      <pc:sldChg chg="modSp">
        <pc:chgData name="Vavrečka Libor, Ing." userId="S::vavrecka@spravazeleznic.cz::229079df-ef38-4a67-9a05-7c354977bbbb" providerId="AD" clId="Web-{FC0FB096-61A9-6F2C-7037-0279BCD12667}" dt="2025-03-24T13:07:52.519" v="85" actId="20577"/>
        <pc:sldMkLst>
          <pc:docMk/>
          <pc:sldMk cId="3096415478" sldId="305"/>
        </pc:sldMkLst>
        <pc:spChg chg="mod">
          <ac:chgData name="Vavrečka Libor, Ing." userId="S::vavrecka@spravazeleznic.cz::229079df-ef38-4a67-9a05-7c354977bbbb" providerId="AD" clId="Web-{FC0FB096-61A9-6F2C-7037-0279BCD12667}" dt="2025-03-24T13:07:52.519" v="85" actId="20577"/>
          <ac:spMkLst>
            <pc:docMk/>
            <pc:sldMk cId="3096415478" sldId="305"/>
            <ac:spMk id="8" creationId="{F9DBF263-2704-86AB-55A9-0B3127152567}"/>
          </ac:spMkLst>
        </pc:spChg>
      </pc:sldChg>
      <pc:sldChg chg="modSp">
        <pc:chgData name="Vavrečka Libor, Ing." userId="S::vavrecka@spravazeleznic.cz::229079df-ef38-4a67-9a05-7c354977bbbb" providerId="AD" clId="Web-{FC0FB096-61A9-6F2C-7037-0279BCD12667}" dt="2025-03-24T13:07:36.315" v="83" actId="20577"/>
        <pc:sldMkLst>
          <pc:docMk/>
          <pc:sldMk cId="2604619128" sldId="309"/>
        </pc:sldMkLst>
        <pc:spChg chg="mod">
          <ac:chgData name="Vavrečka Libor, Ing." userId="S::vavrecka@spravazeleznic.cz::229079df-ef38-4a67-9a05-7c354977bbbb" providerId="AD" clId="Web-{FC0FB096-61A9-6F2C-7037-0279BCD12667}" dt="2025-03-24T13:07:36.315" v="83" actId="20577"/>
          <ac:spMkLst>
            <pc:docMk/>
            <pc:sldMk cId="2604619128" sldId="309"/>
            <ac:spMk id="2" creationId="{1B6EADD7-CCEC-C918-440A-561CA52DBCF9}"/>
          </ac:spMkLst>
        </pc:spChg>
      </pc:sldChg>
      <pc:sldChg chg="del">
        <pc:chgData name="Vavrečka Libor, Ing." userId="S::vavrecka@spravazeleznic.cz::229079df-ef38-4a67-9a05-7c354977bbbb" providerId="AD" clId="Web-{FC0FB096-61A9-6F2C-7037-0279BCD12667}" dt="2025-03-24T13:07:27.346" v="79"/>
        <pc:sldMkLst>
          <pc:docMk/>
          <pc:sldMk cId="3459367281" sldId="310"/>
        </pc:sldMkLst>
      </pc:sldChg>
      <pc:sldChg chg="del">
        <pc:chgData name="Vavrečka Libor, Ing." userId="S::vavrecka@spravazeleznic.cz::229079df-ef38-4a67-9a05-7c354977bbbb" providerId="AD" clId="Web-{FC0FB096-61A9-6F2C-7037-0279BCD12667}" dt="2025-03-24T13:07:26.455" v="78"/>
        <pc:sldMkLst>
          <pc:docMk/>
          <pc:sldMk cId="3872662880" sldId="311"/>
        </pc:sldMkLst>
      </pc:sldChg>
      <pc:sldChg chg="del">
        <pc:chgData name="Vavrečka Libor, Ing." userId="S::vavrecka@spravazeleznic.cz::229079df-ef38-4a67-9a05-7c354977bbbb" providerId="AD" clId="Web-{FC0FB096-61A9-6F2C-7037-0279BCD12667}" dt="2025-03-24T13:07:25.627" v="77"/>
        <pc:sldMkLst>
          <pc:docMk/>
          <pc:sldMk cId="110318605" sldId="312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enka%20Va&#353;kov&#225;\Desktop\SC_GEODET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enka%20Va&#353;kov&#225;\Desktop\Anal&#253;za%20c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004B41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976-41D9-AE4C-E86CE641088C}"/>
              </c:ext>
            </c:extLst>
          </c:dPt>
          <c:dPt>
            <c:idx val="1"/>
            <c:bubble3D val="0"/>
            <c:spPr>
              <a:solidFill>
                <a:srgbClr val="009A7D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976-41D9-AE4C-E86CE641088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976-41D9-AE4C-E86CE641088C}"/>
              </c:ext>
            </c:extLst>
          </c:dPt>
          <c:dPt>
            <c:idx val="3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9976-41D9-AE4C-E86CE641088C}"/>
              </c:ext>
            </c:extLst>
          </c:dPt>
          <c:dPt>
            <c:idx val="4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9976-41D9-AE4C-E86CE641088C}"/>
              </c:ext>
            </c:extLst>
          </c:dPt>
          <c:dPt>
            <c:idx val="5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9976-41D9-AE4C-E86CE641088C}"/>
              </c:ext>
            </c:extLst>
          </c:dPt>
          <c:dPt>
            <c:idx val="6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9976-41D9-AE4C-E86CE641088C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9976-41D9-AE4C-E86CE641088C}"/>
              </c:ext>
            </c:extLst>
          </c:dPt>
          <c:dLbls>
            <c:dLbl>
              <c:idx val="0"/>
              <c:layout>
                <c:manualLayout>
                  <c:x val="-0.17697600470127511"/>
                  <c:y val="-0.14104367151242148"/>
                </c:manualLayout>
              </c:layout>
              <c:tx>
                <c:rich>
                  <a:bodyPr/>
                  <a:lstStyle/>
                  <a:p>
                    <a:fld id="{78918A42-BA28-4B57-BC8F-62E7B7375352}" type="CELLRANGE">
                      <a:rPr lang="en-US" sz="1500">
                        <a:solidFill>
                          <a:schemeClr val="bg1"/>
                        </a:solidFill>
                      </a:rPr>
                      <a:pPr/>
                      <a:t>[OBLAST BUNĚK]</a:t>
                    </a:fld>
                    <a:r>
                      <a:rPr lang="en-US" sz="1500">
                        <a:solidFill>
                          <a:schemeClr val="bg1"/>
                        </a:solidFill>
                      </a:rPr>
                      <a:t>(</a:t>
                    </a:r>
                    <a:fld id="{078DA9EC-FD27-4320-9100-DBCFD4968E1D}" type="VALUE">
                      <a:rPr lang="en-US" sz="1500" baseline="0">
                        <a:solidFill>
                          <a:schemeClr val="bg1"/>
                        </a:solidFill>
                      </a:rPr>
                      <a:pPr/>
                      <a:t>[HODNOTA]</a:t>
                    </a:fld>
                    <a:r>
                      <a:rPr lang="en-US" sz="1500" baseline="0">
                        <a:solidFill>
                          <a:schemeClr val="bg1"/>
                        </a:solidFill>
                      </a:rPr>
                      <a:t>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9976-41D9-AE4C-E86CE641088C}"/>
                </c:ext>
              </c:extLst>
            </c:dLbl>
            <c:dLbl>
              <c:idx val="1"/>
              <c:layout>
                <c:manualLayout>
                  <c:x val="0.17664601135110503"/>
                  <c:y val="-9.317861895986895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500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1D6F4448-45B8-49B4-B37A-ADD22C174540}" type="CELLRANGE">
                      <a:rPr lang="en-US" baseline="0" smtClean="0">
                        <a:solidFill>
                          <a:schemeClr val="bg1"/>
                        </a:solidFill>
                      </a:rPr>
                      <a:pPr>
                        <a:defRPr sz="15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[OBLAST BUNĚK]</a:t>
                    </a:fld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 (</a:t>
                    </a:r>
                    <a:fld id="{4D2FBB48-5983-4121-8D9C-1378F8EF7318}" type="VALUE">
                      <a:rPr lang="en-US" baseline="0" smtClean="0">
                        <a:solidFill>
                          <a:schemeClr val="bg1"/>
                        </a:solidFill>
                      </a:rPr>
                      <a:pPr>
                        <a:defRPr sz="15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[HODNOTA]</a:t>
                    </a:fld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9976-41D9-AE4C-E86CE641088C}"/>
                </c:ext>
              </c:extLst>
            </c:dLbl>
            <c:dLbl>
              <c:idx val="2"/>
              <c:layout>
                <c:manualLayout>
                  <c:x val="-1.1549886215342696E-2"/>
                  <c:y val="-5.9558848621348625E-3"/>
                </c:manualLayout>
              </c:layout>
              <c:tx>
                <c:rich>
                  <a:bodyPr/>
                  <a:lstStyle/>
                  <a:p>
                    <a:fld id="{161A797B-E76F-4C20-84F2-167F5CE44AC2}" type="CELLRANGE">
                      <a:rPr lang="en-US"/>
                      <a:pPr/>
                      <a:t>[OBLAST BUNĚK]</a:t>
                    </a:fld>
                    <a:r>
                      <a:rPr lang="en-US" baseline="0"/>
                      <a:t> (</a:t>
                    </a:r>
                    <a:fld id="{4E59A40D-2F47-4D8D-B4C9-AF4FE0709662}" type="VALUE">
                      <a:rPr lang="en-US" baseline="0"/>
                      <a:pPr/>
                      <a:t>[HODNOTA]</a:t>
                    </a:fld>
                    <a:r>
                      <a:rPr lang="en-US" baseline="0"/>
                      <a:t>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9976-41D9-AE4C-E86CE641088C}"/>
                </c:ext>
              </c:extLst>
            </c:dLbl>
            <c:dLbl>
              <c:idx val="3"/>
              <c:layout>
                <c:manualLayout>
                  <c:x val="-1.2191315250712865E-2"/>
                  <c:y val="-1.7776370120120122E-2"/>
                </c:manualLayout>
              </c:layout>
              <c:tx>
                <c:rich>
                  <a:bodyPr/>
                  <a:lstStyle/>
                  <a:p>
                    <a:fld id="{02DB4DCE-6E69-4949-9317-4D686A3569D5}" type="CELLRANGE">
                      <a:rPr lang="en-US"/>
                      <a:pPr/>
                      <a:t>[OBLAST BUNĚK]</a:t>
                    </a:fld>
                    <a:r>
                      <a:rPr lang="en-US" baseline="0"/>
                      <a:t> (</a:t>
                    </a:r>
                    <a:fld id="{4133BF73-DD22-4CF2-9ED5-EB7A2DCDE912}" type="VALUE">
                      <a:rPr lang="en-US" baseline="0"/>
                      <a:pPr/>
                      <a:t>[HODNOTA]</a:t>
                    </a:fld>
                    <a:r>
                      <a:rPr lang="en-US" baseline="0"/>
                      <a:t>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9976-41D9-AE4C-E86CE641088C}"/>
                </c:ext>
              </c:extLst>
            </c:dLbl>
            <c:dLbl>
              <c:idx val="4"/>
              <c:layout>
                <c:manualLayout>
                  <c:x val="8.5222507592583123E-4"/>
                  <c:y val="-3.355557261807262E-3"/>
                </c:manualLayout>
              </c:layout>
              <c:tx>
                <c:rich>
                  <a:bodyPr/>
                  <a:lstStyle/>
                  <a:p>
                    <a:fld id="{C85D4A95-21DD-4E5C-8FAB-8CEDBE214267}" type="CELLRANGE">
                      <a:rPr lang="en-US"/>
                      <a:pPr/>
                      <a:t>[OBLAST BUNĚK]</a:t>
                    </a:fld>
                    <a:r>
                      <a:rPr lang="en-US" baseline="0"/>
                      <a:t> (</a:t>
                    </a:r>
                    <a:fld id="{70C74989-9B06-435E-B824-43E9244814BE}" type="VALUE">
                      <a:rPr lang="en-US" baseline="0"/>
                      <a:pPr/>
                      <a:t>[HODNOTA]</a:t>
                    </a:fld>
                    <a:r>
                      <a:rPr lang="en-US" baseline="0"/>
                      <a:t>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9976-41D9-AE4C-E86CE641088C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B5F4D1F0-33A6-4449-BCF7-CA013332E47D}" type="CELLRANGE">
                      <a:rPr lang="en-US"/>
                      <a:pPr/>
                      <a:t>[OBLAST BUNĚK]</a:t>
                    </a:fld>
                    <a:r>
                      <a:rPr lang="en-US" baseline="0"/>
                      <a:t>(</a:t>
                    </a:r>
                    <a:fld id="{58011336-26D7-4270-9258-3A2B2100C639}" type="VALUE">
                      <a:rPr lang="en-US" baseline="0"/>
                      <a:pPr/>
                      <a:t>[HODNOTA]</a:t>
                    </a:fld>
                    <a:r>
                      <a:rPr lang="en-US" baseline="0"/>
                      <a:t>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9976-41D9-AE4C-E86CE641088C}"/>
                </c:ext>
              </c:extLst>
            </c:dLbl>
            <c:dLbl>
              <c:idx val="6"/>
              <c:layout>
                <c:manualLayout>
                  <c:x val="5.2084228007085225E-2"/>
                  <c:y val="0.1411801716489216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24DA8609-A63C-462C-A849-6C9393126A18}" type="CELLRANGE">
                      <a:rPr lang="en-US" sz="1200">
                        <a:solidFill>
                          <a:sysClr val="windowText" lastClr="000000"/>
                        </a:solidFill>
                      </a:rPr>
                      <a:pPr>
                        <a:defRPr sz="12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[OBLAST BUNĚK]</a:t>
                    </a:fld>
                    <a:r>
                      <a:rPr lang="en-US" sz="1200" baseline="0">
                        <a:solidFill>
                          <a:sysClr val="windowText" lastClr="000000"/>
                        </a:solidFill>
                      </a:rPr>
                      <a:t> </a:t>
                    </a:r>
                  </a:p>
                  <a:p>
                    <a:pPr>
                      <a:defRPr sz="12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r>
                      <a:rPr lang="en-US" sz="1200" baseline="0">
                        <a:solidFill>
                          <a:sysClr val="windowText" lastClr="000000"/>
                        </a:solidFill>
                      </a:rPr>
                      <a:t>(</a:t>
                    </a:r>
                    <a:fld id="{635BCAB1-2854-4E43-B7E1-18DF24BD21B1}" type="VALUE">
                      <a:rPr lang="en-US" sz="1200" baseline="0">
                        <a:solidFill>
                          <a:sysClr val="windowText" lastClr="000000"/>
                        </a:solidFill>
                      </a:rPr>
                      <a:pPr>
                        <a:defRPr sz="12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[HODNOTA]</a:t>
                    </a:fld>
                    <a:r>
                      <a:rPr lang="en-US" sz="1200" baseline="0">
                        <a:solidFill>
                          <a:sysClr val="windowText" lastClr="000000"/>
                        </a:solidFill>
                      </a:rPr>
                      <a:t>)</a:t>
                    </a:r>
                  </a:p>
                  <a:p>
                    <a:pPr>
                      <a:defRPr sz="12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endParaRPr lang="cs-CZ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9976-41D9-AE4C-E86CE641088C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endParaRPr lang="cs-CZ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9976-41D9-AE4C-E86CE64108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'Graf 1'!$A$133:$A$140</c:f>
              <c:strCache>
                <c:ptCount val="7"/>
                <c:pt idx="0">
                  <c:v>aktivní </c:v>
                </c:pt>
                <c:pt idx="1">
                  <c:v>neaktivní</c:v>
                </c:pt>
                <c:pt idx="2">
                  <c:v>emeritní</c:v>
                </c:pt>
                <c:pt idx="3">
                  <c:v>pozastaveno</c:v>
                </c:pt>
                <c:pt idx="4">
                  <c:v>ukončeno</c:v>
                </c:pt>
                <c:pt idx="5">
                  <c:v>zemřeli </c:v>
                </c:pt>
                <c:pt idx="6">
                  <c:v>bez reakce</c:v>
                </c:pt>
              </c:strCache>
            </c:strRef>
          </c:cat>
          <c:val>
            <c:numRef>
              <c:f>'Graf 1'!$B$133:$B$140</c:f>
              <c:numCache>
                <c:formatCode>General</c:formatCode>
                <c:ptCount val="8"/>
                <c:pt idx="0">
                  <c:v>1390</c:v>
                </c:pt>
                <c:pt idx="1">
                  <c:v>379</c:v>
                </c:pt>
                <c:pt idx="2">
                  <c:v>51</c:v>
                </c:pt>
                <c:pt idx="3">
                  <c:v>32</c:v>
                </c:pt>
                <c:pt idx="4">
                  <c:v>211</c:v>
                </c:pt>
                <c:pt idx="5">
                  <c:v>17</c:v>
                </c:pt>
                <c:pt idx="6">
                  <c:v>179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'Graf 1'!$A$133:$A$139</c15:f>
                <c15:dlblRangeCache>
                  <c:ptCount val="7"/>
                  <c:pt idx="0">
                    <c:v>aktivní </c:v>
                  </c:pt>
                  <c:pt idx="1">
                    <c:v>neaktivní</c:v>
                  </c:pt>
                  <c:pt idx="2">
                    <c:v>emeritní</c:v>
                  </c:pt>
                  <c:pt idx="3">
                    <c:v>pozastaveno</c:v>
                  </c:pt>
                  <c:pt idx="4">
                    <c:v>ukončeno</c:v>
                  </c:pt>
                  <c:pt idx="5">
                    <c:v>zemřeli </c:v>
                  </c:pt>
                  <c:pt idx="6">
                    <c:v>bez reakce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0-9976-41D9-AE4C-E86CE64108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Statistiky!$B$38</c:f>
              <c:strCache>
                <c:ptCount val="1"/>
                <c:pt idx="0">
                  <c:v>a)</c:v>
                </c:pt>
              </c:strCache>
            </c:strRef>
          </c:tx>
          <c:spPr>
            <a:solidFill>
              <a:srgbClr val="004B4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Statistiky!$A$39:$A$44</c:f>
              <c:strCache>
                <c:ptCount val="6"/>
                <c:pt idx="0">
                  <c:v>do 39</c:v>
                </c:pt>
                <c:pt idx="1">
                  <c:v>40 - 49</c:v>
                </c:pt>
                <c:pt idx="2">
                  <c:v>50 - 59</c:v>
                </c:pt>
                <c:pt idx="3">
                  <c:v>60 - 69</c:v>
                </c:pt>
                <c:pt idx="4">
                  <c:v>70 - 79</c:v>
                </c:pt>
                <c:pt idx="5">
                  <c:v>nad 80</c:v>
                </c:pt>
              </c:strCache>
            </c:strRef>
          </c:cat>
          <c:val>
            <c:numRef>
              <c:f>Statistiky!$B$39:$B$44</c:f>
              <c:numCache>
                <c:formatCode>General</c:formatCode>
                <c:ptCount val="6"/>
                <c:pt idx="0">
                  <c:v>92</c:v>
                </c:pt>
                <c:pt idx="1">
                  <c:v>268</c:v>
                </c:pt>
                <c:pt idx="2">
                  <c:v>259</c:v>
                </c:pt>
                <c:pt idx="3">
                  <c:v>331</c:v>
                </c:pt>
                <c:pt idx="4">
                  <c:v>88</c:v>
                </c:pt>
                <c:pt idx="5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C4-4706-8E8C-3F33E7643902}"/>
            </c:ext>
          </c:extLst>
        </c:ser>
        <c:ser>
          <c:idx val="1"/>
          <c:order val="1"/>
          <c:tx>
            <c:strRef>
              <c:f>Statistiky!$C$38</c:f>
              <c:strCache>
                <c:ptCount val="1"/>
                <c:pt idx="0">
                  <c:v>b)</c:v>
                </c:pt>
              </c:strCache>
            </c:strRef>
          </c:tx>
          <c:spPr>
            <a:solidFill>
              <a:srgbClr val="009A7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Statistiky!$A$39:$A$44</c:f>
              <c:strCache>
                <c:ptCount val="6"/>
                <c:pt idx="0">
                  <c:v>do 39</c:v>
                </c:pt>
                <c:pt idx="1">
                  <c:v>40 - 49</c:v>
                </c:pt>
                <c:pt idx="2">
                  <c:v>50 - 59</c:v>
                </c:pt>
                <c:pt idx="3">
                  <c:v>60 - 69</c:v>
                </c:pt>
                <c:pt idx="4">
                  <c:v>70 - 79</c:v>
                </c:pt>
                <c:pt idx="5">
                  <c:v>nad 80</c:v>
                </c:pt>
              </c:strCache>
            </c:strRef>
          </c:cat>
          <c:val>
            <c:numRef>
              <c:f>Statistiky!$C$39:$C$44</c:f>
              <c:numCache>
                <c:formatCode>General</c:formatCode>
                <c:ptCount val="6"/>
                <c:pt idx="0">
                  <c:v>11</c:v>
                </c:pt>
                <c:pt idx="1">
                  <c:v>36</c:v>
                </c:pt>
                <c:pt idx="2">
                  <c:v>92</c:v>
                </c:pt>
                <c:pt idx="3">
                  <c:v>250</c:v>
                </c:pt>
                <c:pt idx="4">
                  <c:v>76</c:v>
                </c:pt>
                <c:pt idx="5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BC4-4706-8E8C-3F33E7643902}"/>
            </c:ext>
          </c:extLst>
        </c:ser>
        <c:ser>
          <c:idx val="2"/>
          <c:order val="2"/>
          <c:tx>
            <c:strRef>
              <c:f>Statistiky!$D$38</c:f>
              <c:strCache>
                <c:ptCount val="1"/>
                <c:pt idx="0">
                  <c:v>c)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Statistiky!$A$39:$A$44</c:f>
              <c:strCache>
                <c:ptCount val="6"/>
                <c:pt idx="0">
                  <c:v>do 39</c:v>
                </c:pt>
                <c:pt idx="1">
                  <c:v>40 - 49</c:v>
                </c:pt>
                <c:pt idx="2">
                  <c:v>50 - 59</c:v>
                </c:pt>
                <c:pt idx="3">
                  <c:v>60 - 69</c:v>
                </c:pt>
                <c:pt idx="4">
                  <c:v>70 - 79</c:v>
                </c:pt>
                <c:pt idx="5">
                  <c:v>nad 80</c:v>
                </c:pt>
              </c:strCache>
            </c:strRef>
          </c:cat>
          <c:val>
            <c:numRef>
              <c:f>Statistiky!$D$39:$D$44</c:f>
              <c:numCache>
                <c:formatCode>General</c:formatCode>
                <c:ptCount val="6"/>
                <c:pt idx="0">
                  <c:v>101</c:v>
                </c:pt>
                <c:pt idx="1">
                  <c:v>246</c:v>
                </c:pt>
                <c:pt idx="2">
                  <c:v>258</c:v>
                </c:pt>
                <c:pt idx="3">
                  <c:v>319</c:v>
                </c:pt>
                <c:pt idx="4">
                  <c:v>104</c:v>
                </c:pt>
                <c:pt idx="5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BC4-4706-8E8C-3F33E76439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9528079"/>
        <c:axId val="239535759"/>
      </c:barChart>
      <c:catAx>
        <c:axId val="2395280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239535759"/>
        <c:crosses val="autoZero"/>
        <c:auto val="1"/>
        <c:lblAlgn val="ctr"/>
        <c:lblOffset val="100"/>
        <c:noMultiLvlLbl val="0"/>
      </c:catAx>
      <c:valAx>
        <c:axId val="2395357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2395280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84F3541-1400-4773-8AC4-16911D1EB0B1}" type="datetimeFigureOut">
              <a:rPr lang="cs-CZ" smtClean="0"/>
              <a:t>24.03.2025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8292C9DA-58E6-4FF2-B5FA-C22119954E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0626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Zahájení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2C9DA-58E6-4FF2-B5FA-C22119954E42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8909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2C9DA-58E6-4FF2-B5FA-C22119954E42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0122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9CE0D-1D77-1151-DAC1-CBA3098BC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E866DD8-B50F-C958-B68D-E9C369DBCA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96E66D24-54D6-D052-065D-21B910265E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494856C-7E07-2326-450B-2415305AD0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2C9DA-58E6-4FF2-B5FA-C22119954E42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45279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2C9DA-58E6-4FF2-B5FA-C22119954E42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72044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Jaroslav Cibulka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2C9DA-58E6-4FF2-B5FA-C22119954E42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9722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C587E-BBD8-CA39-AB7C-FB67372E6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501272B-C357-10ED-4E89-FEE277B2A1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CCCF3D1D-78E9-3D8F-7692-EE267D7AE7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Jaroslav Cibulka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08A4D7B-5C90-6828-3192-57F2FA48F3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2C9DA-58E6-4FF2-B5FA-C22119954E42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84491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E824F-67A5-43DD-9301-54E94344B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B1D61D2-EED4-0F2F-58C5-CE20144EDC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DC9AE4F-9CC9-F4FF-B1C2-C8D6A37771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Robert Šinkner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A5B9DF5-B55E-40D8-01F3-CD1B4BA0AF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2C9DA-58E6-4FF2-B5FA-C22119954E42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850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Robert Šinkner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2C9DA-58E6-4FF2-B5FA-C22119954E42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93422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C9ACF-8E62-A6FB-5B65-CFB375A90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B8A37F4-48C9-71CE-BB71-21FD0421A3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E467738-306E-9874-F2BA-0FF033A6D6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84606DC-AEFC-59EE-8F6F-B96A9FC79F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2C9DA-58E6-4FF2-B5FA-C22119954E42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87111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0F03A-4A92-4121-961D-A780B26D1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BFBF47C-7F20-0B2C-A25D-8AD1CC5714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7041F7B-5A15-6D12-0049-7812D02CA2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A7B6A6E-57B1-B580-5C78-0CCB6ED93C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2C9DA-58E6-4FF2-B5FA-C22119954E42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53801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59DDB-DA09-8936-307D-853FCA0DC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E3558E3-1604-B9A9-FB2C-F0157564D2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8834FC3A-9E26-64E0-84A5-D0F99B972D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Jaroslav Cibulka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FBC6F64-ABD6-4EA8-6B63-C6541D06F1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2C9DA-58E6-4FF2-B5FA-C22119954E42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4605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87857-FADE-1309-232A-A57DA9101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11F9E39-A3CC-9E18-BFFB-8C741E1287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63743B0-1091-EF2F-FCCD-14FDF5B7F9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50"/>
              </a:spcAft>
              <a:tabLst>
                <a:tab pos="495376" algn="l"/>
              </a:tabLst>
            </a:pPr>
            <a:endParaRPr lang="cs-CZ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71532" indent="-371532" algn="just">
              <a:spcAft>
                <a:spcPts val="650"/>
              </a:spcAft>
              <a:buFont typeface="+mj-lt"/>
              <a:buAutoNum type="arabicPeriod"/>
              <a:tabLst>
                <a:tab pos="495376" algn="l"/>
              </a:tabLst>
            </a:pPr>
            <a:r>
              <a:rPr lang="cs-CZ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ČKZ napomáhá zajišťovat </a:t>
            </a:r>
            <a:r>
              <a:rPr lang="cs-CZ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garantované služby, spojené s geografickými informacemi a zeměměřickými činnostmi při umísťování staveb včetně jejich bezpečné realizace a bezpečného provozu </a:t>
            </a:r>
            <a:r>
              <a:rPr lang="cs-CZ" sz="11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zeměměřickými činnostmi při nakládání s pozemky</a:t>
            </a:r>
            <a:r>
              <a:rPr lang="cs-CZ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čímž se pozitivně spolupodílí na formování a chodu moderní digitální společnosti.</a:t>
            </a:r>
          </a:p>
          <a:p>
            <a:pPr marL="371532" indent="-371532" algn="just">
              <a:buFont typeface="+mj-lt"/>
              <a:buAutoNum type="arabicPeriod"/>
              <a:tabLst>
                <a:tab pos="495376" algn="l"/>
              </a:tabLst>
            </a:pPr>
            <a:r>
              <a:rPr lang="cs-CZ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Úzce </a:t>
            </a:r>
            <a:r>
              <a:rPr lang="cs-CZ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spolupracuje a koordinuje</a:t>
            </a:r>
            <a:r>
              <a:rPr lang="cs-CZ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svoji činnost se státními orgány, (</a:t>
            </a:r>
            <a:r>
              <a:rPr lang="cs-CZ" sz="11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ČÚZK, SPÚ, vládou ČR – RVIS, ministerstvy – MMR, MPO, MD</a:t>
            </a:r>
            <a:r>
              <a:rPr lang="cs-CZ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s blízkými komorami včetně mezinárodní spolupráce (</a:t>
            </a:r>
            <a:r>
              <a:rPr lang="cs-CZ" sz="11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ČKAIT a ČKA, </a:t>
            </a:r>
            <a:r>
              <a:rPr lang="cs-CZ" sz="11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SKGaK</a:t>
            </a:r>
            <a:r>
              <a:rPr lang="cs-CZ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 se zástupci praxe, podnikatelské sféry, vědy a vzdělávání (APG</a:t>
            </a:r>
            <a:r>
              <a:rPr lang="cs-CZ" sz="11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ČSGK, CAGI, ČSVTS, Společnost pro fotogrammetrii a dálkový průzkum Země, vysoké a střední školy</a:t>
            </a:r>
            <a:r>
              <a:rPr lang="cs-CZ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</a:p>
          <a:p>
            <a:pPr marL="371532" indent="-371532" algn="just">
              <a:buFont typeface="+mj-lt"/>
              <a:buAutoNum type="arabicPeriod"/>
              <a:tabLst>
                <a:tab pos="495376" algn="l"/>
              </a:tabLst>
            </a:pPr>
            <a:r>
              <a:rPr lang="cs-CZ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Aktivně </a:t>
            </a:r>
            <a:r>
              <a:rPr lang="cs-CZ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vstupuje do přípravy legislativy</a:t>
            </a:r>
            <a:r>
              <a:rPr lang="cs-CZ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kterou promítá do vnitřního chodu komory (</a:t>
            </a:r>
            <a:r>
              <a:rPr lang="cs-CZ" sz="11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předpisy a standardy komory, vzdělávání AZI</a:t>
            </a:r>
            <a:r>
              <a:rPr lang="cs-CZ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</a:p>
          <a:p>
            <a:pPr marL="371532" indent="-371532" algn="just">
              <a:buFont typeface="+mj-lt"/>
              <a:buAutoNum type="arabicPeriod"/>
              <a:tabLst>
                <a:tab pos="495376" algn="l"/>
              </a:tabLst>
            </a:pPr>
            <a:r>
              <a:rPr lang="cs-CZ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Spolu s vývojem společnosti, v koordinaci s praxí a vzdělávacími institucemi </a:t>
            </a:r>
            <a:r>
              <a:rPr lang="cs-CZ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udržuje a rozvíjí odborný profil Autorizovaného zeměměřického inženýra a geomatika</a:t>
            </a:r>
            <a:r>
              <a:rPr lang="cs-CZ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cs-CZ" sz="11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rozkročení komory o </a:t>
            </a:r>
            <a:r>
              <a:rPr lang="cs-CZ" sz="11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dataře</a:t>
            </a:r>
            <a:r>
              <a:rPr lang="cs-CZ" sz="11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GIS specialisty, potřebné pro obsáhnutí celého rozsahu garantované DTM)</a:t>
            </a:r>
            <a:r>
              <a:rPr lang="cs-CZ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71532" indent="-371532" algn="just">
              <a:buFont typeface="+mj-lt"/>
              <a:buAutoNum type="arabicPeriod"/>
              <a:tabLst>
                <a:tab pos="495376" algn="l"/>
              </a:tabLst>
            </a:pPr>
            <a:r>
              <a:rPr lang="cs-CZ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ČKZ </a:t>
            </a:r>
            <a:r>
              <a:rPr lang="cs-CZ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dbá o profesní úroveň Autorizovaných zeměměřických inženýrů, zastupuje a hájí jejich zájmy</a:t>
            </a:r>
            <a:r>
              <a:rPr lang="cs-CZ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přispívá k pozitivnímu vývoji jejich postavení ve společnosti.</a:t>
            </a:r>
          </a:p>
          <a:p>
            <a:endParaRPr lang="cs-CZ" sz="11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B70E5C3-64A8-C382-9569-99838B2CEA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2C9DA-58E6-4FF2-B5FA-C22119954E42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350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2C9DA-58E6-4FF2-B5FA-C22119954E42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8528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2C9DA-58E6-4FF2-B5FA-C22119954E42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56970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2C9DA-58E6-4FF2-B5FA-C22119954E42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514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Robert Šinkner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2C9DA-58E6-4FF2-B5FA-C22119954E42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13319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2C9DA-58E6-4FF2-B5FA-C22119954E42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6994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A6472-18C4-C32C-E3C4-B3B4F29B9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FC56D1D-8FEC-0EE2-22E8-769693F132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6A14778-DD18-95F4-1E38-B8078196F3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Robert Šinkner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1EF3226-B035-D0ED-C8B7-702F01B03E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2C9DA-58E6-4FF2-B5FA-C22119954E42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86531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1E18B-7283-20E6-7DF6-ABE6C89CD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CF55EB6-C6E6-577A-340A-C78F5E2326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364218D-2210-2BAA-C229-B1BCD508BB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Robert Šinkner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9431876-BF5C-2BAC-10D8-0BEA45A79A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2C9DA-58E6-4FF2-B5FA-C22119954E42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91403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Robert Šinkner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2C9DA-58E6-4FF2-B5FA-C22119954E42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324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E24F4-236B-B8E7-6583-97A81D1E1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E6F7627F-6888-3962-B647-C979C951CF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F36F1A96-55FE-AE6B-6911-5BC54781D1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77AAED7-DE5E-65DF-DA99-D8B0273429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2C9DA-58E6-4FF2-B5FA-C22119954E42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7721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2C9DA-58E6-4FF2-B5FA-C22119954E42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588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2C9DA-58E6-4FF2-B5FA-C22119954E42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8138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DE0DF-4BB3-7DFB-F66F-FF74A20B9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E2E1C5F-3C6E-BF30-95BD-72489ABE95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7D8B32A-5529-68DC-4DFD-D1AFD98611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080144F-85A0-2A05-170B-D7D376B56E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2C9DA-58E6-4FF2-B5FA-C22119954E42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9875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Jaroslav Cibulka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2C9DA-58E6-4FF2-B5FA-C22119954E42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8789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Jaroslav Cibulka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2C9DA-58E6-4FF2-B5FA-C22119954E42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3712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2C9DA-58E6-4FF2-B5FA-C22119954E42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9845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3EF70F-6DFD-A2D5-E6C0-235D485C4E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A1BE83F-3C49-4C24-5EE7-66B17B784C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FCA31D6-FA03-6673-70EC-26841B895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8D51C-68D6-4431-9BA4-352CBF61DE20}" type="datetimeFigureOut">
              <a:rPr lang="cs-CZ" smtClean="0"/>
              <a:t>24.03.2025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5AE1146-B105-A61F-A473-A9D7E5A4A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88FC8CF-B56C-4F21-AB17-E3B2F26C7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0BBEE-D271-4F18-8DD1-73A65D2F0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6474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8BF817-873C-6D06-9D54-A201C10A6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D831AE4-40B7-D523-0E73-47864D812C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07CE61-5679-115E-2D0A-388C5E2A7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8D51C-68D6-4431-9BA4-352CBF61DE20}" type="datetimeFigureOut">
              <a:rPr lang="cs-CZ" smtClean="0"/>
              <a:t>24.03.2025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84C587F-0DB5-3964-3AD0-452203177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6750763-D8BA-22EC-C038-A473AECDE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0BBEE-D271-4F18-8DD1-73A65D2F0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468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E90B8EE-98BE-812B-2778-73B6923E30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4C66019-266D-F473-56C7-AAFCF1F594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F79537B-76C0-CC72-EB21-520F6B185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8D51C-68D6-4431-9BA4-352CBF61DE20}" type="datetimeFigureOut">
              <a:rPr lang="cs-CZ" smtClean="0"/>
              <a:t>24.03.2025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5C1F6CF-6551-D036-57F7-357CA47A9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584CA52-1749-BBA7-97F3-A6622CBBD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0BBEE-D271-4F18-8DD1-73A65D2F0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2173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0FC125-9711-4C9E-B758-F02C88B95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7D3BFC-87C5-C351-8874-22E0F23AA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0F34942-7E01-C074-2615-3D03ACDF7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8D51C-68D6-4431-9BA4-352CBF61DE20}" type="datetimeFigureOut">
              <a:rPr lang="cs-CZ" smtClean="0"/>
              <a:t>24.03.2025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B5F902A-2F9B-6F04-B593-5611CB8F2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EFFCA33-0392-AE7C-A9BE-7C50380CD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0BBEE-D271-4F18-8DD1-73A65D2F0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00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6EDB23-BEAB-8176-A643-866E102A4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34F3440-E014-1BDA-6104-4BBF7D2A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B8FB58F-7A45-1470-A108-2F35DAFEB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8D51C-68D6-4431-9BA4-352CBF61DE20}" type="datetimeFigureOut">
              <a:rPr lang="cs-CZ" smtClean="0"/>
              <a:t>24.03.2025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BB8ED12-EF21-0413-7A0D-905300F86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51D79FA-41C6-19EE-7963-820AF26EC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0BBEE-D271-4F18-8DD1-73A65D2F0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7643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2703DB-99A6-1832-E5B4-10E4CC0D0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6CA83E-86DD-A825-4ABB-CC32653F68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3D9979E-145C-E6A7-C7FC-3CC549072B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F02093B-ACAD-308A-3F36-4C48F09D8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8D51C-68D6-4431-9BA4-352CBF61DE20}" type="datetimeFigureOut">
              <a:rPr lang="cs-CZ" smtClean="0"/>
              <a:t>24.03.2025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25A608A-BA9B-847C-947E-51ECF3740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2C3AFB2-6738-AE62-17E2-2DFA1511D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0BBEE-D271-4F18-8DD1-73A65D2F0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408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C70087-E971-A35B-02C5-67F600976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9962E40-47B9-6158-2BA3-F9B683F54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6CCE0C2-EA0B-D3B1-C68A-DC5F43CAA8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E9B6EF8-044F-6F2A-CFC4-B4400A65EA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8139943-B6D7-4765-1FA6-C3830FDE93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4F12D75-35A8-845C-A836-7B3E52224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8D51C-68D6-4431-9BA4-352CBF61DE20}" type="datetimeFigureOut">
              <a:rPr lang="cs-CZ" smtClean="0"/>
              <a:t>24.03.2025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97F4841-3453-B663-0716-07B1AC158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177CA4F-0238-2758-56FD-9B2A990F9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0BBEE-D271-4F18-8DD1-73A65D2F0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1714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6666F1-7AB4-B2FA-56BB-63B95E29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3B0DE45-A960-BC99-11B1-5DF6D0647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8D51C-68D6-4431-9BA4-352CBF61DE20}" type="datetimeFigureOut">
              <a:rPr lang="cs-CZ" smtClean="0"/>
              <a:t>24.03.2025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25CF7D7-DFF5-0A18-4ABF-3075A84C7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5CAD895-E5A3-3F7E-FA25-22ABE72BF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0BBEE-D271-4F18-8DD1-73A65D2F0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5654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78A2CD4-F491-9DFD-528B-2017B2EF0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8D51C-68D6-4431-9BA4-352CBF61DE20}" type="datetimeFigureOut">
              <a:rPr lang="cs-CZ" smtClean="0"/>
              <a:t>24.03.2025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D830445-22DB-CD57-8FE2-D168D82A5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29FEA9F-90C7-B515-6C2C-D4B657F2B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0BBEE-D271-4F18-8DD1-73A65D2F0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6141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9FA5BA-6E4C-9B0F-4E91-C5E094203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BB6968-1E7F-032B-0062-D4413958B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1FE20A0-8E1C-F874-6500-57C173244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7EE525A-352D-33F1-4551-7C1606DD1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8D51C-68D6-4431-9BA4-352CBF61DE20}" type="datetimeFigureOut">
              <a:rPr lang="cs-CZ" smtClean="0"/>
              <a:t>24.03.2025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D174A47-9CD8-0515-A7FB-43556D196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F137AD2-15F4-96E0-3C25-6AC57296D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0BBEE-D271-4F18-8DD1-73A65D2F0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971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C5D91F-8DC2-AB42-50BA-24160DA56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A6DE49D-34A1-4E3C-2E72-D4FC7444EA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21AF56A-BA02-5A02-FB78-F82AD1AE1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4F74971-97EE-D754-08DE-8958F4EB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8D51C-68D6-4431-9BA4-352CBF61DE20}" type="datetimeFigureOut">
              <a:rPr lang="cs-CZ" smtClean="0"/>
              <a:t>24.03.2025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69CA60A-726D-AC47-0096-209432980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1754060-F1B0-1453-6A32-8B9DE84A7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0BBEE-D271-4F18-8DD1-73A65D2F0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2095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3297AC8-09B4-64AD-5587-927906935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9B82AFE-D571-FE25-D8AC-9352E3F94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58D4239-8FB8-4D21-E9E4-56841F833F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8D51C-68D6-4431-9BA4-352CBF61DE20}" type="datetimeFigureOut">
              <a:rPr lang="cs-CZ" smtClean="0"/>
              <a:t>24.03.2025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4F41513-4ACB-6951-8D1F-6504FFC44E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36B5075-8E6E-9689-183C-3BDB9FE29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0BBEE-D271-4F18-8DD1-73A65D2F0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367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hyperlink" Target="http://www.ckz.cz/" TargetMode="External"/><Relationship Id="rId10" Type="http://schemas.openxmlformats.org/officeDocument/2006/relationships/hyperlink" Target="https://www.facebook.com/profile.php?id=100091351990595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12A5FA-4509-47A5-204A-C4E844FA5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407" y="1970935"/>
            <a:ext cx="8269793" cy="1694594"/>
          </a:xfrm>
        </p:spPr>
        <p:txBody>
          <a:bodyPr>
            <a:normAutofit fontScale="90000"/>
          </a:bodyPr>
          <a:lstStyle/>
          <a:p>
            <a:pPr algn="l"/>
            <a:r>
              <a:rPr lang="cs-CZ" sz="4800" b="1" dirty="0">
                <a:solidFill>
                  <a:schemeClr val="bg1"/>
                </a:solidFill>
                <a:latin typeface="Arial Black"/>
                <a:cs typeface="Arial"/>
              </a:rPr>
              <a:t>První rok činnosti ČKZ</a:t>
            </a:r>
            <a:br>
              <a:rPr lang="cs-CZ" sz="4600" b="1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br>
              <a:rPr lang="cs-CZ" sz="3500" b="1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cs-CZ" sz="3000" b="1" dirty="0">
                <a:solidFill>
                  <a:schemeClr val="bg1"/>
                </a:solidFill>
                <a:latin typeface="Arial Black"/>
                <a:cs typeface="Arial"/>
              </a:rPr>
              <a:t>Geodézie ve stavebnictví a v průmyslu  2025</a:t>
            </a:r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911A003F-FC13-B1E5-AB2A-CDD3918E4EA3}"/>
              </a:ext>
            </a:extLst>
          </p:cNvPr>
          <p:cNvCxnSpPr/>
          <p:nvPr/>
        </p:nvCxnSpPr>
        <p:spPr>
          <a:xfrm>
            <a:off x="667728" y="3933335"/>
            <a:ext cx="792000" cy="0"/>
          </a:xfrm>
          <a:prstGeom prst="line">
            <a:avLst/>
          </a:prstGeom>
          <a:ln w="63500">
            <a:solidFill>
              <a:srgbClr val="F0E5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>
            <a:extLst>
              <a:ext uri="{FF2B5EF4-FFF2-40B4-BE49-F238E27FC236}">
                <a16:creationId xmlns:a16="http://schemas.microsoft.com/office/drawing/2014/main" id="{C574AB2A-07DC-54FC-B162-3811D7093B08}"/>
              </a:ext>
            </a:extLst>
          </p:cNvPr>
          <p:cNvSpPr txBox="1"/>
          <p:nvPr/>
        </p:nvSpPr>
        <p:spPr>
          <a:xfrm>
            <a:off x="569407" y="5945622"/>
            <a:ext cx="5221796" cy="4770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500" dirty="0">
                <a:solidFill>
                  <a:schemeClr val="bg1"/>
                </a:solidFill>
                <a:latin typeface="Arial"/>
                <a:cs typeface="Arial"/>
              </a:rPr>
              <a:t>Brno, 26. března 2025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2A118A6-B3A4-CDCE-13FD-2C599BD434FD}"/>
              </a:ext>
            </a:extLst>
          </p:cNvPr>
          <p:cNvSpPr txBox="1"/>
          <p:nvPr/>
        </p:nvSpPr>
        <p:spPr>
          <a:xfrm>
            <a:off x="569407" y="5443928"/>
            <a:ext cx="624021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Arial"/>
                <a:cs typeface="Arial"/>
              </a:rPr>
              <a:t>Libor Vavrečka  </a:t>
            </a:r>
          </a:p>
        </p:txBody>
      </p:sp>
    </p:spTree>
    <p:extLst>
      <p:ext uri="{BB962C8B-B14F-4D97-AF65-F5344CB8AC3E}">
        <p14:creationId xmlns:p14="http://schemas.microsoft.com/office/powerpoint/2010/main" val="2617090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F20C62-B2B6-DE00-FCCB-836D8B496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7764C4A4-0CA8-76FB-C6BE-A54FBB8AD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022" y="937473"/>
            <a:ext cx="10914380" cy="623883"/>
          </a:xfrm>
        </p:spPr>
        <p:txBody>
          <a:bodyPr>
            <a:noAutofit/>
          </a:bodyPr>
          <a:lstStyle/>
          <a:p>
            <a:pPr algn="l"/>
            <a:r>
              <a:rPr lang="cs-CZ" sz="3600" b="1" dirty="0">
                <a:solidFill>
                  <a:srgbClr val="18524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SEKCE: ODBORNOST  </a:t>
            </a: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0E81BAAB-CF9D-FD51-44DB-2CCF3DEE986A}"/>
              </a:ext>
            </a:extLst>
          </p:cNvPr>
          <p:cNvCxnSpPr/>
          <p:nvPr/>
        </p:nvCxnSpPr>
        <p:spPr>
          <a:xfrm>
            <a:off x="569408" y="1561356"/>
            <a:ext cx="792000" cy="0"/>
          </a:xfrm>
          <a:prstGeom prst="line">
            <a:avLst/>
          </a:prstGeom>
          <a:ln w="63500">
            <a:solidFill>
              <a:srgbClr val="02B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Skupina 3">
            <a:extLst>
              <a:ext uri="{FF2B5EF4-FFF2-40B4-BE49-F238E27FC236}">
                <a16:creationId xmlns:a16="http://schemas.microsoft.com/office/drawing/2014/main" id="{7B63FDFB-D485-F2BE-9F0B-CDCC65AD59E1}"/>
              </a:ext>
            </a:extLst>
          </p:cNvPr>
          <p:cNvGrpSpPr/>
          <p:nvPr/>
        </p:nvGrpSpPr>
        <p:grpSpPr>
          <a:xfrm>
            <a:off x="790052" y="1664591"/>
            <a:ext cx="2337984" cy="744070"/>
            <a:chOff x="943098" y="1963271"/>
            <a:chExt cx="2337984" cy="744070"/>
          </a:xfrm>
        </p:grpSpPr>
        <p:sp>
          <p:nvSpPr>
            <p:cNvPr id="5" name="Obdélník: se zakulacenými rohy 4">
              <a:extLst>
                <a:ext uri="{FF2B5EF4-FFF2-40B4-BE49-F238E27FC236}">
                  <a16:creationId xmlns:a16="http://schemas.microsoft.com/office/drawing/2014/main" id="{33E148A4-3D52-B55F-3941-767E311B7AAC}"/>
                </a:ext>
              </a:extLst>
            </p:cNvPr>
            <p:cNvSpPr/>
            <p:nvPr/>
          </p:nvSpPr>
          <p:spPr>
            <a:xfrm>
              <a:off x="943098" y="1963271"/>
              <a:ext cx="2337984" cy="744070"/>
            </a:xfrm>
            <a:prstGeom prst="roundRect">
              <a:avLst/>
            </a:prstGeom>
            <a:solidFill>
              <a:srgbClr val="18524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EC17E036-E15A-513A-B28E-736BE42A1CAC}"/>
                </a:ext>
              </a:extLst>
            </p:cNvPr>
            <p:cNvSpPr txBox="1"/>
            <p:nvPr/>
          </p:nvSpPr>
          <p:spPr>
            <a:xfrm>
              <a:off x="943098" y="2012140"/>
              <a:ext cx="23379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PS KATASTR NEMOVITOSTÍ </a:t>
              </a:r>
            </a:p>
          </p:txBody>
        </p:sp>
      </p:grp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5136BFB0-30D1-68D3-4C35-CD7A65B0524A}"/>
              </a:ext>
            </a:extLst>
          </p:cNvPr>
          <p:cNvGrpSpPr/>
          <p:nvPr/>
        </p:nvGrpSpPr>
        <p:grpSpPr>
          <a:xfrm>
            <a:off x="4661982" y="1676035"/>
            <a:ext cx="2337985" cy="744070"/>
            <a:chOff x="481665" y="1963271"/>
            <a:chExt cx="2337985" cy="744070"/>
          </a:xfrm>
        </p:grpSpPr>
        <p:sp>
          <p:nvSpPr>
            <p:cNvPr id="13" name="Obdélník: se zakulacenými rohy 12">
              <a:extLst>
                <a:ext uri="{FF2B5EF4-FFF2-40B4-BE49-F238E27FC236}">
                  <a16:creationId xmlns:a16="http://schemas.microsoft.com/office/drawing/2014/main" id="{48C849A7-5F41-DCC9-308B-E35055998C48}"/>
                </a:ext>
              </a:extLst>
            </p:cNvPr>
            <p:cNvSpPr/>
            <p:nvPr/>
          </p:nvSpPr>
          <p:spPr>
            <a:xfrm>
              <a:off x="481665" y="1963271"/>
              <a:ext cx="2337984" cy="744070"/>
            </a:xfrm>
            <a:prstGeom prst="roundRect">
              <a:avLst/>
            </a:prstGeom>
            <a:solidFill>
              <a:srgbClr val="18524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E401DAC1-8077-DAF1-EC07-151FEB648382}"/>
                </a:ext>
              </a:extLst>
            </p:cNvPr>
            <p:cNvSpPr txBox="1"/>
            <p:nvPr/>
          </p:nvSpPr>
          <p:spPr>
            <a:xfrm>
              <a:off x="481666" y="2012140"/>
              <a:ext cx="23379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PS INŽENÝRSKÁ GEODÉZIE </a:t>
              </a:r>
            </a:p>
          </p:txBody>
        </p:sp>
      </p:grp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783479B4-6206-396E-80C3-703E1B2D8AF9}"/>
              </a:ext>
            </a:extLst>
          </p:cNvPr>
          <p:cNvGrpSpPr/>
          <p:nvPr/>
        </p:nvGrpSpPr>
        <p:grpSpPr>
          <a:xfrm>
            <a:off x="8529160" y="1676036"/>
            <a:ext cx="2337984" cy="744070"/>
            <a:chOff x="943098" y="1963271"/>
            <a:chExt cx="2337984" cy="744070"/>
          </a:xfrm>
        </p:grpSpPr>
        <p:sp>
          <p:nvSpPr>
            <p:cNvPr id="16" name="Obdélník: se zakulacenými rohy 15">
              <a:extLst>
                <a:ext uri="{FF2B5EF4-FFF2-40B4-BE49-F238E27FC236}">
                  <a16:creationId xmlns:a16="http://schemas.microsoft.com/office/drawing/2014/main" id="{056FD338-238F-8ADC-44FA-62F5496C2300}"/>
                </a:ext>
              </a:extLst>
            </p:cNvPr>
            <p:cNvSpPr/>
            <p:nvPr/>
          </p:nvSpPr>
          <p:spPr>
            <a:xfrm>
              <a:off x="943098" y="1963271"/>
              <a:ext cx="2337984" cy="744070"/>
            </a:xfrm>
            <a:prstGeom prst="roundRect">
              <a:avLst/>
            </a:prstGeom>
            <a:solidFill>
              <a:srgbClr val="18524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58B47D14-9ACD-515E-E205-055B183DAF28}"/>
                </a:ext>
              </a:extLst>
            </p:cNvPr>
            <p:cNvSpPr txBox="1"/>
            <p:nvPr/>
          </p:nvSpPr>
          <p:spPr>
            <a:xfrm>
              <a:off x="943098" y="2145490"/>
              <a:ext cx="23379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PS DTM</a:t>
              </a:r>
            </a:p>
          </p:txBody>
        </p:sp>
      </p:grp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9F257AAF-3F1F-2184-FB73-13119E5E211B}"/>
              </a:ext>
            </a:extLst>
          </p:cNvPr>
          <p:cNvSpPr txBox="1"/>
          <p:nvPr/>
        </p:nvSpPr>
        <p:spPr>
          <a:xfrm>
            <a:off x="569408" y="2627937"/>
            <a:ext cx="3409925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Zpravodaj: </a:t>
            </a: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Ing. Martin Nedoma</a:t>
            </a:r>
          </a:p>
          <a:p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Vedoucí: Ing. Jana Horová 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Počet členů: 18 </a:t>
            </a:r>
          </a:p>
          <a:p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odborná podpora členům ČKZ v oblasti KN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poradní orgán představenstva v problematice katastru nemovitostí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snaha o sjednocení přístupů KP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příprava podkladů pro jednání s ČÚZK, SPÚ a dalšími úřady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diskuze v odborné geodetické veřejnosti týkající se oblasti KN </a:t>
            </a:r>
            <a:endParaRPr lang="cs-CZ" dirty="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979E74C7-1D41-DE5D-3E92-E6FEFC48E14F}"/>
              </a:ext>
            </a:extLst>
          </p:cNvPr>
          <p:cNvSpPr txBox="1"/>
          <p:nvPr/>
        </p:nvSpPr>
        <p:spPr>
          <a:xfrm>
            <a:off x="4297336" y="2627937"/>
            <a:ext cx="3489751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Zpravodaj: </a:t>
            </a: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Ing. Jan Plavec</a:t>
            </a:r>
          </a:p>
          <a:p>
            <a:pPr>
              <a:spcAft>
                <a:spcPts val="1200"/>
              </a:spcAft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Vedoucí: Ing. Jiří Sláma </a:t>
            </a:r>
          </a:p>
          <a:p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Počet členů: 17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15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odborná a technická podpora orgánů komory </a:t>
            </a:r>
            <a:endParaRPr lang="cs-CZ" sz="1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15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odborné konzultace pro PS LEG</a:t>
            </a:r>
            <a:endParaRPr lang="cs-CZ" sz="1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15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spolupráce s Autorizační radou v oblasti IG a mapování</a:t>
            </a:r>
            <a:endParaRPr lang="cs-CZ" sz="1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15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podíl na tvorbě technických standardů v inženýrské geodézii, vydávaných komorou</a:t>
            </a:r>
            <a:endParaRPr lang="cs-CZ" sz="1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15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vzdělávání, osvětová činnost a spolupráce s odborným školstvím</a:t>
            </a:r>
            <a:endParaRPr lang="cs-CZ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C8DBBAB4-AA1A-9ED6-BEED-99D8D6A59A50}"/>
              </a:ext>
            </a:extLst>
          </p:cNvPr>
          <p:cNvSpPr txBox="1"/>
          <p:nvPr/>
        </p:nvSpPr>
        <p:spPr>
          <a:xfrm>
            <a:off x="8212460" y="2627938"/>
            <a:ext cx="386947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Zpravodaj: </a:t>
            </a: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Ing. Jan Plavec</a:t>
            </a:r>
          </a:p>
          <a:p>
            <a:pPr>
              <a:spcAft>
                <a:spcPts val="1200"/>
              </a:spcAft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Vedoucí: Ing. Stanislav Madron</a:t>
            </a:r>
          </a:p>
          <a:p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Počet členů: 17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sledování a připomínkování legislativy týkající se DTM ČR</a:t>
            </a:r>
            <a:endParaRPr lang="cs-CZ" sz="1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cs-CZ" sz="1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oradní orgán představenstva ČKZ</a:t>
            </a:r>
            <a:endParaRPr lang="cs-CZ" sz="1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cs-CZ" sz="1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ravidelná účast vedoucího PS na KRS  DMVS a DTM</a:t>
            </a:r>
            <a:endParaRPr lang="cs-CZ" sz="1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cs-CZ" sz="1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dborná podpora členům ČKZ</a:t>
            </a:r>
            <a:endParaRPr lang="cs-CZ" sz="1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příprava a připomínkování metodik a návodů v oblasti DTM včetně odpovědí na dotazy</a:t>
            </a:r>
            <a:endParaRPr lang="cs-CZ" sz="1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cs-CZ" sz="1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říprava témat pro školení týkajících se DTM pořádaných ČKZ </a:t>
            </a:r>
            <a:endParaRPr lang="cs-CZ" sz="1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918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55F431-41FE-21B9-0B83-9009A54AB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565D2EE4-E97C-DCDC-27BC-98D1C6FC29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022" y="937473"/>
            <a:ext cx="10914380" cy="623883"/>
          </a:xfrm>
        </p:spPr>
        <p:txBody>
          <a:bodyPr>
            <a:noAutofit/>
          </a:bodyPr>
          <a:lstStyle/>
          <a:p>
            <a:pPr algn="l"/>
            <a:r>
              <a:rPr lang="cs-CZ" sz="3600" b="1" dirty="0">
                <a:solidFill>
                  <a:srgbClr val="18524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AKTIVITY PRACOVNÍCH SKUPIN   </a:t>
            </a: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C2FE13A3-DA89-669B-89AA-7278AA60DF2A}"/>
              </a:ext>
            </a:extLst>
          </p:cNvPr>
          <p:cNvCxnSpPr/>
          <p:nvPr/>
        </p:nvCxnSpPr>
        <p:spPr>
          <a:xfrm>
            <a:off x="569408" y="1561356"/>
            <a:ext cx="792000" cy="0"/>
          </a:xfrm>
          <a:prstGeom prst="line">
            <a:avLst/>
          </a:prstGeom>
          <a:ln w="63500">
            <a:solidFill>
              <a:srgbClr val="02B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ovéPole 2">
            <a:extLst>
              <a:ext uri="{FF2B5EF4-FFF2-40B4-BE49-F238E27FC236}">
                <a16:creationId xmlns:a16="http://schemas.microsoft.com/office/drawing/2014/main" id="{21A46117-28B1-56EE-90A8-08AACED40597}"/>
              </a:ext>
            </a:extLst>
          </p:cNvPr>
          <p:cNvSpPr txBox="1"/>
          <p:nvPr/>
        </p:nvSpPr>
        <p:spPr>
          <a:xfrm>
            <a:off x="663388" y="1856254"/>
            <a:ext cx="899496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4"/>
              </a:buBlip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PS Katastr nemovitostí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00100" lvl="1" indent="-342900">
              <a:spcAft>
                <a:spcPts val="2400"/>
              </a:spcAft>
              <a:buBlip>
                <a:blip r:embed="rId4"/>
              </a:buBlip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Reakce na dotazy a podněty</a:t>
            </a:r>
          </a:p>
          <a:p>
            <a:pPr marL="342900" indent="-342900">
              <a:buBlip>
                <a:blip r:embed="rId4"/>
              </a:buBlip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PS Inženýrská geodézie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00100" lvl="1" indent="-342900">
              <a:buBlip>
                <a:blip r:embed="rId4"/>
              </a:buBlip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Stanovisko a připomínky k novele předpisu PPK-BOD</a:t>
            </a:r>
          </a:p>
          <a:p>
            <a:pPr marL="800100" lvl="1" indent="-342900">
              <a:buBlip>
                <a:blip r:embed="rId4"/>
              </a:buBlip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Problematika měření před záhozem </a:t>
            </a:r>
          </a:p>
          <a:p>
            <a:pPr marL="800100" lvl="1" indent="-342900">
              <a:buBlip>
                <a:blip r:embed="rId4"/>
              </a:buBlip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Připomínkování TKP1</a:t>
            </a:r>
          </a:p>
          <a:p>
            <a:pPr lvl="1"/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4"/>
              </a:buBlip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PS DTM </a:t>
            </a:r>
          </a:p>
          <a:p>
            <a:pPr marL="800100" lvl="1" indent="-342900">
              <a:buBlip>
                <a:blip r:embed="rId4"/>
              </a:buBlip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Aktuální informace z KRS na měsíční bázi </a:t>
            </a:r>
          </a:p>
          <a:p>
            <a:pPr marL="800100" lvl="1" indent="-342900">
              <a:buBlip>
                <a:blip r:embed="rId4"/>
              </a:buBlip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Tvorba metodiky k DTM </a:t>
            </a:r>
          </a:p>
          <a:p>
            <a:pPr marL="800100" lvl="1" indent="-342900">
              <a:buBlip>
                <a:blip r:embed="rId4"/>
              </a:buBlip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Samostatná podstránka na webu ČKZ k tématu DTM </a:t>
            </a:r>
          </a:p>
          <a:p>
            <a:pPr marL="800100" lvl="1" indent="-342900">
              <a:buBlip>
                <a:blip r:embed="rId4"/>
              </a:buBlip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Katalog požadavků </a:t>
            </a:r>
          </a:p>
          <a:p>
            <a:pPr marL="800100" lvl="1" indent="-342900">
              <a:spcAft>
                <a:spcPts val="1800"/>
              </a:spcAft>
              <a:buBlip>
                <a:blip r:embed="rId4"/>
              </a:buBlip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Spolupráce na realizaci videí o DTM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E8C2770-F857-D0E4-ABA3-C723C0F51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581" y="4303077"/>
            <a:ext cx="1904506" cy="1904506"/>
          </a:xfrm>
          <a:prstGeom prst="rect">
            <a:avLst/>
          </a:prstGeom>
        </p:spPr>
      </p:pic>
      <p:sp>
        <p:nvSpPr>
          <p:cNvPr id="5" name="Šipka: doprava 4">
            <a:extLst>
              <a:ext uri="{FF2B5EF4-FFF2-40B4-BE49-F238E27FC236}">
                <a16:creationId xmlns:a16="http://schemas.microsoft.com/office/drawing/2014/main" id="{D817A5CB-BBF2-A1B5-24A0-7BBC07EE63D8}"/>
              </a:ext>
            </a:extLst>
          </p:cNvPr>
          <p:cNvSpPr/>
          <p:nvPr/>
        </p:nvSpPr>
        <p:spPr>
          <a:xfrm>
            <a:off x="8318182" y="5654651"/>
            <a:ext cx="1106774" cy="277716"/>
          </a:xfrm>
          <a:prstGeom prst="rightArrow">
            <a:avLst/>
          </a:prstGeom>
          <a:solidFill>
            <a:srgbClr val="02B0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4502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768B59-0F72-D7D6-4F0B-1911ABF17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63322D36-4EAB-8AAA-AD4C-28AF7FBA1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022" y="937473"/>
            <a:ext cx="10914380" cy="623883"/>
          </a:xfrm>
        </p:spPr>
        <p:txBody>
          <a:bodyPr>
            <a:noAutofit/>
          </a:bodyPr>
          <a:lstStyle/>
          <a:p>
            <a:pPr algn="l"/>
            <a:r>
              <a:rPr lang="cs-CZ" sz="3600" b="1" dirty="0">
                <a:solidFill>
                  <a:srgbClr val="18524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SEKCE: REJSTŘÍK AZI </a:t>
            </a: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061E81EA-4A8E-C676-2964-9E7A761522BD}"/>
              </a:ext>
            </a:extLst>
          </p:cNvPr>
          <p:cNvCxnSpPr/>
          <p:nvPr/>
        </p:nvCxnSpPr>
        <p:spPr>
          <a:xfrm>
            <a:off x="569408" y="1561356"/>
            <a:ext cx="792000" cy="0"/>
          </a:xfrm>
          <a:prstGeom prst="line">
            <a:avLst/>
          </a:prstGeom>
          <a:ln w="63500">
            <a:solidFill>
              <a:srgbClr val="02B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>
            <a:extLst>
              <a:ext uri="{FF2B5EF4-FFF2-40B4-BE49-F238E27FC236}">
                <a16:creationId xmlns:a16="http://schemas.microsoft.com/office/drawing/2014/main" id="{8EB79CA9-CECA-29B6-8C2C-276B73049A59}"/>
              </a:ext>
            </a:extLst>
          </p:cNvPr>
          <p:cNvSpPr txBox="1"/>
          <p:nvPr/>
        </p:nvSpPr>
        <p:spPr>
          <a:xfrm>
            <a:off x="663388" y="1999129"/>
            <a:ext cx="1062373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Blip>
                <a:blip r:embed="rId4"/>
              </a:buBlip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Intenzivní příprava Informačního systému ČKZ </a:t>
            </a:r>
          </a:p>
          <a:p>
            <a:pPr marL="800100" lvl="1" indent="-342900">
              <a:spcAft>
                <a:spcPts val="600"/>
              </a:spcAft>
              <a:buBlip>
                <a:blip r:embed="rId4"/>
              </a:buBlip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 možností vzdáleného přístupu pro jednotlivé AZI </a:t>
            </a:r>
          </a:p>
          <a:p>
            <a:pPr marL="800100" lvl="1" indent="-342900">
              <a:spcAft>
                <a:spcPts val="600"/>
              </a:spcAft>
              <a:buBlip>
                <a:blip r:embed="rId4"/>
              </a:buBlip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navázání na relevantní registry a pracoviště státní správy (ČÚZK, ROB, ROS, Post Signum)</a:t>
            </a:r>
          </a:p>
          <a:p>
            <a:pPr marL="800100" lvl="1" indent="-342900">
              <a:spcAft>
                <a:spcPts val="600"/>
              </a:spcAft>
              <a:buBlip>
                <a:blip r:embed="rId4"/>
              </a:buBlip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rozvíjení spolupráce s Agenturou DIA</a:t>
            </a:r>
          </a:p>
          <a:p>
            <a:pPr lvl="1">
              <a:spcAft>
                <a:spcPts val="600"/>
              </a:spcAft>
            </a:pP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Blip>
                <a:blip r:embed="rId4"/>
              </a:buBlip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Vedení a správa rejstříku AZI – dle zákona od 1. července 2025 </a:t>
            </a:r>
          </a:p>
          <a:p>
            <a:pPr lvl="1">
              <a:spcAft>
                <a:spcPts val="600"/>
              </a:spcAft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649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8815CF-CFCD-F616-E12E-C9BF0396D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645CFA51-4B10-D3A3-669E-AC7F13DFC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022" y="937473"/>
            <a:ext cx="10914380" cy="623883"/>
          </a:xfrm>
        </p:spPr>
        <p:txBody>
          <a:bodyPr>
            <a:noAutofit/>
          </a:bodyPr>
          <a:lstStyle/>
          <a:p>
            <a:pPr algn="l"/>
            <a:r>
              <a:rPr lang="cs-CZ" sz="3600" b="1" dirty="0">
                <a:solidFill>
                  <a:srgbClr val="18524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SEKCE: VNĚJŠÍ VZTAHY </a:t>
            </a: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6D88F067-5F05-4908-F383-66E12EC3BF5F}"/>
              </a:ext>
            </a:extLst>
          </p:cNvPr>
          <p:cNvCxnSpPr/>
          <p:nvPr/>
        </p:nvCxnSpPr>
        <p:spPr>
          <a:xfrm>
            <a:off x="569408" y="1561356"/>
            <a:ext cx="792000" cy="0"/>
          </a:xfrm>
          <a:prstGeom prst="line">
            <a:avLst/>
          </a:prstGeom>
          <a:ln w="63500">
            <a:solidFill>
              <a:srgbClr val="02B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>
            <a:extLst>
              <a:ext uri="{FF2B5EF4-FFF2-40B4-BE49-F238E27FC236}">
                <a16:creationId xmlns:a16="http://schemas.microsoft.com/office/drawing/2014/main" id="{FA9E54DF-9098-4424-92F6-D65226647586}"/>
              </a:ext>
            </a:extLst>
          </p:cNvPr>
          <p:cNvSpPr txBox="1"/>
          <p:nvPr/>
        </p:nvSpPr>
        <p:spPr>
          <a:xfrm>
            <a:off x="569408" y="1693140"/>
            <a:ext cx="107868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Blip>
                <a:blip r:embed="rId4"/>
              </a:buBlip>
            </a:pPr>
            <a:r>
              <a:rPr lang="cs-CZ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Osobní jednání s ministrem zemědělství Markem Výborným a ministrem pro místní rozvoj Petrem Kulhánkem </a:t>
            </a:r>
          </a:p>
          <a:p>
            <a:pPr marL="342900" indent="-342900">
              <a:spcAft>
                <a:spcPts val="1200"/>
              </a:spcAft>
              <a:buBlip>
                <a:blip r:embed="rId4"/>
              </a:buBlip>
            </a:pPr>
            <a:r>
              <a:rPr lang="cs-CZ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Účast na setkání profesních komor s premiérem </a:t>
            </a:r>
          </a:p>
          <a:p>
            <a:pPr marL="342900" indent="-342900">
              <a:spcAft>
                <a:spcPts val="1200"/>
              </a:spcAft>
              <a:buBlip>
                <a:blip r:embed="rId4"/>
              </a:buBlip>
            </a:pPr>
            <a:r>
              <a:rPr lang="cs-CZ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Úzká spolupráce s partnerskými komorami ČKA a ČKAIT </a:t>
            </a:r>
            <a:endParaRPr lang="cs-CZ" sz="2200" dirty="0"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marL="342900" indent="-342900">
              <a:spcAft>
                <a:spcPts val="1200"/>
              </a:spcAft>
              <a:buBlip>
                <a:blip r:embed="rId4"/>
              </a:buBlip>
            </a:pPr>
            <a:r>
              <a:rPr lang="cs-CZ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Jednání se Státním pozemkovým úřadem, Povodím ČR, Ředitelstvím silnic a dálnic, Správou železnic </a:t>
            </a:r>
          </a:p>
          <a:p>
            <a:pPr marL="342900" indent="-342900">
              <a:spcAft>
                <a:spcPts val="1200"/>
              </a:spcAft>
              <a:buBlip>
                <a:blip r:embed="rId4"/>
              </a:buBlip>
            </a:pPr>
            <a:r>
              <a:rPr lang="cs-CZ" sz="22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Členství v SIA </a:t>
            </a:r>
            <a:r>
              <a:rPr lang="cs-CZ" sz="21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(Rada výstavby)</a:t>
            </a:r>
          </a:p>
          <a:p>
            <a:pPr marL="342900" indent="-342900">
              <a:spcAft>
                <a:spcPts val="1200"/>
              </a:spcAft>
              <a:buBlip>
                <a:blip r:embed="rId4"/>
              </a:buBlip>
            </a:pPr>
            <a:r>
              <a:rPr lang="cs-CZ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Spolupráce s ČÚZK </a:t>
            </a:r>
            <a:endParaRPr lang="cs-CZ" sz="2200" dirty="0">
              <a:solidFill>
                <a:srgbClr val="222222"/>
              </a:solidFill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10CF941-4535-58C8-5EAA-205C19112C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423" y="3747517"/>
            <a:ext cx="7781365" cy="311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42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2C414D-7912-F5C6-7E66-C2FE27748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37A67E38-CF8F-18DA-ACD0-A276503A65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022" y="937473"/>
            <a:ext cx="10914380" cy="623883"/>
          </a:xfrm>
        </p:spPr>
        <p:txBody>
          <a:bodyPr>
            <a:noAutofit/>
          </a:bodyPr>
          <a:lstStyle/>
          <a:p>
            <a:pPr algn="l"/>
            <a:r>
              <a:rPr lang="cs-CZ" sz="3600" b="1" dirty="0">
                <a:solidFill>
                  <a:srgbClr val="18524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SEKCE VV: SPOLUPRÁCE S ČÚZK </a:t>
            </a: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35B8B066-F9A1-C5FB-B367-5BF3B0F246A1}"/>
              </a:ext>
            </a:extLst>
          </p:cNvPr>
          <p:cNvCxnSpPr/>
          <p:nvPr/>
        </p:nvCxnSpPr>
        <p:spPr>
          <a:xfrm>
            <a:off x="569408" y="1561356"/>
            <a:ext cx="792000" cy="0"/>
          </a:xfrm>
          <a:prstGeom prst="line">
            <a:avLst/>
          </a:prstGeom>
          <a:ln w="63500">
            <a:solidFill>
              <a:srgbClr val="02B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>
            <a:extLst>
              <a:ext uri="{FF2B5EF4-FFF2-40B4-BE49-F238E27FC236}">
                <a16:creationId xmlns:a16="http://schemas.microsoft.com/office/drawing/2014/main" id="{D90E525E-AF4E-E355-C9D9-8DB432E37BB5}"/>
              </a:ext>
            </a:extLst>
          </p:cNvPr>
          <p:cNvSpPr txBox="1"/>
          <p:nvPr/>
        </p:nvSpPr>
        <p:spPr>
          <a:xfrm>
            <a:off x="569408" y="1693140"/>
            <a:ext cx="10287278" cy="497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Nastaven systém komunikace v oblastech:</a:t>
            </a:r>
          </a:p>
          <a:p>
            <a:pPr marL="800100" lvl="1" indent="-342900">
              <a:spcAft>
                <a:spcPts val="600"/>
              </a:spcAft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Strategie: Ing. Karel Štencel – Ing. Libor Vavrečka </a:t>
            </a:r>
          </a:p>
          <a:p>
            <a:pPr marL="800100" lvl="1" indent="-342900">
              <a:spcAft>
                <a:spcPts val="600"/>
              </a:spcAft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Digitální agendy: Ing. Pavel Doubek – Ing. Zbyněk Kugler</a:t>
            </a:r>
          </a:p>
          <a:p>
            <a:pPr marL="800100" lvl="1" indent="-342900">
              <a:spcAft>
                <a:spcPts val="600"/>
              </a:spcAft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Zkoušek AZI: Ing. Martin Raška, Ph.D. – Ing. Radomír Havlíček </a:t>
            </a:r>
          </a:p>
          <a:p>
            <a:pPr marL="800100" lvl="1" indent="-342900">
              <a:spcAft>
                <a:spcPts val="600"/>
              </a:spcAft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Ověřování výsledků zeměměřických činností, certifikáty </a:t>
            </a:r>
            <a:r>
              <a:rPr lang="cs-CZ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ePodpisů</a:t>
            </a:r>
            <a:r>
              <a:rPr lang="cs-CZ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Ing. Bc. Jan Kmínek – Ing. Petr Žváček </a:t>
            </a:r>
          </a:p>
          <a:p>
            <a:pPr marL="800100" lvl="1" indent="-342900">
              <a:spcAft>
                <a:spcPts val="600"/>
              </a:spcAft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Legislativy: Mgr. Lenka Vrzalová – Ing. Jaroslav Cibulka </a:t>
            </a:r>
          </a:p>
          <a:p>
            <a:pPr marL="800100" lvl="1" indent="-342900">
              <a:spcAft>
                <a:spcPts val="600"/>
              </a:spcAft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Vzdělávání AZI: Mgr. Ota Kalaš – Ing. Robert Šinkner, MBA </a:t>
            </a:r>
          </a:p>
          <a:p>
            <a:pPr lvl="1">
              <a:spcAft>
                <a:spcPts val="600"/>
              </a:spcAft>
            </a:pPr>
            <a:endParaRPr lang="cs-CZ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1">
              <a:spcAft>
                <a:spcPts val="1200"/>
              </a:spcAft>
            </a:pPr>
            <a:r>
              <a:rPr lang="cs-CZ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DTM – Metodika </a:t>
            </a:r>
          </a:p>
          <a:p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581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4F1B6B-920A-F051-1AF8-D5A0FCD9B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29C8877-496C-0260-3A12-5D02E23012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022" y="937473"/>
            <a:ext cx="10914380" cy="623883"/>
          </a:xfrm>
        </p:spPr>
        <p:txBody>
          <a:bodyPr>
            <a:noAutofit/>
          </a:bodyPr>
          <a:lstStyle/>
          <a:p>
            <a:pPr algn="l"/>
            <a:r>
              <a:rPr lang="cs-CZ" sz="3600" b="1" dirty="0">
                <a:solidFill>
                  <a:srgbClr val="18524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SEKCE: VZDĚLÁVÁNÍ   </a:t>
            </a: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3B33301C-8CA0-4D8E-8AA4-6790C812017C}"/>
              </a:ext>
            </a:extLst>
          </p:cNvPr>
          <p:cNvCxnSpPr/>
          <p:nvPr/>
        </p:nvCxnSpPr>
        <p:spPr>
          <a:xfrm>
            <a:off x="569408" y="1561356"/>
            <a:ext cx="792000" cy="0"/>
          </a:xfrm>
          <a:prstGeom prst="line">
            <a:avLst/>
          </a:prstGeom>
          <a:ln w="63500">
            <a:solidFill>
              <a:srgbClr val="02B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>
            <a:extLst>
              <a:ext uri="{FF2B5EF4-FFF2-40B4-BE49-F238E27FC236}">
                <a16:creationId xmlns:a16="http://schemas.microsoft.com/office/drawing/2014/main" id="{2C2654B2-5C8D-848F-170A-4B1351E7B08B}"/>
              </a:ext>
            </a:extLst>
          </p:cNvPr>
          <p:cNvSpPr txBox="1"/>
          <p:nvPr/>
        </p:nvSpPr>
        <p:spPr>
          <a:xfrm>
            <a:off x="569408" y="1712190"/>
            <a:ext cx="1092999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Blip>
                <a:blip r:embed="rId4"/>
              </a:buBlip>
            </a:pPr>
            <a:r>
              <a:rPr lang="cs-CZ" sz="22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 srpnu 2024 ČKZ iniciovala společné jednání zástupců oborových vysokých škol </a:t>
            </a:r>
          </a:p>
          <a:p>
            <a:pPr marL="342900" indent="-342900">
              <a:spcAft>
                <a:spcPts val="1200"/>
              </a:spcAft>
              <a:buBlip>
                <a:blip r:embed="rId4"/>
              </a:buBlip>
            </a:pPr>
            <a:r>
              <a:rPr lang="cs-CZ" sz="22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Podpis memoranda o spolupráci mezi ČKZ a vysokými školami </a:t>
            </a:r>
          </a:p>
          <a:p>
            <a:pPr marL="342900" indent="-342900">
              <a:spcAft>
                <a:spcPts val="1200"/>
              </a:spcAft>
              <a:buBlip>
                <a:blip r:embed="rId4"/>
              </a:buBlip>
            </a:pPr>
            <a:r>
              <a:rPr lang="cs-CZ" sz="22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Dohoda na vytvoření Rady pro vzdělávání </a:t>
            </a:r>
          </a:p>
          <a:p>
            <a:pPr marL="342900" indent="-342900">
              <a:spcAft>
                <a:spcPts val="1200"/>
              </a:spcAft>
              <a:buBlip>
                <a:blip r:embed="rId4"/>
              </a:buBlip>
            </a:pPr>
            <a:r>
              <a:rPr lang="cs-CZ" sz="22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Pokládání základů systému celoživotního vzdělávání AZI </a:t>
            </a:r>
          </a:p>
          <a:p>
            <a:pPr marL="342900" indent="-342900">
              <a:spcAft>
                <a:spcPts val="1200"/>
              </a:spcAft>
              <a:buBlip>
                <a:blip r:embed="rId4"/>
              </a:buBlip>
            </a:pPr>
            <a:r>
              <a:rPr lang="cs-CZ" sz="22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Realizace pilotních seminářů na téma Elektronický stavební deník </a:t>
            </a:r>
          </a:p>
          <a:p>
            <a:pPr marL="342900" indent="-342900">
              <a:spcAft>
                <a:spcPts val="1200"/>
              </a:spcAft>
              <a:buBlip>
                <a:blip r:embed="rId4"/>
              </a:buBlip>
            </a:pPr>
            <a:r>
              <a:rPr lang="cs-CZ" sz="22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Členové ČKZ mají možnost účasti na školeních ČKAIT za zvýhodněných podmínek</a:t>
            </a:r>
          </a:p>
          <a:p>
            <a:pPr marL="342900" indent="-342900">
              <a:spcAft>
                <a:spcPts val="1200"/>
              </a:spcAft>
              <a:buBlip>
                <a:blip r:embed="rId4"/>
              </a:buBlip>
            </a:pPr>
            <a:r>
              <a:rPr lang="cs-CZ" sz="22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 roce 2025 budou realizovány odborné semináře na téma: </a:t>
            </a:r>
          </a:p>
          <a:p>
            <a:pPr marL="800100" lvl="1" indent="-342900">
              <a:buBlip>
                <a:blip r:embed="rId4"/>
              </a:buBlip>
            </a:pPr>
            <a:r>
              <a:rPr lang="cs-CZ" sz="22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Elektronický stavební deník</a:t>
            </a:r>
          </a:p>
          <a:p>
            <a:pPr marL="800100" lvl="1" indent="-342900">
              <a:buBlip>
                <a:blip r:embed="rId4"/>
              </a:buBlip>
            </a:pPr>
            <a:r>
              <a:rPr lang="cs-CZ" sz="22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Digitální technická mapa</a:t>
            </a:r>
          </a:p>
          <a:p>
            <a:pPr marL="800100" lvl="1" indent="-342900">
              <a:buBlip>
                <a:blip r:embed="rId4"/>
              </a:buBlip>
            </a:pPr>
            <a:r>
              <a:rPr lang="cs-CZ" sz="22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Katastr nemovitostí </a:t>
            </a:r>
          </a:p>
          <a:p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755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4A8AC7-E432-1EE6-D9D3-269EDDC0C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53F4934E-BF3A-0C47-E190-05269F1A6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022" y="937473"/>
            <a:ext cx="10914380" cy="623883"/>
          </a:xfrm>
        </p:spPr>
        <p:txBody>
          <a:bodyPr>
            <a:noAutofit/>
          </a:bodyPr>
          <a:lstStyle/>
          <a:p>
            <a:pPr algn="l"/>
            <a:r>
              <a:rPr lang="cs-CZ" sz="3600" b="1" dirty="0">
                <a:solidFill>
                  <a:srgbClr val="18524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PODPIS MEMORANDA O SPOLUPRÁCI </a:t>
            </a: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D78DDE91-F4DA-D441-AAF4-A60C94D6AAEC}"/>
              </a:ext>
            </a:extLst>
          </p:cNvPr>
          <p:cNvCxnSpPr/>
          <p:nvPr/>
        </p:nvCxnSpPr>
        <p:spPr>
          <a:xfrm>
            <a:off x="569408" y="1561356"/>
            <a:ext cx="792000" cy="0"/>
          </a:xfrm>
          <a:prstGeom prst="line">
            <a:avLst/>
          </a:prstGeom>
          <a:ln w="63500">
            <a:solidFill>
              <a:srgbClr val="02B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>
            <a:extLst>
              <a:ext uri="{FF2B5EF4-FFF2-40B4-BE49-F238E27FC236}">
                <a16:creationId xmlns:a16="http://schemas.microsoft.com/office/drawing/2014/main" id="{1B93DA53-F8AA-B07D-E156-0449D83F14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558" y="1664192"/>
            <a:ext cx="5970884" cy="398004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67D5BD2B-DF50-E9C5-BEE2-CE2EC2C8F0ED}"/>
              </a:ext>
            </a:extLst>
          </p:cNvPr>
          <p:cNvSpPr txBox="1"/>
          <p:nvPr/>
        </p:nvSpPr>
        <p:spPr>
          <a:xfrm>
            <a:off x="585022" y="5747074"/>
            <a:ext cx="107642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V listopadu 2024 bylo slavnostně podepsáno Memorandum o spolupráci mezi ČKZ a ČVUT Praha, VUT Brno, VŠB-TU Ostrava a FAV ZČU Plzeň. </a:t>
            </a:r>
          </a:p>
        </p:txBody>
      </p:sp>
    </p:spTree>
    <p:extLst>
      <p:ext uri="{BB962C8B-B14F-4D97-AF65-F5344CB8AC3E}">
        <p14:creationId xmlns:p14="http://schemas.microsoft.com/office/powerpoint/2010/main" val="4042134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596932-E2E1-39B7-9F77-E619F1F8C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1AF3CD-B29D-4A64-0500-EB26E2CC6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8426" y="1052513"/>
            <a:ext cx="10455148" cy="668132"/>
          </a:xfrm>
        </p:spPr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18524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ČLENSKÁ ZÁKLADNA ČKZ </a:t>
            </a:r>
            <a:r>
              <a:rPr lang="cs-CZ" sz="2200" b="1" dirty="0">
                <a:solidFill>
                  <a:srgbClr val="18524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(stav k 31. 12. 2024)</a:t>
            </a:r>
            <a:r>
              <a:rPr lang="cs-CZ" sz="3600" b="1" dirty="0">
                <a:solidFill>
                  <a:srgbClr val="18524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C6C8DE50-F992-B74A-1F85-89EDEAC70786}"/>
              </a:ext>
            </a:extLst>
          </p:cNvPr>
          <p:cNvCxnSpPr/>
          <p:nvPr/>
        </p:nvCxnSpPr>
        <p:spPr>
          <a:xfrm>
            <a:off x="943098" y="1720645"/>
            <a:ext cx="792000" cy="0"/>
          </a:xfrm>
          <a:prstGeom prst="line">
            <a:avLst/>
          </a:prstGeom>
          <a:ln w="63500">
            <a:solidFill>
              <a:srgbClr val="02B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6F98CECB-D29E-A686-41F0-9CEBED583E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7431511"/>
              </p:ext>
            </p:extLst>
          </p:nvPr>
        </p:nvGraphicFramePr>
        <p:xfrm>
          <a:off x="1755976" y="1530640"/>
          <a:ext cx="8680048" cy="4573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06CA2AA1-F74D-F159-C442-5A90F3CFB87F}"/>
              </a:ext>
            </a:extLst>
          </p:cNvPr>
          <p:cNvSpPr txBox="1"/>
          <p:nvPr/>
        </p:nvSpPr>
        <p:spPr>
          <a:xfrm>
            <a:off x="1092530" y="5902036"/>
            <a:ext cx="10231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Aktuální informace jsou pravidelně předávány na ČÚZK. Od 1. 7. 2025 je vedení Rejstříku AZI plně v kompetenci ČKZ.  </a:t>
            </a:r>
          </a:p>
        </p:txBody>
      </p:sp>
    </p:spTree>
    <p:extLst>
      <p:ext uri="{BB962C8B-B14F-4D97-AF65-F5344CB8AC3E}">
        <p14:creationId xmlns:p14="http://schemas.microsoft.com/office/powerpoint/2010/main" val="3311544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CD5D3D-0BB0-0C99-D369-485F474F9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824A9C-C404-AB96-2D4D-377A2767D2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8426" y="1052513"/>
            <a:ext cx="10455148" cy="668132"/>
          </a:xfrm>
        </p:spPr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18524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POČET AZI – podle věku a oprávnění*</a:t>
            </a:r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20265A76-1593-27A4-BBE4-2E81EC521644}"/>
              </a:ext>
            </a:extLst>
          </p:cNvPr>
          <p:cNvCxnSpPr/>
          <p:nvPr/>
        </p:nvCxnSpPr>
        <p:spPr>
          <a:xfrm>
            <a:off x="943098" y="1720645"/>
            <a:ext cx="792000" cy="0"/>
          </a:xfrm>
          <a:prstGeom prst="line">
            <a:avLst/>
          </a:prstGeom>
          <a:ln w="63500">
            <a:solidFill>
              <a:srgbClr val="02B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9E26CD1F-AA9F-4AF5-9E1A-D03F6BBDB4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0291204"/>
              </p:ext>
            </p:extLst>
          </p:nvPr>
        </p:nvGraphicFramePr>
        <p:xfrm>
          <a:off x="2372728" y="1801329"/>
          <a:ext cx="7446543" cy="4004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ovéPole 10">
            <a:extLst>
              <a:ext uri="{FF2B5EF4-FFF2-40B4-BE49-F238E27FC236}">
                <a16:creationId xmlns:a16="http://schemas.microsoft.com/office/drawing/2014/main" id="{37FB34BF-01D2-71B1-FAA0-56AFBF9378FB}"/>
              </a:ext>
            </a:extLst>
          </p:cNvPr>
          <p:cNvSpPr txBox="1"/>
          <p:nvPr/>
        </p:nvSpPr>
        <p:spPr>
          <a:xfrm>
            <a:off x="868426" y="5886171"/>
            <a:ext cx="51289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Celkem: a) 1055, b) 479, c) 1044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90BAE88-750F-54C5-97AF-7354DA641769}"/>
              </a:ext>
            </a:extLst>
          </p:cNvPr>
          <p:cNvSpPr txBox="1"/>
          <p:nvPr/>
        </p:nvSpPr>
        <p:spPr>
          <a:xfrm>
            <a:off x="6095999" y="5886171"/>
            <a:ext cx="51995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Průměrný věk: a) 55, b) 62, c) 55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1632FC60-1803-3BAD-7240-5F6AAC84FEFF}"/>
              </a:ext>
            </a:extLst>
          </p:cNvPr>
          <p:cNvSpPr txBox="1"/>
          <p:nvPr/>
        </p:nvSpPr>
        <p:spPr>
          <a:xfrm>
            <a:off x="5083889" y="6428520"/>
            <a:ext cx="20242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*stav k 31. 12. 2024</a:t>
            </a:r>
          </a:p>
        </p:txBody>
      </p:sp>
    </p:spTree>
    <p:extLst>
      <p:ext uri="{BB962C8B-B14F-4D97-AF65-F5344CB8AC3E}">
        <p14:creationId xmlns:p14="http://schemas.microsoft.com/office/powerpoint/2010/main" val="2968841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F80138-39F3-F6DA-B254-F1820DF5F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A5F83984-82E5-1D96-0564-8868CB35C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408" y="1054010"/>
            <a:ext cx="8623456" cy="507346"/>
          </a:xfrm>
        </p:spPr>
        <p:txBody>
          <a:bodyPr>
            <a:noAutofit/>
          </a:bodyPr>
          <a:lstStyle/>
          <a:p>
            <a:pPr algn="l"/>
            <a:r>
              <a:rPr lang="cs-CZ" sz="3600" b="1" dirty="0">
                <a:solidFill>
                  <a:srgbClr val="18524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PROPAGACE A KOMUNIKACE </a:t>
            </a:r>
          </a:p>
        </p:txBody>
      </p:sp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59819AC5-9A30-DE3C-5345-12351E358631}"/>
              </a:ext>
            </a:extLst>
          </p:cNvPr>
          <p:cNvCxnSpPr/>
          <p:nvPr/>
        </p:nvCxnSpPr>
        <p:spPr>
          <a:xfrm>
            <a:off x="569408" y="1561356"/>
            <a:ext cx="792000" cy="0"/>
          </a:xfrm>
          <a:prstGeom prst="line">
            <a:avLst/>
          </a:prstGeom>
          <a:ln w="63500">
            <a:solidFill>
              <a:srgbClr val="02B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>
            <a:extLst>
              <a:ext uri="{FF2B5EF4-FFF2-40B4-BE49-F238E27FC236}">
                <a16:creationId xmlns:a16="http://schemas.microsoft.com/office/drawing/2014/main" id="{04846E57-4136-93FA-DB7D-AFE205BCB658}"/>
              </a:ext>
            </a:extLst>
          </p:cNvPr>
          <p:cNvSpPr txBox="1"/>
          <p:nvPr/>
        </p:nvSpPr>
        <p:spPr>
          <a:xfrm>
            <a:off x="663388" y="1856254"/>
            <a:ext cx="8238565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Blip>
                <a:blip r:embed="rId4"/>
              </a:buBlip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Účast na oborových akcích </a:t>
            </a:r>
          </a:p>
          <a:p>
            <a:pPr marL="742950" lvl="1" indent="-285750">
              <a:spcAft>
                <a:spcPts val="600"/>
              </a:spcAft>
              <a:buBlip>
                <a:blip r:embed="rId5"/>
              </a:buBlip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CLGE (Valné shromáždění ve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Stavangeru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vzdáleně) </a:t>
            </a:r>
          </a:p>
          <a:p>
            <a:pPr marL="742950" lvl="1" indent="-285750">
              <a:spcAft>
                <a:spcPts val="600"/>
              </a:spcAft>
              <a:buBlip>
                <a:blip r:embed="rId5"/>
              </a:buBlip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Geodézie ve stavebnictví a průmyslu </a:t>
            </a:r>
          </a:p>
          <a:p>
            <a:pPr marL="742950" lvl="1" indent="-285750">
              <a:spcAft>
                <a:spcPts val="600"/>
              </a:spcAft>
              <a:buBlip>
                <a:blip r:embed="rId5"/>
              </a:buBlip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GEOMATIKA 2024 </a:t>
            </a:r>
          </a:p>
          <a:p>
            <a:pPr marL="742950" lvl="1" indent="-285750">
              <a:spcAft>
                <a:spcPts val="600"/>
              </a:spcAft>
              <a:buBlip>
                <a:blip r:embed="rId5"/>
              </a:buBlip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GEPRO &amp; ATLAS 2024 </a:t>
            </a:r>
          </a:p>
          <a:p>
            <a:pPr marL="742950" lvl="1" indent="-285750">
              <a:spcAft>
                <a:spcPts val="600"/>
              </a:spcAft>
              <a:buBlip>
                <a:blip r:embed="rId5"/>
              </a:buBlip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Krajské semináře na téma DTM </a:t>
            </a:r>
          </a:p>
          <a:p>
            <a:pPr marL="742950" lvl="1" indent="-285750">
              <a:spcAft>
                <a:spcPts val="600"/>
              </a:spcAft>
              <a:buBlip>
                <a:blip r:embed="rId5"/>
              </a:buBlip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Konference o pozemkových úpravách </a:t>
            </a:r>
          </a:p>
          <a:p>
            <a:pPr marL="742950" lvl="1" indent="-285750">
              <a:spcAft>
                <a:spcPts val="600"/>
              </a:spcAft>
              <a:buBlip>
                <a:blip r:embed="rId5"/>
              </a:buBlip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Pozemkové úpravy – budoucnost naší krajiny </a:t>
            </a:r>
          </a:p>
          <a:p>
            <a:pPr marL="742950" lvl="1" indent="-285750">
              <a:spcAft>
                <a:spcPts val="600"/>
              </a:spcAft>
              <a:buBlip>
                <a:blip r:embed="rId5"/>
              </a:buBlip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ZLÍNGEO</a:t>
            </a:r>
          </a:p>
          <a:p>
            <a:pPr marL="742950" lvl="1" indent="-285750">
              <a:spcAft>
                <a:spcPts val="600"/>
              </a:spcAft>
              <a:buBlip>
                <a:blip r:embed="rId5"/>
              </a:buBlip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Železniční konference 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C584C39-A0E7-A3CD-EE44-45C9691785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953" y="1369945"/>
            <a:ext cx="2880366" cy="50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51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0F54C7-69FD-B958-01E2-221BF59CA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dnadpis 2">
            <a:extLst>
              <a:ext uri="{FF2B5EF4-FFF2-40B4-BE49-F238E27FC236}">
                <a16:creationId xmlns:a16="http://schemas.microsoft.com/office/drawing/2014/main" id="{066534BC-5F0F-90CA-E2BB-00F4075FD310}"/>
              </a:ext>
            </a:extLst>
          </p:cNvPr>
          <p:cNvSpPr txBox="1">
            <a:spLocks/>
          </p:cNvSpPr>
          <p:nvPr/>
        </p:nvSpPr>
        <p:spPr>
          <a:xfrm>
            <a:off x="578367" y="2015842"/>
            <a:ext cx="10777891" cy="43849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just"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cs-CZ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Zajišťuje </a:t>
            </a:r>
            <a:r>
              <a:rPr lang="cs-CZ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garantované služby, spojené s geografickými informacemi a zeměměřickými činnostmi při umísťování staveb včetně jejich bezpečné realizace a bezpečného provozu </a:t>
            </a:r>
          </a:p>
          <a:p>
            <a:pPr marL="342900" lvl="0" indent="-342900" algn="just"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cs-CZ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Úzce </a:t>
            </a:r>
            <a:r>
              <a:rPr lang="cs-CZ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spolupracuje a koordinuje</a:t>
            </a:r>
            <a:r>
              <a:rPr lang="cs-CZ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svoji činnost se státními orgány, s partnerskými komorami včetně mezinárodní spolupráce, se zástupci praxe, podnikatelské sféry, vědy a vzdělávání </a:t>
            </a:r>
          </a:p>
          <a:p>
            <a:pPr marL="342900" lvl="0" indent="-342900" algn="just"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cs-CZ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Aktivně </a:t>
            </a:r>
            <a:r>
              <a:rPr lang="cs-CZ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vstupuje do přípravy legislativy</a:t>
            </a:r>
            <a:r>
              <a:rPr lang="cs-CZ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kterou promítá do vnitřního chodu komory (</a:t>
            </a:r>
            <a:r>
              <a:rPr lang="cs-CZ" sz="2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předpisy a standardy komory, vzdělávání AZI</a:t>
            </a:r>
            <a:r>
              <a:rPr lang="cs-CZ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</a:pPr>
            <a:r>
              <a:rPr lang="cs-CZ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Udržuje a rozvíjí odborný profil Autorizovaného zeměměřického inženýra a geomatika</a:t>
            </a:r>
            <a:r>
              <a:rPr lang="cs-CZ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</a:pPr>
            <a:r>
              <a:rPr lang="cs-CZ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Dbá </a:t>
            </a:r>
            <a:r>
              <a:rPr lang="cs-CZ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profesní úroveň Autorizovaných zeměměřických inženýrů, zastupuje a hájí jejich zájmy</a:t>
            </a:r>
            <a:r>
              <a:rPr lang="cs-CZ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přispívá k pozitivnímu vývoji jejich postavení ve společnosti.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EED735CE-FB8F-8761-7EDC-59164F6FBA0F}"/>
              </a:ext>
            </a:extLst>
          </p:cNvPr>
          <p:cNvSpPr txBox="1">
            <a:spLocks/>
          </p:cNvSpPr>
          <p:nvPr/>
        </p:nvSpPr>
        <p:spPr>
          <a:xfrm>
            <a:off x="943098" y="975029"/>
            <a:ext cx="3178293" cy="6924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600" b="1">
                <a:solidFill>
                  <a:srgbClr val="18524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VIZE ČKZ </a:t>
            </a:r>
            <a:endParaRPr lang="cs-CZ" sz="3600" b="1" dirty="0">
              <a:solidFill>
                <a:srgbClr val="18524C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E4F9A5E1-11F2-A1AD-1298-CE63F230FAF7}"/>
              </a:ext>
            </a:extLst>
          </p:cNvPr>
          <p:cNvCxnSpPr/>
          <p:nvPr/>
        </p:nvCxnSpPr>
        <p:spPr>
          <a:xfrm>
            <a:off x="943098" y="1720645"/>
            <a:ext cx="792000" cy="0"/>
          </a:xfrm>
          <a:prstGeom prst="line">
            <a:avLst/>
          </a:prstGeom>
          <a:ln w="63500">
            <a:solidFill>
              <a:srgbClr val="02B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6382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61D42B-E7B9-11B2-2D43-438A4AFFB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68EA886-4C21-7888-43B4-3394DB299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022" y="937473"/>
            <a:ext cx="10914380" cy="623883"/>
          </a:xfrm>
        </p:spPr>
        <p:txBody>
          <a:bodyPr>
            <a:noAutofit/>
          </a:bodyPr>
          <a:lstStyle/>
          <a:p>
            <a:pPr algn="l"/>
            <a:r>
              <a:rPr lang="cs-CZ" sz="3600" b="1" dirty="0">
                <a:solidFill>
                  <a:srgbClr val="18524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AUTORIZAČNÍ RADA </a:t>
            </a: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7A91E601-F857-D3AD-CABE-BB9047F4367C}"/>
              </a:ext>
            </a:extLst>
          </p:cNvPr>
          <p:cNvCxnSpPr/>
          <p:nvPr/>
        </p:nvCxnSpPr>
        <p:spPr>
          <a:xfrm>
            <a:off x="569408" y="1561356"/>
            <a:ext cx="792000" cy="0"/>
          </a:xfrm>
          <a:prstGeom prst="line">
            <a:avLst/>
          </a:prstGeom>
          <a:ln w="63500">
            <a:solidFill>
              <a:srgbClr val="02B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>
            <a:extLst>
              <a:ext uri="{FF2B5EF4-FFF2-40B4-BE49-F238E27FC236}">
                <a16:creationId xmlns:a16="http://schemas.microsoft.com/office/drawing/2014/main" id="{3A9384FA-C3EE-8FE8-37B6-012F0934134A}"/>
              </a:ext>
            </a:extLst>
          </p:cNvPr>
          <p:cNvSpPr txBox="1"/>
          <p:nvPr/>
        </p:nvSpPr>
        <p:spPr>
          <a:xfrm>
            <a:off x="585021" y="1867220"/>
            <a:ext cx="1100250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4"/>
              </a:buBlip>
            </a:pPr>
            <a:r>
              <a:rPr lang="cs-CZ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členové AR byli jmenováni předsedou ČÚZK Ing. Karlem Večeře v prosinci 2023 </a:t>
            </a:r>
          </a:p>
          <a:p>
            <a:pPr marL="342900" indent="-342900">
              <a:buBlip>
                <a:blip r:embed="rId4"/>
              </a:buBlip>
            </a:pPr>
            <a:r>
              <a:rPr lang="cs-CZ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složení:</a:t>
            </a:r>
          </a:p>
          <a:p>
            <a:pPr marL="742950" lvl="1" indent="-285750">
              <a:buFontTx/>
              <a:buChar char="-"/>
            </a:pPr>
            <a:r>
              <a:rPr lang="cs-CZ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Ing. Radomír Havlíček (ČKZ) – předseda AR </a:t>
            </a:r>
          </a:p>
          <a:p>
            <a:pPr marL="742950" lvl="1" indent="-285750">
              <a:buFontTx/>
              <a:buChar char="-"/>
            </a:pPr>
            <a:r>
              <a:rPr lang="cs-CZ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Ing. Robert Šinkner, MBA (ČKZ)</a:t>
            </a:r>
          </a:p>
          <a:p>
            <a:pPr marL="742950" lvl="1" indent="-285750">
              <a:buFontTx/>
              <a:buChar char="-"/>
            </a:pPr>
            <a:r>
              <a:rPr lang="cs-CZ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Ing. Martin Nedoma (ČKZ) </a:t>
            </a:r>
          </a:p>
          <a:p>
            <a:pPr marL="742950" lvl="1" indent="-285750">
              <a:buFontTx/>
              <a:buChar char="-"/>
            </a:pPr>
            <a:r>
              <a:rPr lang="cs-CZ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Ing. Martin Raška, Ph.D. (ČÚZK) </a:t>
            </a:r>
          </a:p>
          <a:p>
            <a:pPr marL="742950" lvl="1" indent="-285750">
              <a:buFontTx/>
              <a:buChar char="-"/>
            </a:pPr>
            <a:r>
              <a:rPr lang="cs-CZ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Ing. Žanet Hadžić, CSc. (MMR) </a:t>
            </a:r>
          </a:p>
          <a:p>
            <a:pPr marL="742950" lvl="1" indent="-285750">
              <a:buFontTx/>
              <a:buChar char="-"/>
            </a:pPr>
            <a:endParaRPr lang="cs-CZ" sz="2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4"/>
              </a:buBlip>
            </a:pPr>
            <a:r>
              <a:rPr lang="cs-CZ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cs-CZ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avrhuje a schvaluje Autorizační řád a zkušební řád</a:t>
            </a:r>
            <a:r>
              <a:rPr lang="cs-CZ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Blip>
                <a:blip r:embed="rId4"/>
              </a:buBlip>
            </a:pPr>
            <a:r>
              <a:rPr lang="cs-CZ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rozhoduje o udělení autorizace na základě výsledků autorizačních zkoušek</a:t>
            </a:r>
          </a:p>
          <a:p>
            <a:pPr marL="342900" indent="-342900">
              <a:buBlip>
                <a:blip r:embed="rId4"/>
              </a:buBlip>
            </a:pPr>
            <a:r>
              <a:rPr lang="cs-CZ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</a:t>
            </a:r>
            <a:r>
              <a:rPr lang="cs-CZ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menuje zkušební komisaře a řídí činnost zkušebních komisí</a:t>
            </a:r>
          </a:p>
          <a:p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774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A4229841-7474-5336-E6B5-9496C35A20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513" y="1052513"/>
            <a:ext cx="7960068" cy="713533"/>
          </a:xfrm>
        </p:spPr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ZKOUŠKY AZI 2024 </a:t>
            </a: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4F31DF82-8346-CE9E-0D7D-C05F8006C05E}"/>
              </a:ext>
            </a:extLst>
          </p:cNvPr>
          <p:cNvSpPr txBox="1">
            <a:spLocks/>
          </p:cNvSpPr>
          <p:nvPr/>
        </p:nvSpPr>
        <p:spPr>
          <a:xfrm>
            <a:off x="464127" y="2009502"/>
            <a:ext cx="5631874" cy="42120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Aft>
                <a:spcPts val="600"/>
              </a:spcAft>
              <a:buFontTx/>
              <a:buChar char="-"/>
            </a:pPr>
            <a:r>
              <a:rPr lang="cs-CZ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ČKZ převzala agendu zkoušek odborné způsobilosti od ČÚZK </a:t>
            </a:r>
          </a:p>
          <a:p>
            <a:pPr marL="342900" indent="-342900" algn="l">
              <a:spcAft>
                <a:spcPts val="600"/>
              </a:spcAft>
              <a:buFontTx/>
              <a:buChar char="-"/>
            </a:pPr>
            <a:r>
              <a:rPr lang="cs-CZ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kompetenci Autorizační rady ČKZ </a:t>
            </a:r>
          </a:p>
          <a:p>
            <a:pPr marL="342900" indent="-342900" algn="l">
              <a:spcAft>
                <a:spcPts val="600"/>
              </a:spcAft>
              <a:buFontTx/>
              <a:buChar char="-"/>
            </a:pPr>
            <a:r>
              <a:rPr lang="cs-CZ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Zkušební komise: 16 členů </a:t>
            </a:r>
          </a:p>
          <a:p>
            <a:pPr marL="342900" indent="-342900" algn="l">
              <a:spcAft>
                <a:spcPts val="600"/>
              </a:spcAft>
              <a:buFontTx/>
              <a:buChar char="-"/>
            </a:pPr>
            <a:r>
              <a:rPr lang="cs-CZ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roce 2024 se zkoušky konaly v jarním a podzimním termínu (celkem 3 dny) </a:t>
            </a:r>
          </a:p>
          <a:p>
            <a:pPr marL="342900" indent="-342900" algn="l">
              <a:spcAft>
                <a:spcPts val="600"/>
              </a:spcAft>
              <a:buFontTx/>
              <a:buChar char="-"/>
            </a:pPr>
            <a:r>
              <a:rPr lang="cs-CZ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Celkem 38 žadatelů v roce 2024, z toho 27 úspěšných</a:t>
            </a:r>
          </a:p>
          <a:p>
            <a:pPr marL="342900" indent="-342900" algn="l">
              <a:spcAft>
                <a:spcPts val="600"/>
              </a:spcAft>
              <a:buFontTx/>
              <a:buChar char="-"/>
            </a:pPr>
            <a:r>
              <a:rPr lang="cs-CZ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Příští termín: začátek června 2025</a:t>
            </a:r>
          </a:p>
          <a:p>
            <a:pPr marL="800100" lvl="1" indent="-342900" algn="l">
              <a:spcAft>
                <a:spcPts val="600"/>
              </a:spcAft>
              <a:buFontTx/>
              <a:buChar char="-"/>
            </a:pPr>
            <a:r>
              <a:rPr lang="cs-CZ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Deadline</a:t>
            </a:r>
            <a:r>
              <a:rPr lang="cs-CZ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 přihlášky: </a:t>
            </a:r>
            <a:r>
              <a:rPr lang="cs-CZ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30. dubna 2025 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9FCE19A0-12BC-5390-7567-7CCCE80895D0}"/>
              </a:ext>
            </a:extLst>
          </p:cNvPr>
          <p:cNvCxnSpPr/>
          <p:nvPr/>
        </p:nvCxnSpPr>
        <p:spPr>
          <a:xfrm>
            <a:off x="542513" y="1766046"/>
            <a:ext cx="792000" cy="0"/>
          </a:xfrm>
          <a:prstGeom prst="line">
            <a:avLst/>
          </a:prstGeom>
          <a:ln w="63500">
            <a:solidFill>
              <a:srgbClr val="F0E5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>
            <a:extLst>
              <a:ext uri="{FF2B5EF4-FFF2-40B4-BE49-F238E27FC236}">
                <a16:creationId xmlns:a16="http://schemas.microsoft.com/office/drawing/2014/main" id="{B705BFB5-DFD5-E537-62D5-917CA74856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518" y="2000536"/>
            <a:ext cx="5013309" cy="354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901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EAC37EA1-CA93-C3CB-4BC7-B4EC278E96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022" y="937473"/>
            <a:ext cx="10914380" cy="623883"/>
          </a:xfrm>
        </p:spPr>
        <p:txBody>
          <a:bodyPr>
            <a:noAutofit/>
          </a:bodyPr>
          <a:lstStyle/>
          <a:p>
            <a:pPr algn="l"/>
            <a:r>
              <a:rPr lang="cs-CZ" sz="3600" b="1" dirty="0">
                <a:solidFill>
                  <a:srgbClr val="18524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ÚSPĚŠNÍ ABSOLVENTI ZKOUŠEK AZI </a:t>
            </a: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912CF9CE-494D-9B38-71A6-40B9F6B7252C}"/>
              </a:ext>
            </a:extLst>
          </p:cNvPr>
          <p:cNvCxnSpPr/>
          <p:nvPr/>
        </p:nvCxnSpPr>
        <p:spPr>
          <a:xfrm>
            <a:off x="569408" y="1561356"/>
            <a:ext cx="792000" cy="0"/>
          </a:xfrm>
          <a:prstGeom prst="line">
            <a:avLst/>
          </a:prstGeom>
          <a:ln w="63500">
            <a:solidFill>
              <a:srgbClr val="02B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2">
            <a:extLst>
              <a:ext uri="{FF2B5EF4-FFF2-40B4-BE49-F238E27FC236}">
                <a16:creationId xmlns:a16="http://schemas.microsoft.com/office/drawing/2014/main" id="{4494F1FE-F16E-2240-3416-CF8FE03B9A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08" y="1818181"/>
            <a:ext cx="5472804" cy="364936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C0C2265-0A6C-263F-7E5B-1E224F4681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683" y="1818182"/>
            <a:ext cx="5473619" cy="364936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1D676F4-3398-AAE2-D33F-1685D1085458}"/>
              </a:ext>
            </a:extLst>
          </p:cNvPr>
          <p:cNvSpPr txBox="1"/>
          <p:nvPr/>
        </p:nvSpPr>
        <p:spPr>
          <a:xfrm>
            <a:off x="569408" y="5724366"/>
            <a:ext cx="11292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Slavnostní slib a předávání osvědčení o autorizaci novým autorizovaným zeměměřickým inženýrům – květen a listopad 2024, Poslanecká sněmovna </a:t>
            </a:r>
          </a:p>
        </p:txBody>
      </p:sp>
    </p:spTree>
    <p:extLst>
      <p:ext uri="{BB962C8B-B14F-4D97-AF65-F5344CB8AC3E}">
        <p14:creationId xmlns:p14="http://schemas.microsoft.com/office/powerpoint/2010/main" val="19080298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69CD18-B9A9-FF06-8A5C-17B8E3796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3DCABB93-66FC-6D4E-15AA-1621D71BAA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022" y="937473"/>
            <a:ext cx="10914380" cy="623883"/>
          </a:xfrm>
        </p:spPr>
        <p:txBody>
          <a:bodyPr>
            <a:noAutofit/>
          </a:bodyPr>
          <a:lstStyle/>
          <a:p>
            <a:pPr algn="l"/>
            <a:r>
              <a:rPr lang="cs-CZ" sz="3600" b="1" dirty="0">
                <a:solidFill>
                  <a:srgbClr val="18524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STAVOVSKÝ SOUD  </a:t>
            </a: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5B0E740E-FA8A-C77E-4F59-1D9AA9415F59}"/>
              </a:ext>
            </a:extLst>
          </p:cNvPr>
          <p:cNvCxnSpPr/>
          <p:nvPr/>
        </p:nvCxnSpPr>
        <p:spPr>
          <a:xfrm>
            <a:off x="569408" y="1561356"/>
            <a:ext cx="792000" cy="0"/>
          </a:xfrm>
          <a:prstGeom prst="line">
            <a:avLst/>
          </a:prstGeom>
          <a:ln w="63500">
            <a:solidFill>
              <a:srgbClr val="02B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>
            <a:extLst>
              <a:ext uri="{FF2B5EF4-FFF2-40B4-BE49-F238E27FC236}">
                <a16:creationId xmlns:a16="http://schemas.microsoft.com/office/drawing/2014/main" id="{4C6E2CAC-F12E-1B9F-D4DE-F6AC9520B32F}"/>
              </a:ext>
            </a:extLst>
          </p:cNvPr>
          <p:cNvSpPr txBox="1"/>
          <p:nvPr/>
        </p:nvSpPr>
        <p:spPr>
          <a:xfrm>
            <a:off x="663388" y="1856254"/>
            <a:ext cx="1074375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Blip>
                <a:blip r:embed="rId4"/>
              </a:buBlip>
            </a:pPr>
            <a:r>
              <a:rPr lang="cs-CZ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Stavovský soud je pověřený vedením disciplinárního řízení dle zákona o zeměměřictví a smírčího řízení podle vnitřních řádů komory</a:t>
            </a:r>
            <a:endParaRPr lang="cs-CZ" sz="2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Blip>
                <a:blip r:embed="rId4"/>
              </a:buBlip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Odebrání autorizace AZI </a:t>
            </a:r>
          </a:p>
          <a:p>
            <a:pPr>
              <a:spcAft>
                <a:spcPts val="1200"/>
              </a:spcAft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1200"/>
              </a:spcAft>
              <a:buBlip>
                <a:blip r:embed="rId4"/>
              </a:buBlip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638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7DBF1-7CE0-AE5D-E43C-38C9421CD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5279A2EC-18A3-8187-7E01-8E8A5F24FB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022" y="937473"/>
            <a:ext cx="10914380" cy="623883"/>
          </a:xfrm>
        </p:spPr>
        <p:txBody>
          <a:bodyPr>
            <a:noAutofit/>
          </a:bodyPr>
          <a:lstStyle/>
          <a:p>
            <a:pPr algn="l"/>
            <a:r>
              <a:rPr lang="cs-CZ" sz="3600" b="1" dirty="0">
                <a:solidFill>
                  <a:srgbClr val="18524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DOZORČÍ RADA </a:t>
            </a: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1FE82BE6-E6E5-84E4-6156-236C1C8C38A2}"/>
              </a:ext>
            </a:extLst>
          </p:cNvPr>
          <p:cNvCxnSpPr/>
          <p:nvPr/>
        </p:nvCxnSpPr>
        <p:spPr>
          <a:xfrm>
            <a:off x="569408" y="1561356"/>
            <a:ext cx="792000" cy="0"/>
          </a:xfrm>
          <a:prstGeom prst="line">
            <a:avLst/>
          </a:prstGeom>
          <a:ln w="63500">
            <a:solidFill>
              <a:srgbClr val="02B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>
            <a:extLst>
              <a:ext uri="{FF2B5EF4-FFF2-40B4-BE49-F238E27FC236}">
                <a16:creationId xmlns:a16="http://schemas.microsoft.com/office/drawing/2014/main" id="{1B6EADD7-CCEC-C918-440A-561CA52DBCF9}"/>
              </a:ext>
            </a:extLst>
          </p:cNvPr>
          <p:cNvSpPr txBox="1"/>
          <p:nvPr/>
        </p:nvSpPr>
        <p:spPr>
          <a:xfrm>
            <a:off x="663388" y="1856254"/>
            <a:ext cx="10762770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Aft>
                <a:spcPts val="1200"/>
              </a:spcAft>
              <a:buBlip>
                <a:blip r:embed="rId3"/>
              </a:buBlip>
            </a:pPr>
            <a:r>
              <a:rPr lang="cs-CZ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Kontrola orgánů Komory </a:t>
            </a:r>
          </a:p>
          <a:p>
            <a:pPr marL="342900" indent="-342900">
              <a:spcAft>
                <a:spcPts val="1200"/>
              </a:spcAft>
              <a:buBlip>
                <a:blip r:embed="rId3"/>
              </a:buBlip>
            </a:pPr>
            <a:r>
              <a:rPr lang="cs-CZ" sz="2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Dohled nad řádným výkonem zeměměřických činnosti AZI </a:t>
            </a:r>
          </a:p>
          <a:p>
            <a:pPr marL="342900" indent="-342900">
              <a:spcAft>
                <a:spcPts val="1200"/>
              </a:spcAft>
              <a:buBlip>
                <a:blip r:embed="rId3"/>
              </a:buBlip>
            </a:pPr>
            <a:r>
              <a:rPr lang="cs-CZ" sz="2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Porušení povinností AZI vzhledem k obecně závazným právním předpisům nebo vnitřním předpisům komory</a:t>
            </a:r>
          </a:p>
          <a:p>
            <a:pPr marL="342900" indent="-342900">
              <a:spcAft>
                <a:spcPts val="1200"/>
              </a:spcAft>
              <a:buBlip>
                <a:blip r:embed="rId3"/>
              </a:buBlip>
            </a:pPr>
            <a:r>
              <a:rPr lang="cs-CZ" sz="2600" dirty="0">
                <a:latin typeface="Arial"/>
                <a:cs typeface="Arial"/>
              </a:rPr>
              <a:t>18 podání</a:t>
            </a:r>
            <a:endParaRPr 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619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674F81-2491-5352-D3DF-98F9EC09A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564B4609-86DF-5B79-0918-FBD32CC938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022" y="937473"/>
            <a:ext cx="10914380" cy="623883"/>
          </a:xfrm>
        </p:spPr>
        <p:txBody>
          <a:bodyPr>
            <a:noAutofit/>
          </a:bodyPr>
          <a:lstStyle/>
          <a:p>
            <a:pPr algn="l"/>
            <a:r>
              <a:rPr lang="cs-CZ" sz="3600" b="1" dirty="0">
                <a:solidFill>
                  <a:srgbClr val="18524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AKTUÁLNĚ ŘEŠENÁ TÉMATA </a:t>
            </a: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F01E7A5C-11F9-FF0B-6B8D-035830E407DB}"/>
              </a:ext>
            </a:extLst>
          </p:cNvPr>
          <p:cNvCxnSpPr/>
          <p:nvPr/>
        </p:nvCxnSpPr>
        <p:spPr>
          <a:xfrm>
            <a:off x="569408" y="1561356"/>
            <a:ext cx="792000" cy="0"/>
          </a:xfrm>
          <a:prstGeom prst="line">
            <a:avLst/>
          </a:prstGeom>
          <a:ln w="63500">
            <a:solidFill>
              <a:srgbClr val="02B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6A74402E-426B-405B-4EC9-842B5809E903}"/>
              </a:ext>
            </a:extLst>
          </p:cNvPr>
          <p:cNvSpPr txBox="1"/>
          <p:nvPr/>
        </p:nvSpPr>
        <p:spPr>
          <a:xfrm>
            <a:off x="569408" y="1693140"/>
            <a:ext cx="1081634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4"/>
              </a:buBlip>
            </a:pPr>
            <a:r>
              <a:rPr lang="cs-CZ" sz="2600" dirty="0"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Rozdílové zkoušky </a:t>
            </a:r>
            <a:r>
              <a:rPr lang="cs-CZ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 </a:t>
            </a:r>
          </a:p>
          <a:p>
            <a:endParaRPr lang="cs-CZ" sz="2600" dirty="0">
              <a:effectLst/>
              <a:latin typeface="Arial" panose="020B06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marL="342900" indent="-342900">
              <a:buBlip>
                <a:blip r:embed="rId4"/>
              </a:buBlip>
            </a:pPr>
            <a:r>
              <a:rPr lang="cs-CZ" sz="2600" dirty="0"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Stížnosti na AZI – v kompetenci dozorčí rady </a:t>
            </a:r>
          </a:p>
          <a:p>
            <a:endParaRPr lang="cs-CZ" sz="2600" dirty="0">
              <a:latin typeface="Arial" panose="020B06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marL="342900" indent="-342900">
              <a:buBlip>
                <a:blip r:embed="rId4"/>
              </a:buBlip>
            </a:pPr>
            <a:r>
              <a:rPr lang="cs-CZ" sz="2600" dirty="0"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Společná jednání pracovních skupin s jinými oborovými organizacemi </a:t>
            </a:r>
          </a:p>
          <a:p>
            <a:endParaRPr lang="cs-CZ" sz="2600" dirty="0">
              <a:latin typeface="Arial" panose="020B06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marL="342900" indent="-342900">
              <a:buBlip>
                <a:blip r:embed="rId4"/>
              </a:buBlip>
            </a:pPr>
            <a:r>
              <a:rPr lang="cs-CZ" sz="2600" dirty="0"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Založení PS Vzdělávání (zaměření na celoživotní vzdělávání)</a:t>
            </a:r>
          </a:p>
          <a:p>
            <a:pPr marL="342900" indent="-342900">
              <a:buBlip>
                <a:blip r:embed="rId4"/>
              </a:buBlip>
            </a:pPr>
            <a:endParaRPr lang="cs-CZ" sz="2600" dirty="0">
              <a:latin typeface="Arial" panose="020B06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marL="342900" indent="-342900">
              <a:buBlip>
                <a:blip r:embed="rId4"/>
              </a:buBlip>
            </a:pPr>
            <a:r>
              <a:rPr lang="cs-CZ" sz="2600" dirty="0"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Standardy ČKZ k vyhlášce 31/1995 Sb. </a:t>
            </a:r>
          </a:p>
          <a:p>
            <a:pPr marL="342900" indent="-342900">
              <a:buBlip>
                <a:blip r:embed="rId4"/>
              </a:buBlip>
            </a:pPr>
            <a:endParaRPr lang="cs-CZ" sz="2600" dirty="0">
              <a:effectLst/>
              <a:latin typeface="Arial" panose="020B06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0602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1C1C95-1E5A-01C3-A8DB-BC38FD373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B58805E-DFB6-C5BF-952A-28B04269A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022" y="937473"/>
            <a:ext cx="10914380" cy="623883"/>
          </a:xfrm>
        </p:spPr>
        <p:txBody>
          <a:bodyPr>
            <a:noAutofit/>
          </a:bodyPr>
          <a:lstStyle/>
          <a:p>
            <a:pPr algn="l"/>
            <a:r>
              <a:rPr lang="cs-CZ" sz="3600" b="1" dirty="0">
                <a:solidFill>
                  <a:srgbClr val="18524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DALŠÍ AMBICE</a:t>
            </a: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4BADADD6-6182-35D1-7AD2-A1E8A51A9C1B}"/>
              </a:ext>
            </a:extLst>
          </p:cNvPr>
          <p:cNvCxnSpPr/>
          <p:nvPr/>
        </p:nvCxnSpPr>
        <p:spPr>
          <a:xfrm>
            <a:off x="569408" y="1561356"/>
            <a:ext cx="792000" cy="0"/>
          </a:xfrm>
          <a:prstGeom prst="line">
            <a:avLst/>
          </a:prstGeom>
          <a:ln w="63500">
            <a:solidFill>
              <a:srgbClr val="02B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F9DBF263-2704-86AB-55A9-0B3127152567}"/>
              </a:ext>
            </a:extLst>
          </p:cNvPr>
          <p:cNvSpPr txBox="1"/>
          <p:nvPr/>
        </p:nvSpPr>
        <p:spPr>
          <a:xfrm>
            <a:off x="569408" y="1693140"/>
            <a:ext cx="10816347" cy="20928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Blip>
                <a:blip r:embed="rId4"/>
              </a:buBlip>
            </a:pPr>
            <a:r>
              <a:rPr lang="cs-CZ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Systém celoživotního vzdělávání AZI </a:t>
            </a:r>
          </a:p>
          <a:p>
            <a:endParaRPr lang="cs-CZ" sz="2600" dirty="0">
              <a:effectLst/>
              <a:latin typeface="Arial" panose="020B06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marL="342900" indent="-342900">
              <a:buBlip>
                <a:blip r:embed="rId4"/>
              </a:buBlip>
            </a:pPr>
            <a:r>
              <a:rPr lang="cs-CZ" sz="2600" dirty="0"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Rozšíření členství směrem k dalším specializacím </a:t>
            </a:r>
          </a:p>
          <a:p>
            <a:endParaRPr lang="cs-CZ" sz="2600" dirty="0">
              <a:latin typeface="Arial" panose="020B06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marL="342900" indent="-342900">
              <a:buBlip>
                <a:blip r:embed="rId4"/>
              </a:buBlip>
            </a:pPr>
            <a:r>
              <a:rPr lang="cs-CZ" sz="2600" dirty="0">
                <a:effectLst/>
                <a:latin typeface="Arial"/>
                <a:ea typeface="Calibri"/>
                <a:cs typeface="Aptos" panose="020B0004020202020204" pitchFamily="34" charset="0"/>
              </a:rPr>
              <a:t>Spolupráce s Post Signum </a:t>
            </a:r>
          </a:p>
        </p:txBody>
      </p:sp>
    </p:spTree>
    <p:extLst>
      <p:ext uri="{BB962C8B-B14F-4D97-AF65-F5344CB8AC3E}">
        <p14:creationId xmlns:p14="http://schemas.microsoft.com/office/powerpoint/2010/main" val="30964154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EAC37EA1-CA93-C3CB-4BC7-B4EC278E96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408" y="1054010"/>
            <a:ext cx="8623456" cy="507346"/>
          </a:xfrm>
        </p:spPr>
        <p:txBody>
          <a:bodyPr>
            <a:noAutofit/>
          </a:bodyPr>
          <a:lstStyle/>
          <a:p>
            <a:pPr algn="l"/>
            <a:r>
              <a:rPr lang="cs-CZ" sz="3600" b="1" dirty="0">
                <a:solidFill>
                  <a:srgbClr val="18524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KOMUNIKAČNÍ KANÁLY ČKZ </a:t>
            </a:r>
          </a:p>
        </p:txBody>
      </p:sp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81B7DC2B-5129-DB12-3E71-DE69F082550E}"/>
              </a:ext>
            </a:extLst>
          </p:cNvPr>
          <p:cNvCxnSpPr/>
          <p:nvPr/>
        </p:nvCxnSpPr>
        <p:spPr>
          <a:xfrm>
            <a:off x="569408" y="1561356"/>
            <a:ext cx="792000" cy="0"/>
          </a:xfrm>
          <a:prstGeom prst="line">
            <a:avLst/>
          </a:prstGeom>
          <a:ln w="63500">
            <a:solidFill>
              <a:srgbClr val="02B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>
            <a:extLst>
              <a:ext uri="{FF2B5EF4-FFF2-40B4-BE49-F238E27FC236}">
                <a16:creationId xmlns:a16="http://schemas.microsoft.com/office/drawing/2014/main" id="{B611E68A-489D-88B6-3DD7-CB780A777907}"/>
              </a:ext>
            </a:extLst>
          </p:cNvPr>
          <p:cNvSpPr txBox="1"/>
          <p:nvPr/>
        </p:nvSpPr>
        <p:spPr>
          <a:xfrm>
            <a:off x="663388" y="1999129"/>
            <a:ext cx="823856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0"/>
              </a:spcAft>
              <a:buBlip>
                <a:blip r:embed="rId4"/>
              </a:buBlip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Webové stránky –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www.ckz.cz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spcAft>
                <a:spcPts val="3000"/>
              </a:spcAft>
              <a:buBlip>
                <a:blip r:embed="rId4"/>
              </a:buBlip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Newsletter ČKZ – možnost přihlášení</a:t>
            </a:r>
          </a:p>
          <a:p>
            <a:pPr marL="285750" indent="-285750">
              <a:spcAft>
                <a:spcPts val="3000"/>
              </a:spcAft>
              <a:buBlip>
                <a:blip r:embed="rId4"/>
              </a:buBlip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Články a další PR aktivity </a:t>
            </a:r>
          </a:p>
          <a:p>
            <a:pPr marL="285750" indent="-285750">
              <a:spcAft>
                <a:spcPts val="3000"/>
              </a:spcAft>
              <a:buBlip>
                <a:blip r:embed="rId4"/>
              </a:buBlip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Sociální sítě: </a:t>
            </a:r>
          </a:p>
          <a:p>
            <a:pPr marL="285750" indent="-285750">
              <a:spcAft>
                <a:spcPts val="1200"/>
              </a:spcAft>
              <a:buBlip>
                <a:blip r:embed="rId4"/>
              </a:buBlip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Šipka: doprava 7">
            <a:extLst>
              <a:ext uri="{FF2B5EF4-FFF2-40B4-BE49-F238E27FC236}">
                <a16:creationId xmlns:a16="http://schemas.microsoft.com/office/drawing/2014/main" id="{9DDC4616-161E-535B-D16C-25D819B9A69B}"/>
              </a:ext>
            </a:extLst>
          </p:cNvPr>
          <p:cNvSpPr/>
          <p:nvPr/>
        </p:nvSpPr>
        <p:spPr>
          <a:xfrm>
            <a:off x="6802192" y="2892996"/>
            <a:ext cx="2099761" cy="215154"/>
          </a:xfrm>
          <a:prstGeom prst="rightArrow">
            <a:avLst/>
          </a:prstGeom>
          <a:solidFill>
            <a:srgbClr val="02B0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AAFB8D5-9A7C-4932-1A7D-A15098C99C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864" y="1801914"/>
            <a:ext cx="2187369" cy="2187369"/>
          </a:xfrm>
          <a:prstGeom prst="rect">
            <a:avLst/>
          </a:prstGeom>
        </p:spPr>
      </p:pic>
      <p:grpSp>
        <p:nvGrpSpPr>
          <p:cNvPr id="15" name="Skupina 14">
            <a:extLst>
              <a:ext uri="{FF2B5EF4-FFF2-40B4-BE49-F238E27FC236}">
                <a16:creationId xmlns:a16="http://schemas.microsoft.com/office/drawing/2014/main" id="{FA2C0A98-F8CA-0D92-BC61-FAD33F65F117}"/>
              </a:ext>
            </a:extLst>
          </p:cNvPr>
          <p:cNvGrpSpPr/>
          <p:nvPr/>
        </p:nvGrpSpPr>
        <p:grpSpPr>
          <a:xfrm>
            <a:off x="3195934" y="4800917"/>
            <a:ext cx="5800131" cy="1003073"/>
            <a:chOff x="1675174" y="4915893"/>
            <a:chExt cx="5800131" cy="1003073"/>
          </a:xfrm>
        </p:grpSpPr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BAE183AC-8B06-39BA-4454-B236D948C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2320" y="4948518"/>
              <a:ext cx="914413" cy="914413"/>
            </a:xfrm>
            <a:prstGeom prst="rect">
              <a:avLst/>
            </a:prstGeom>
          </p:spPr>
        </p:pic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id="{B9017755-C9CC-3E37-4308-31B56577C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747" y="4964592"/>
              <a:ext cx="954374" cy="954374"/>
            </a:xfrm>
            <a:prstGeom prst="rect">
              <a:avLst/>
            </a:prstGeom>
          </p:spPr>
        </p:pic>
        <p:pic>
          <p:nvPicPr>
            <p:cNvPr id="13" name="Obrázek 12">
              <a:extLst>
                <a:ext uri="{FF2B5EF4-FFF2-40B4-BE49-F238E27FC236}">
                  <a16:creationId xmlns:a16="http://schemas.microsoft.com/office/drawing/2014/main" id="{DC92751B-4C7A-7627-4436-49E927767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0932" y="4915893"/>
              <a:ext cx="954373" cy="954373"/>
            </a:xfrm>
            <a:prstGeom prst="rect">
              <a:avLst/>
            </a:prstGeom>
          </p:spPr>
        </p:pic>
        <p:pic>
          <p:nvPicPr>
            <p:cNvPr id="14" name="Obrázek 13">
              <a:hlinkClick r:id="rId10"/>
              <a:extLst>
                <a:ext uri="{FF2B5EF4-FFF2-40B4-BE49-F238E27FC236}">
                  <a16:creationId xmlns:a16="http://schemas.microsoft.com/office/drawing/2014/main" id="{B9C61A6D-457E-7930-82E5-1D00015DB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5174" y="4948518"/>
              <a:ext cx="954374" cy="9543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48392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260C81-50D9-EA02-8064-D6529AD49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">
            <a:extLst>
              <a:ext uri="{FF2B5EF4-FFF2-40B4-BE49-F238E27FC236}">
                <a16:creationId xmlns:a16="http://schemas.microsoft.com/office/drawing/2014/main" id="{6FC7ECA7-A0DF-9E49-E479-2CA6806815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826" y="1980108"/>
            <a:ext cx="9080656" cy="713536"/>
          </a:xfrm>
        </p:spPr>
        <p:txBody>
          <a:bodyPr>
            <a:normAutofit/>
          </a:bodyPr>
          <a:lstStyle/>
          <a:p>
            <a:pPr algn="l"/>
            <a:r>
              <a:rPr lang="cs-CZ" sz="40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DĚKUJEME ZA POZORNOST</a:t>
            </a:r>
          </a:p>
        </p:txBody>
      </p:sp>
      <p:sp>
        <p:nvSpPr>
          <p:cNvPr id="21" name="Podnadpis 2">
            <a:extLst>
              <a:ext uri="{FF2B5EF4-FFF2-40B4-BE49-F238E27FC236}">
                <a16:creationId xmlns:a16="http://schemas.microsoft.com/office/drawing/2014/main" id="{7A3CD460-535F-92CB-8F79-C573C62736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778" y="5179629"/>
            <a:ext cx="7951595" cy="377109"/>
          </a:xfrm>
        </p:spPr>
        <p:txBody>
          <a:bodyPr>
            <a:noAutofit/>
          </a:bodyPr>
          <a:lstStyle/>
          <a:p>
            <a:pPr algn="l"/>
            <a:r>
              <a:rPr lang="cs-CZ" sz="21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Česká komora zeměměřičů</a:t>
            </a:r>
          </a:p>
        </p:txBody>
      </p: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89F12D1C-4A1E-839B-2BEE-02E5806919B4}"/>
              </a:ext>
            </a:extLst>
          </p:cNvPr>
          <p:cNvCxnSpPr/>
          <p:nvPr/>
        </p:nvCxnSpPr>
        <p:spPr>
          <a:xfrm>
            <a:off x="551477" y="2817086"/>
            <a:ext cx="792000" cy="0"/>
          </a:xfrm>
          <a:prstGeom prst="line">
            <a:avLst/>
          </a:prstGeom>
          <a:ln w="63500">
            <a:solidFill>
              <a:srgbClr val="F0E5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9274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ACBDB9-41B6-B3DE-B9CB-D8415F3FB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006364-99D4-C182-F0D2-5BDB20A057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446" y="1003567"/>
            <a:ext cx="9877679" cy="668132"/>
          </a:xfrm>
        </p:spPr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18524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ČLENOVÉ ORGÁNŮ ČKZ</a:t>
            </a:r>
          </a:p>
        </p:txBody>
      </p: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8DCBBE48-76F5-8563-DCB3-C29AE9686F3A}"/>
              </a:ext>
            </a:extLst>
          </p:cNvPr>
          <p:cNvCxnSpPr/>
          <p:nvPr/>
        </p:nvCxnSpPr>
        <p:spPr>
          <a:xfrm>
            <a:off x="790698" y="1671699"/>
            <a:ext cx="792000" cy="0"/>
          </a:xfrm>
          <a:prstGeom prst="line">
            <a:avLst/>
          </a:prstGeom>
          <a:ln w="63500">
            <a:solidFill>
              <a:srgbClr val="02B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Skupina 4">
            <a:extLst>
              <a:ext uri="{FF2B5EF4-FFF2-40B4-BE49-F238E27FC236}">
                <a16:creationId xmlns:a16="http://schemas.microsoft.com/office/drawing/2014/main" id="{9D3951A3-2FAA-E7E9-C076-D5A504A58E10}"/>
              </a:ext>
            </a:extLst>
          </p:cNvPr>
          <p:cNvGrpSpPr/>
          <p:nvPr/>
        </p:nvGrpSpPr>
        <p:grpSpPr>
          <a:xfrm>
            <a:off x="790698" y="1967796"/>
            <a:ext cx="2337984" cy="744070"/>
            <a:chOff x="1040808" y="1967796"/>
            <a:chExt cx="2337984" cy="744070"/>
          </a:xfrm>
        </p:grpSpPr>
        <p:sp>
          <p:nvSpPr>
            <p:cNvPr id="6" name="Obdélník: se zakulacenými rohy 5">
              <a:extLst>
                <a:ext uri="{FF2B5EF4-FFF2-40B4-BE49-F238E27FC236}">
                  <a16:creationId xmlns:a16="http://schemas.microsoft.com/office/drawing/2014/main" id="{CB520AE1-2472-D24E-390A-F63AA8778DA1}"/>
                </a:ext>
              </a:extLst>
            </p:cNvPr>
            <p:cNvSpPr/>
            <p:nvPr/>
          </p:nvSpPr>
          <p:spPr>
            <a:xfrm>
              <a:off x="1040808" y="1967796"/>
              <a:ext cx="2337984" cy="744070"/>
            </a:xfrm>
            <a:prstGeom prst="roundRect">
              <a:avLst/>
            </a:prstGeom>
            <a:solidFill>
              <a:srgbClr val="18524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49333644-2310-C1A6-7007-70F58092A312}"/>
                </a:ext>
              </a:extLst>
            </p:cNvPr>
            <p:cNvSpPr txBox="1"/>
            <p:nvPr/>
          </p:nvSpPr>
          <p:spPr>
            <a:xfrm>
              <a:off x="1040808" y="2119862"/>
              <a:ext cx="23379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PŘEDSTAVENSTVO</a:t>
              </a:r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E7352FA2-B6B9-4DA6-AF7A-41213DC80869}"/>
              </a:ext>
            </a:extLst>
          </p:cNvPr>
          <p:cNvGrpSpPr/>
          <p:nvPr/>
        </p:nvGrpSpPr>
        <p:grpSpPr>
          <a:xfrm>
            <a:off x="3614232" y="1967796"/>
            <a:ext cx="2337984" cy="744070"/>
            <a:chOff x="-128184" y="1967796"/>
            <a:chExt cx="2337984" cy="744070"/>
          </a:xfrm>
        </p:grpSpPr>
        <p:sp>
          <p:nvSpPr>
            <p:cNvPr id="9" name="Obdélník: se zakulacenými rohy 8">
              <a:extLst>
                <a:ext uri="{FF2B5EF4-FFF2-40B4-BE49-F238E27FC236}">
                  <a16:creationId xmlns:a16="http://schemas.microsoft.com/office/drawing/2014/main" id="{5AEF0053-E3F0-BE4D-BF89-141C847969CC}"/>
                </a:ext>
              </a:extLst>
            </p:cNvPr>
            <p:cNvSpPr/>
            <p:nvPr/>
          </p:nvSpPr>
          <p:spPr>
            <a:xfrm>
              <a:off x="-128184" y="1967796"/>
              <a:ext cx="2337984" cy="744070"/>
            </a:xfrm>
            <a:prstGeom prst="roundRect">
              <a:avLst/>
            </a:prstGeom>
            <a:solidFill>
              <a:srgbClr val="18524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057F1EA0-005F-5C99-E237-CEB82ED24194}"/>
                </a:ext>
              </a:extLst>
            </p:cNvPr>
            <p:cNvSpPr txBox="1"/>
            <p:nvPr/>
          </p:nvSpPr>
          <p:spPr>
            <a:xfrm>
              <a:off x="-128184" y="2155165"/>
              <a:ext cx="23379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DOZORČÍ RADA</a:t>
              </a:r>
            </a:p>
          </p:txBody>
        </p:sp>
      </p:grp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A5C551AF-1F90-24F9-400F-066D0516F390}"/>
              </a:ext>
            </a:extLst>
          </p:cNvPr>
          <p:cNvGrpSpPr/>
          <p:nvPr/>
        </p:nvGrpSpPr>
        <p:grpSpPr>
          <a:xfrm>
            <a:off x="6437766" y="1967796"/>
            <a:ext cx="2337984" cy="744070"/>
            <a:chOff x="-128184" y="1967796"/>
            <a:chExt cx="2337984" cy="744070"/>
          </a:xfrm>
        </p:grpSpPr>
        <p:sp>
          <p:nvSpPr>
            <p:cNvPr id="12" name="Obdélník: se zakulacenými rohy 11">
              <a:extLst>
                <a:ext uri="{FF2B5EF4-FFF2-40B4-BE49-F238E27FC236}">
                  <a16:creationId xmlns:a16="http://schemas.microsoft.com/office/drawing/2014/main" id="{BEB0FD06-AE0B-8BE7-08E1-CE47EEC218F1}"/>
                </a:ext>
              </a:extLst>
            </p:cNvPr>
            <p:cNvSpPr/>
            <p:nvPr/>
          </p:nvSpPr>
          <p:spPr>
            <a:xfrm>
              <a:off x="-128184" y="1967796"/>
              <a:ext cx="2337984" cy="744070"/>
            </a:xfrm>
            <a:prstGeom prst="roundRect">
              <a:avLst/>
            </a:prstGeom>
            <a:solidFill>
              <a:srgbClr val="18524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F8B343C3-F7EC-C0BC-54C2-1FC28AAD4682}"/>
                </a:ext>
              </a:extLst>
            </p:cNvPr>
            <p:cNvSpPr txBox="1"/>
            <p:nvPr/>
          </p:nvSpPr>
          <p:spPr>
            <a:xfrm>
              <a:off x="-128184" y="2155165"/>
              <a:ext cx="23379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STAVOVSKÝ SOUD</a:t>
              </a:r>
            </a:p>
          </p:txBody>
        </p:sp>
      </p:grp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5DC2FD5C-12FC-AC6A-F837-1388B99D9CCC}"/>
              </a:ext>
            </a:extLst>
          </p:cNvPr>
          <p:cNvGrpSpPr/>
          <p:nvPr/>
        </p:nvGrpSpPr>
        <p:grpSpPr>
          <a:xfrm>
            <a:off x="9261300" y="1967796"/>
            <a:ext cx="2471484" cy="744070"/>
            <a:chOff x="-194934" y="1967796"/>
            <a:chExt cx="2471484" cy="744070"/>
          </a:xfrm>
        </p:grpSpPr>
        <p:sp>
          <p:nvSpPr>
            <p:cNvPr id="15" name="Obdélník: se zakulacenými rohy 14">
              <a:extLst>
                <a:ext uri="{FF2B5EF4-FFF2-40B4-BE49-F238E27FC236}">
                  <a16:creationId xmlns:a16="http://schemas.microsoft.com/office/drawing/2014/main" id="{87896CEA-50DB-42EC-7801-DE75561AA33E}"/>
                </a:ext>
              </a:extLst>
            </p:cNvPr>
            <p:cNvSpPr/>
            <p:nvPr/>
          </p:nvSpPr>
          <p:spPr>
            <a:xfrm>
              <a:off x="-128184" y="1967796"/>
              <a:ext cx="2337984" cy="744070"/>
            </a:xfrm>
            <a:prstGeom prst="roundRect">
              <a:avLst/>
            </a:prstGeom>
            <a:solidFill>
              <a:srgbClr val="18524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F3D03599-17C0-A458-8EAF-2232DD261C23}"/>
                </a:ext>
              </a:extLst>
            </p:cNvPr>
            <p:cNvSpPr txBox="1"/>
            <p:nvPr/>
          </p:nvSpPr>
          <p:spPr>
            <a:xfrm>
              <a:off x="-194934" y="2159746"/>
              <a:ext cx="24714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AUTORIZAČNÍ RADA</a:t>
              </a:r>
            </a:p>
          </p:txBody>
        </p:sp>
      </p:grp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A9FBD4B-8D95-B50A-55F0-51751EB0016A}"/>
              </a:ext>
            </a:extLst>
          </p:cNvPr>
          <p:cNvSpPr txBox="1"/>
          <p:nvPr/>
        </p:nvSpPr>
        <p:spPr>
          <a:xfrm>
            <a:off x="790698" y="2863932"/>
            <a:ext cx="279112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Ing. Libor Vavrečka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Ing. Zbyněk Kugler </a:t>
            </a:r>
          </a:p>
          <a:p>
            <a:pPr>
              <a:spcAft>
                <a:spcPts val="1200"/>
              </a:spcAf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Ing. Robert Šinkner, MBA</a:t>
            </a:r>
          </a:p>
          <a:p>
            <a:pPr>
              <a:spcAft>
                <a:spcPts val="1200"/>
              </a:spcAf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Ing. Radomír Havlíček</a:t>
            </a:r>
          </a:p>
          <a:p>
            <a:pPr>
              <a:spcAft>
                <a:spcPts val="1200"/>
              </a:spcAf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Ing. Martin Nedoma</a:t>
            </a:r>
          </a:p>
          <a:p>
            <a:pPr>
              <a:spcAft>
                <a:spcPts val="1200"/>
              </a:spcAf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Ing. Jan Plavec</a:t>
            </a:r>
          </a:p>
          <a:p>
            <a:pPr>
              <a:spcAft>
                <a:spcPts val="1200"/>
              </a:spcAf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Ing. Petr Žváček</a:t>
            </a:r>
          </a:p>
        </p:txBody>
      </p: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220B3957-0F45-43AC-D40A-692112562A24}"/>
              </a:ext>
            </a:extLst>
          </p:cNvPr>
          <p:cNvGrpSpPr/>
          <p:nvPr/>
        </p:nvGrpSpPr>
        <p:grpSpPr>
          <a:xfrm>
            <a:off x="6475224" y="1967796"/>
            <a:ext cx="2337984" cy="744070"/>
            <a:chOff x="-128184" y="1967796"/>
            <a:chExt cx="2337984" cy="744070"/>
          </a:xfrm>
        </p:grpSpPr>
        <p:sp>
          <p:nvSpPr>
            <p:cNvPr id="19" name="Obdélník: se zakulacenými rohy 18">
              <a:extLst>
                <a:ext uri="{FF2B5EF4-FFF2-40B4-BE49-F238E27FC236}">
                  <a16:creationId xmlns:a16="http://schemas.microsoft.com/office/drawing/2014/main" id="{C3106715-E889-C950-CB8B-0811AD669EA3}"/>
                </a:ext>
              </a:extLst>
            </p:cNvPr>
            <p:cNvSpPr/>
            <p:nvPr/>
          </p:nvSpPr>
          <p:spPr>
            <a:xfrm>
              <a:off x="-128184" y="1967796"/>
              <a:ext cx="2337984" cy="744070"/>
            </a:xfrm>
            <a:prstGeom prst="roundRect">
              <a:avLst/>
            </a:prstGeom>
            <a:solidFill>
              <a:srgbClr val="18524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8E29302C-0049-2A24-6436-10CA131478EE}"/>
                </a:ext>
              </a:extLst>
            </p:cNvPr>
            <p:cNvSpPr txBox="1"/>
            <p:nvPr/>
          </p:nvSpPr>
          <p:spPr>
            <a:xfrm>
              <a:off x="-128184" y="2155165"/>
              <a:ext cx="23379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STAVOVSKÝ SOUD</a:t>
              </a:r>
            </a:p>
          </p:txBody>
        </p:sp>
      </p:grp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C434D795-CCB4-063D-DC3B-AF9976D48DDE}"/>
              </a:ext>
            </a:extLst>
          </p:cNvPr>
          <p:cNvSpPr txBox="1"/>
          <p:nvPr/>
        </p:nvSpPr>
        <p:spPr>
          <a:xfrm>
            <a:off x="3581818" y="2863932"/>
            <a:ext cx="279112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Ing. Lubor Pekarský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Ing. Jana Horová</a:t>
            </a:r>
          </a:p>
          <a:p>
            <a:pPr>
              <a:spcAft>
                <a:spcPts val="1200"/>
              </a:spcAf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Ing. Pavla Hamouzová</a:t>
            </a:r>
          </a:p>
          <a:p>
            <a:pPr>
              <a:spcAft>
                <a:spcPts val="1200"/>
              </a:spcAf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Ing. Jan Pěčonka </a:t>
            </a:r>
          </a:p>
          <a:p>
            <a:pPr>
              <a:spcAft>
                <a:spcPts val="1200"/>
              </a:spcAf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Ing. Miroslav Balatka 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CC0F9930-B28A-EA4D-BDF0-BA19C048BC89}"/>
              </a:ext>
            </a:extLst>
          </p:cNvPr>
          <p:cNvSpPr txBox="1"/>
          <p:nvPr/>
        </p:nvSpPr>
        <p:spPr>
          <a:xfrm>
            <a:off x="6372938" y="2851443"/>
            <a:ext cx="279112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Ing. Milena Ulčíková  </a:t>
            </a:r>
          </a:p>
          <a:p>
            <a:pPr>
              <a:spcAft>
                <a:spcPts val="1200"/>
              </a:spcAf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Ing. Ivan Tureček </a:t>
            </a:r>
          </a:p>
          <a:p>
            <a:pPr>
              <a:spcAft>
                <a:spcPts val="1200"/>
              </a:spcAf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Ing. Jiří Liška </a:t>
            </a:r>
          </a:p>
          <a:p>
            <a:pPr>
              <a:spcAft>
                <a:spcPts val="1200"/>
              </a:spcAf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Ing. Jaroslav Braun </a:t>
            </a:r>
          </a:p>
          <a:p>
            <a:pPr>
              <a:spcAft>
                <a:spcPts val="1200"/>
              </a:spcAf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Ing. Václav Šanda  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AE6506AF-45BE-C136-B081-20D5BFE17E01}"/>
              </a:ext>
            </a:extLst>
          </p:cNvPr>
          <p:cNvSpPr txBox="1"/>
          <p:nvPr/>
        </p:nvSpPr>
        <p:spPr>
          <a:xfrm>
            <a:off x="9293714" y="2863932"/>
            <a:ext cx="279112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Ing. Radomír Havlíček   </a:t>
            </a:r>
          </a:p>
          <a:p>
            <a:pPr>
              <a:spcAft>
                <a:spcPts val="1200"/>
              </a:spcAf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Ing. Robert Šinkner, MBA</a:t>
            </a:r>
          </a:p>
          <a:p>
            <a:pPr>
              <a:spcAft>
                <a:spcPts val="1200"/>
              </a:spcAf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Ing. Martin Nedoma  </a:t>
            </a:r>
          </a:p>
          <a:p>
            <a:pPr>
              <a:spcAft>
                <a:spcPts val="1200"/>
              </a:spcAf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Ing. Žanet Hadžić </a:t>
            </a:r>
          </a:p>
          <a:p>
            <a:pPr>
              <a:spcAft>
                <a:spcPts val="1200"/>
              </a:spcAf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Ing. Martin Raška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0367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73ABFD-F06B-063B-CD26-04EA4A2C0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">
            <a:extLst>
              <a:ext uri="{FF2B5EF4-FFF2-40B4-BE49-F238E27FC236}">
                <a16:creationId xmlns:a16="http://schemas.microsoft.com/office/drawing/2014/main" id="{DD79987F-E1D7-A985-7029-13F5A9803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958" y="998725"/>
            <a:ext cx="10455148" cy="668132"/>
          </a:xfrm>
        </p:spPr>
        <p:txBody>
          <a:bodyPr>
            <a:normAutofit fontScale="90000"/>
          </a:bodyPr>
          <a:lstStyle/>
          <a:p>
            <a:pPr algn="l"/>
            <a:r>
              <a:rPr lang="cs-CZ" sz="4000" b="1" dirty="0">
                <a:solidFill>
                  <a:srgbClr val="18524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AKTIVITY PO USTAVUJÍCÍM SNĚMU ČKZ </a:t>
            </a: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D7BCC3FE-2A9C-DF01-F8F4-F87CB97C373E}"/>
              </a:ext>
            </a:extLst>
          </p:cNvPr>
          <p:cNvCxnSpPr/>
          <p:nvPr/>
        </p:nvCxnSpPr>
        <p:spPr>
          <a:xfrm>
            <a:off x="790698" y="1671699"/>
            <a:ext cx="792000" cy="0"/>
          </a:xfrm>
          <a:prstGeom prst="line">
            <a:avLst/>
          </a:prstGeom>
          <a:ln w="63500">
            <a:solidFill>
              <a:srgbClr val="02B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6E0CB301-6300-4153-EF4A-91CF0681FA62}"/>
              </a:ext>
            </a:extLst>
          </p:cNvPr>
          <p:cNvSpPr txBox="1"/>
          <p:nvPr/>
        </p:nvSpPr>
        <p:spPr>
          <a:xfrm>
            <a:off x="3677378" y="1736331"/>
            <a:ext cx="9077137" cy="1785104"/>
          </a:xfrm>
          <a:prstGeom prst="rect">
            <a:avLst/>
          </a:prstGeom>
          <a:noFill/>
          <a:ln w="25400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Aft>
                <a:spcPts val="600"/>
              </a:spcAft>
              <a:buBlip>
                <a:blip r:embed="rId4"/>
              </a:buBlip>
            </a:pPr>
            <a:r>
              <a:rPr lang="cs-CZ" dirty="0">
                <a:latin typeface="Arial"/>
                <a:cs typeface="Arial"/>
              </a:rPr>
              <a:t>První zasedání všech orgánů, stanovení úkolů</a:t>
            </a:r>
          </a:p>
          <a:p>
            <a:pPr marL="342900" indent="-342900">
              <a:spcAft>
                <a:spcPts val="600"/>
              </a:spcAft>
              <a:buBlip>
                <a:blip r:embed="rId4"/>
              </a:buBlip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Ustanovení sekcí a zpravodajů </a:t>
            </a:r>
          </a:p>
          <a:p>
            <a:pPr marL="342900" indent="-342900">
              <a:spcAft>
                <a:spcPts val="600"/>
              </a:spcAft>
              <a:buBlip>
                <a:blip r:embed="rId4"/>
              </a:buBlip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Splnění zákonných požadavků pro zápis do rejstříku OVM</a:t>
            </a:r>
          </a:p>
          <a:p>
            <a:pPr marL="342900" indent="-342900">
              <a:spcAft>
                <a:spcPts val="600"/>
              </a:spcAft>
              <a:buBlip>
                <a:blip r:embed="rId4"/>
              </a:buBlip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Vznik PS Legislativa</a:t>
            </a:r>
          </a:p>
          <a:p>
            <a:pPr marL="800100" lvl="1" indent="-342900">
              <a:spcAft>
                <a:spcPts val="600"/>
              </a:spcAft>
              <a:buBlip>
                <a:blip r:embed="rId4"/>
              </a:buBlip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Připomínkování vyhlášek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9E329532-4DD4-A402-A97D-4412B97CD044}"/>
              </a:ext>
            </a:extLst>
          </p:cNvPr>
          <p:cNvGrpSpPr/>
          <p:nvPr/>
        </p:nvGrpSpPr>
        <p:grpSpPr>
          <a:xfrm>
            <a:off x="943098" y="1817275"/>
            <a:ext cx="2337984" cy="744070"/>
            <a:chOff x="943098" y="1963271"/>
            <a:chExt cx="2337984" cy="744070"/>
          </a:xfrm>
        </p:grpSpPr>
        <p:sp>
          <p:nvSpPr>
            <p:cNvPr id="3" name="Obdélník: se zakulacenými rohy 2">
              <a:extLst>
                <a:ext uri="{FF2B5EF4-FFF2-40B4-BE49-F238E27FC236}">
                  <a16:creationId xmlns:a16="http://schemas.microsoft.com/office/drawing/2014/main" id="{B0910C6C-1166-8D6E-BB33-0CA3C25319CF}"/>
                </a:ext>
              </a:extLst>
            </p:cNvPr>
            <p:cNvSpPr/>
            <p:nvPr/>
          </p:nvSpPr>
          <p:spPr>
            <a:xfrm>
              <a:off x="943098" y="1963271"/>
              <a:ext cx="2337984" cy="744070"/>
            </a:xfrm>
            <a:prstGeom prst="roundRect">
              <a:avLst/>
            </a:prstGeom>
            <a:solidFill>
              <a:srgbClr val="18524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3A6AC36B-419E-5B3C-1538-C5DB950DC3F1}"/>
                </a:ext>
              </a:extLst>
            </p:cNvPr>
            <p:cNvSpPr txBox="1"/>
            <p:nvPr/>
          </p:nvSpPr>
          <p:spPr>
            <a:xfrm>
              <a:off x="1040808" y="2119862"/>
              <a:ext cx="214256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LEDEN </a:t>
              </a:r>
            </a:p>
          </p:txBody>
        </p:sp>
      </p:grp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EAD3444F-A528-3A8B-E6A7-28BA6211DFBC}"/>
              </a:ext>
            </a:extLst>
          </p:cNvPr>
          <p:cNvGrpSpPr/>
          <p:nvPr/>
        </p:nvGrpSpPr>
        <p:grpSpPr>
          <a:xfrm>
            <a:off x="943098" y="4296656"/>
            <a:ext cx="2337984" cy="744070"/>
            <a:chOff x="943098" y="1963271"/>
            <a:chExt cx="2337984" cy="744070"/>
          </a:xfrm>
        </p:grpSpPr>
        <p:sp>
          <p:nvSpPr>
            <p:cNvPr id="15" name="Obdélník: se zakulacenými rohy 14">
              <a:extLst>
                <a:ext uri="{FF2B5EF4-FFF2-40B4-BE49-F238E27FC236}">
                  <a16:creationId xmlns:a16="http://schemas.microsoft.com/office/drawing/2014/main" id="{E74A510C-CFE4-FC00-C1F4-A6C240AB2B72}"/>
                </a:ext>
              </a:extLst>
            </p:cNvPr>
            <p:cNvSpPr/>
            <p:nvPr/>
          </p:nvSpPr>
          <p:spPr>
            <a:xfrm>
              <a:off x="943098" y="1963271"/>
              <a:ext cx="2337984" cy="744070"/>
            </a:xfrm>
            <a:prstGeom prst="roundRect">
              <a:avLst/>
            </a:prstGeom>
            <a:solidFill>
              <a:srgbClr val="18524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7EC06462-AEE4-4E2D-214C-29010C04695D}"/>
                </a:ext>
              </a:extLst>
            </p:cNvPr>
            <p:cNvSpPr txBox="1"/>
            <p:nvPr/>
          </p:nvSpPr>
          <p:spPr>
            <a:xfrm>
              <a:off x="1040808" y="2119862"/>
              <a:ext cx="214256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ÚNOR </a:t>
              </a:r>
            </a:p>
          </p:txBody>
        </p:sp>
      </p:grp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3347D6CB-D26E-78F9-6DEE-1B228F24EB81}"/>
              </a:ext>
            </a:extLst>
          </p:cNvPr>
          <p:cNvSpPr txBox="1"/>
          <p:nvPr/>
        </p:nvSpPr>
        <p:spPr>
          <a:xfrm>
            <a:off x="3677378" y="4305621"/>
            <a:ext cx="8262767" cy="1554272"/>
          </a:xfrm>
          <a:prstGeom prst="rect">
            <a:avLst/>
          </a:prstGeom>
          <a:noFill/>
          <a:ln w="25400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Aft>
                <a:spcPts val="600"/>
              </a:spcAft>
              <a:buBlip>
                <a:blip r:embed="rId4"/>
              </a:buBlip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Zápis do ROVM (získání IČ) –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7. 2. 2024</a:t>
            </a:r>
          </a:p>
          <a:p>
            <a:pPr marL="342900" indent="-342900">
              <a:spcAft>
                <a:spcPts val="600"/>
              </a:spcAft>
              <a:buBlip>
                <a:blip r:embed="rId4"/>
              </a:buBlip>
            </a:pPr>
            <a:r>
              <a:rPr lang="cs-CZ" sz="2000" dirty="0">
                <a:latin typeface="Arial"/>
                <a:cs typeface="Arial"/>
              </a:rPr>
              <a:t>Zřízení BÚ </a:t>
            </a:r>
            <a:endParaRPr lang="cs-CZ" sz="2000" dirty="0">
              <a:highlight>
                <a:srgbClr val="FFFF00"/>
              </a:highlight>
              <a:latin typeface="Arial"/>
              <a:cs typeface="Arial"/>
            </a:endParaRPr>
          </a:p>
          <a:p>
            <a:pPr marL="342900" indent="-342900">
              <a:spcAft>
                <a:spcPts val="600"/>
              </a:spcAft>
              <a:buBlip>
                <a:blip r:embed="rId4"/>
              </a:buBlip>
            </a:pPr>
            <a:r>
              <a:rPr lang="cs-CZ" sz="2000" dirty="0">
                <a:latin typeface="Arial"/>
                <a:cs typeface="Arial"/>
              </a:rPr>
              <a:t>Rozeslání podkladů pro úhradu členského příspěvku</a:t>
            </a:r>
          </a:p>
          <a:p>
            <a:pPr marL="342900" indent="-342900">
              <a:spcAft>
                <a:spcPts val="600"/>
              </a:spcAft>
              <a:buBlip>
                <a:blip r:embed="rId4"/>
              </a:buBlip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Vyřizování žádostí o pozastavení, ukončení, emeritní členství  </a:t>
            </a:r>
          </a:p>
        </p:txBody>
      </p:sp>
    </p:spTree>
    <p:extLst>
      <p:ext uri="{BB962C8B-B14F-4D97-AF65-F5344CB8AC3E}">
        <p14:creationId xmlns:p14="http://schemas.microsoft.com/office/powerpoint/2010/main" val="3912562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A83240-4979-CA2B-1C2A-4FF373341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Skupina 20">
            <a:extLst>
              <a:ext uri="{FF2B5EF4-FFF2-40B4-BE49-F238E27FC236}">
                <a16:creationId xmlns:a16="http://schemas.microsoft.com/office/drawing/2014/main" id="{7A84C2C5-2727-8128-018D-E2C9C4FC6892}"/>
              </a:ext>
            </a:extLst>
          </p:cNvPr>
          <p:cNvGrpSpPr/>
          <p:nvPr/>
        </p:nvGrpSpPr>
        <p:grpSpPr>
          <a:xfrm>
            <a:off x="943098" y="1947903"/>
            <a:ext cx="10828842" cy="4170372"/>
            <a:chOff x="943098" y="1963271"/>
            <a:chExt cx="10828842" cy="4170372"/>
          </a:xfrm>
        </p:grpSpPr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id="{CC1CEDF3-5EAE-6D3D-2AC1-9E63FB1F826B}"/>
                </a:ext>
              </a:extLst>
            </p:cNvPr>
            <p:cNvSpPr txBox="1"/>
            <p:nvPr/>
          </p:nvSpPr>
          <p:spPr>
            <a:xfrm>
              <a:off x="3647485" y="1963271"/>
              <a:ext cx="8124455" cy="417037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Blip>
                  <a:blip r:embed="rId4"/>
                </a:buBlip>
              </a:pP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Nastavování procesů kanceláře ČKZ </a:t>
              </a:r>
            </a:p>
            <a:p>
              <a:pPr marL="342900" indent="-342900">
                <a:spcAft>
                  <a:spcPts val="600"/>
                </a:spcAft>
                <a:buBlip>
                  <a:blip r:embed="rId4"/>
                </a:buBlip>
              </a:pP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Zahájení spolupráce s účetními</a:t>
              </a:r>
            </a:p>
            <a:p>
              <a:pPr marL="800100" lvl="1" indent="-342900">
                <a:spcAft>
                  <a:spcPts val="600"/>
                </a:spcAft>
                <a:buBlip>
                  <a:blip r:embed="rId4"/>
                </a:buBlip>
              </a:pP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kancelář zajišťovala administraci – vystavení faktur a potvrzení na úhradu ČP – celkem 1800 </a:t>
              </a:r>
            </a:p>
            <a:p>
              <a:pPr marL="342900" indent="-342900">
                <a:spcAft>
                  <a:spcPts val="600"/>
                </a:spcAft>
                <a:buBlip>
                  <a:blip r:embed="rId4"/>
                </a:buBlip>
              </a:pP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Personální obsazení kanceláře</a:t>
              </a:r>
            </a:p>
            <a:p>
              <a:pPr marL="342900" indent="-342900">
                <a:spcAft>
                  <a:spcPts val="600"/>
                </a:spcAft>
                <a:buBlip>
                  <a:blip r:embed="rId4"/>
                </a:buBlip>
              </a:pP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Spolupráce na realizaci videí o DTM </a:t>
              </a:r>
            </a:p>
            <a:p>
              <a:pPr marL="342900" indent="-342900">
                <a:spcAft>
                  <a:spcPts val="600"/>
                </a:spcAft>
                <a:buBlip>
                  <a:blip r:embed="rId4"/>
                </a:buBlip>
              </a:pP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Formování pracovních skupin a volba vedoucích </a:t>
              </a:r>
            </a:p>
            <a:p>
              <a:pPr marL="800100" lvl="1" indent="-342900">
                <a:spcAft>
                  <a:spcPts val="600"/>
                </a:spcAft>
                <a:buBlip>
                  <a:blip r:embed="rId4"/>
                </a:buBlip>
              </a:pP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Katastr nemovitostí</a:t>
              </a:r>
            </a:p>
            <a:p>
              <a:pPr marL="800100" lvl="1" indent="-342900">
                <a:spcAft>
                  <a:spcPts val="600"/>
                </a:spcAft>
                <a:buBlip>
                  <a:blip r:embed="rId4"/>
                </a:buBlip>
              </a:pP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DTM</a:t>
              </a:r>
            </a:p>
            <a:p>
              <a:pPr marL="800100" lvl="1" indent="-342900">
                <a:spcAft>
                  <a:spcPts val="600"/>
                </a:spcAft>
                <a:buBlip>
                  <a:blip r:embed="rId4"/>
                </a:buBlip>
              </a:pP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Inženýrská geodézie   </a:t>
              </a:r>
            </a:p>
            <a:p>
              <a:pPr marL="342900" indent="-342900">
                <a:spcAft>
                  <a:spcPts val="600"/>
                </a:spcAft>
                <a:buBlip>
                  <a:blip r:embed="rId4"/>
                </a:buBlip>
              </a:pP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Zahájení příprav na první zkoušky AZI (převzetí agendy od ČÚZK) </a:t>
              </a:r>
            </a:p>
          </p:txBody>
        </p:sp>
        <p:grpSp>
          <p:nvGrpSpPr>
            <p:cNvPr id="23" name="Skupina 22">
              <a:extLst>
                <a:ext uri="{FF2B5EF4-FFF2-40B4-BE49-F238E27FC236}">
                  <a16:creationId xmlns:a16="http://schemas.microsoft.com/office/drawing/2014/main" id="{C7355FA5-1F36-89B8-5F59-F746B81DF371}"/>
                </a:ext>
              </a:extLst>
            </p:cNvPr>
            <p:cNvGrpSpPr/>
            <p:nvPr/>
          </p:nvGrpSpPr>
          <p:grpSpPr>
            <a:xfrm>
              <a:off x="943098" y="1963271"/>
              <a:ext cx="2337984" cy="744070"/>
              <a:chOff x="943098" y="1963271"/>
              <a:chExt cx="2337984" cy="744070"/>
            </a:xfrm>
          </p:grpSpPr>
          <p:sp>
            <p:nvSpPr>
              <p:cNvPr id="26" name="Obdélník: se zakulacenými rohy 25">
                <a:extLst>
                  <a:ext uri="{FF2B5EF4-FFF2-40B4-BE49-F238E27FC236}">
                    <a16:creationId xmlns:a16="http://schemas.microsoft.com/office/drawing/2014/main" id="{C3AD2C3F-7EB7-36BC-A514-C2AB3455A1E4}"/>
                  </a:ext>
                </a:extLst>
              </p:cNvPr>
              <p:cNvSpPr/>
              <p:nvPr/>
            </p:nvSpPr>
            <p:spPr>
              <a:xfrm>
                <a:off x="943098" y="1963271"/>
                <a:ext cx="2337984" cy="744070"/>
              </a:xfrm>
              <a:prstGeom prst="roundRect">
                <a:avLst/>
              </a:prstGeom>
              <a:solidFill>
                <a:srgbClr val="18524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8" name="TextovéPole 27">
                <a:extLst>
                  <a:ext uri="{FF2B5EF4-FFF2-40B4-BE49-F238E27FC236}">
                    <a16:creationId xmlns:a16="http://schemas.microsoft.com/office/drawing/2014/main" id="{5A5BF55F-B829-43BD-0FD4-0E8249B9B0C8}"/>
                  </a:ext>
                </a:extLst>
              </p:cNvPr>
              <p:cNvSpPr txBox="1"/>
              <p:nvPr/>
            </p:nvSpPr>
            <p:spPr>
              <a:xfrm>
                <a:off x="1040808" y="2119862"/>
                <a:ext cx="214256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2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BŘEZEN </a:t>
                </a:r>
              </a:p>
            </p:txBody>
          </p:sp>
        </p:grpSp>
      </p:grpSp>
      <p:sp>
        <p:nvSpPr>
          <p:cNvPr id="31" name="Nadpis 1">
            <a:extLst>
              <a:ext uri="{FF2B5EF4-FFF2-40B4-BE49-F238E27FC236}">
                <a16:creationId xmlns:a16="http://schemas.microsoft.com/office/drawing/2014/main" id="{5AB60E37-BAC7-B971-4261-6A06B277A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958" y="998725"/>
            <a:ext cx="10455148" cy="668132"/>
          </a:xfrm>
        </p:spPr>
        <p:txBody>
          <a:bodyPr>
            <a:normAutofit fontScale="90000"/>
          </a:bodyPr>
          <a:lstStyle/>
          <a:p>
            <a:pPr algn="l"/>
            <a:r>
              <a:rPr lang="cs-CZ" sz="4000" b="1" dirty="0">
                <a:solidFill>
                  <a:srgbClr val="18524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AKTIVITY PO USTAVUJÍCÍM SNĚMU ČKZ </a:t>
            </a:r>
          </a:p>
        </p:txBody>
      </p:sp>
      <p:cxnSp>
        <p:nvCxnSpPr>
          <p:cNvPr id="32" name="Přímá spojnice 31">
            <a:extLst>
              <a:ext uri="{FF2B5EF4-FFF2-40B4-BE49-F238E27FC236}">
                <a16:creationId xmlns:a16="http://schemas.microsoft.com/office/drawing/2014/main" id="{2D3DB566-E50A-0823-F03D-8FD566FD68D3}"/>
              </a:ext>
            </a:extLst>
          </p:cNvPr>
          <p:cNvCxnSpPr/>
          <p:nvPr/>
        </p:nvCxnSpPr>
        <p:spPr>
          <a:xfrm>
            <a:off x="790698" y="1671699"/>
            <a:ext cx="792000" cy="0"/>
          </a:xfrm>
          <a:prstGeom prst="line">
            <a:avLst/>
          </a:prstGeom>
          <a:ln w="63500">
            <a:solidFill>
              <a:srgbClr val="02B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5683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99F1E0-3B30-5281-8CA9-307BB2791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4CBE59-9874-CD58-80BD-5254EA398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408" y="991260"/>
            <a:ext cx="9797832" cy="570096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18524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HLAVNÍ OBLASTI ČINNOSTI A SEKCE ČKZ</a:t>
            </a:r>
          </a:p>
        </p:txBody>
      </p:sp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FFCA4718-3740-7D14-85D3-1525F7D93F50}"/>
              </a:ext>
            </a:extLst>
          </p:cNvPr>
          <p:cNvCxnSpPr/>
          <p:nvPr/>
        </p:nvCxnSpPr>
        <p:spPr>
          <a:xfrm>
            <a:off x="569408" y="1561356"/>
            <a:ext cx="792000" cy="0"/>
          </a:xfrm>
          <a:prstGeom prst="line">
            <a:avLst/>
          </a:prstGeom>
          <a:ln w="63500">
            <a:solidFill>
              <a:srgbClr val="02B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Skupina 46">
            <a:extLst>
              <a:ext uri="{FF2B5EF4-FFF2-40B4-BE49-F238E27FC236}">
                <a16:creationId xmlns:a16="http://schemas.microsoft.com/office/drawing/2014/main" id="{71DCE0CB-FE70-2EB2-C68E-D12BC23C3F38}"/>
              </a:ext>
            </a:extLst>
          </p:cNvPr>
          <p:cNvGrpSpPr/>
          <p:nvPr/>
        </p:nvGrpSpPr>
        <p:grpSpPr>
          <a:xfrm>
            <a:off x="461832" y="1981055"/>
            <a:ext cx="2337984" cy="744070"/>
            <a:chOff x="943098" y="1963271"/>
            <a:chExt cx="2337984" cy="744070"/>
          </a:xfrm>
        </p:grpSpPr>
        <p:sp>
          <p:nvSpPr>
            <p:cNvPr id="48" name="Obdélník: se zakulacenými rohy 47">
              <a:extLst>
                <a:ext uri="{FF2B5EF4-FFF2-40B4-BE49-F238E27FC236}">
                  <a16:creationId xmlns:a16="http://schemas.microsoft.com/office/drawing/2014/main" id="{510E8B84-CB99-86C1-6F76-DEEF8A5A42B7}"/>
                </a:ext>
              </a:extLst>
            </p:cNvPr>
            <p:cNvSpPr/>
            <p:nvPr/>
          </p:nvSpPr>
          <p:spPr>
            <a:xfrm>
              <a:off x="943098" y="1963271"/>
              <a:ext cx="2337984" cy="744070"/>
            </a:xfrm>
            <a:prstGeom prst="roundRect">
              <a:avLst/>
            </a:prstGeom>
            <a:solidFill>
              <a:srgbClr val="18524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9" name="TextovéPole 48">
              <a:extLst>
                <a:ext uri="{FF2B5EF4-FFF2-40B4-BE49-F238E27FC236}">
                  <a16:creationId xmlns:a16="http://schemas.microsoft.com/office/drawing/2014/main" id="{7BEF6C23-A419-C7FA-D7BE-CCD8A1685953}"/>
                </a:ext>
              </a:extLst>
            </p:cNvPr>
            <p:cNvSpPr txBox="1"/>
            <p:nvPr/>
          </p:nvSpPr>
          <p:spPr>
            <a:xfrm>
              <a:off x="1040808" y="2119862"/>
              <a:ext cx="214256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EKONOMIKA </a:t>
              </a:r>
            </a:p>
          </p:txBody>
        </p:sp>
      </p:grpSp>
      <p:grpSp>
        <p:nvGrpSpPr>
          <p:cNvPr id="50" name="Skupina 49">
            <a:extLst>
              <a:ext uri="{FF2B5EF4-FFF2-40B4-BE49-F238E27FC236}">
                <a16:creationId xmlns:a16="http://schemas.microsoft.com/office/drawing/2014/main" id="{EF417481-9BE2-EAB0-E414-BCD9D0863C12}"/>
              </a:ext>
            </a:extLst>
          </p:cNvPr>
          <p:cNvGrpSpPr/>
          <p:nvPr/>
        </p:nvGrpSpPr>
        <p:grpSpPr>
          <a:xfrm>
            <a:off x="461832" y="3038560"/>
            <a:ext cx="2337984" cy="744070"/>
            <a:chOff x="943098" y="3160713"/>
            <a:chExt cx="2337984" cy="744070"/>
          </a:xfrm>
        </p:grpSpPr>
        <p:sp>
          <p:nvSpPr>
            <p:cNvPr id="51" name="Obdélník: se zakulacenými rohy 50">
              <a:extLst>
                <a:ext uri="{FF2B5EF4-FFF2-40B4-BE49-F238E27FC236}">
                  <a16:creationId xmlns:a16="http://schemas.microsoft.com/office/drawing/2014/main" id="{7052D8A0-0CB6-DEA9-6E6D-B5133A2733BE}"/>
                </a:ext>
              </a:extLst>
            </p:cNvPr>
            <p:cNvSpPr/>
            <p:nvPr/>
          </p:nvSpPr>
          <p:spPr>
            <a:xfrm>
              <a:off x="943098" y="3160713"/>
              <a:ext cx="2337984" cy="744070"/>
            </a:xfrm>
            <a:prstGeom prst="roundRect">
              <a:avLst/>
            </a:prstGeom>
            <a:solidFill>
              <a:srgbClr val="18524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2" name="TextovéPole 51">
              <a:extLst>
                <a:ext uri="{FF2B5EF4-FFF2-40B4-BE49-F238E27FC236}">
                  <a16:creationId xmlns:a16="http://schemas.microsoft.com/office/drawing/2014/main" id="{56C848C2-B82D-8719-468E-389C87EE6EB8}"/>
                </a:ext>
              </a:extLst>
            </p:cNvPr>
            <p:cNvSpPr txBox="1"/>
            <p:nvPr/>
          </p:nvSpPr>
          <p:spPr>
            <a:xfrm>
              <a:off x="1021144" y="3180377"/>
              <a:ext cx="21425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STRATEGIE </a:t>
              </a:r>
            </a:p>
            <a:p>
              <a:pPr algn="ctr"/>
              <a:r>
                <a:rPr lang="cs-CZ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LEGISLATIVA</a:t>
              </a:r>
            </a:p>
          </p:txBody>
        </p:sp>
      </p:grpSp>
      <p:grpSp>
        <p:nvGrpSpPr>
          <p:cNvPr id="53" name="Skupina 52">
            <a:extLst>
              <a:ext uri="{FF2B5EF4-FFF2-40B4-BE49-F238E27FC236}">
                <a16:creationId xmlns:a16="http://schemas.microsoft.com/office/drawing/2014/main" id="{A25A6AD9-8048-CE47-74DC-D1AF0906A03D}"/>
              </a:ext>
            </a:extLst>
          </p:cNvPr>
          <p:cNvGrpSpPr/>
          <p:nvPr/>
        </p:nvGrpSpPr>
        <p:grpSpPr>
          <a:xfrm>
            <a:off x="6106621" y="1979541"/>
            <a:ext cx="2337984" cy="744070"/>
            <a:chOff x="943098" y="1963271"/>
            <a:chExt cx="2337984" cy="744070"/>
          </a:xfrm>
        </p:grpSpPr>
        <p:sp>
          <p:nvSpPr>
            <p:cNvPr id="54" name="Obdélník: se zakulacenými rohy 53">
              <a:extLst>
                <a:ext uri="{FF2B5EF4-FFF2-40B4-BE49-F238E27FC236}">
                  <a16:creationId xmlns:a16="http://schemas.microsoft.com/office/drawing/2014/main" id="{D10CC30D-CB41-0233-5A5F-071CFC5A1733}"/>
                </a:ext>
              </a:extLst>
            </p:cNvPr>
            <p:cNvSpPr/>
            <p:nvPr/>
          </p:nvSpPr>
          <p:spPr>
            <a:xfrm>
              <a:off x="943098" y="1963271"/>
              <a:ext cx="2337984" cy="744070"/>
            </a:xfrm>
            <a:prstGeom prst="roundRect">
              <a:avLst/>
            </a:prstGeom>
            <a:solidFill>
              <a:srgbClr val="18524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5" name="TextovéPole 54">
              <a:extLst>
                <a:ext uri="{FF2B5EF4-FFF2-40B4-BE49-F238E27FC236}">
                  <a16:creationId xmlns:a16="http://schemas.microsoft.com/office/drawing/2014/main" id="{0ECFE3F0-0974-47EA-30A5-51ACA28001E4}"/>
                </a:ext>
              </a:extLst>
            </p:cNvPr>
            <p:cNvSpPr txBox="1"/>
            <p:nvPr/>
          </p:nvSpPr>
          <p:spPr>
            <a:xfrm>
              <a:off x="1040808" y="2119862"/>
              <a:ext cx="214256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REJSTŘÍK AZI </a:t>
              </a:r>
            </a:p>
          </p:txBody>
        </p:sp>
      </p:grpSp>
      <p:grpSp>
        <p:nvGrpSpPr>
          <p:cNvPr id="56" name="Skupina 55">
            <a:extLst>
              <a:ext uri="{FF2B5EF4-FFF2-40B4-BE49-F238E27FC236}">
                <a16:creationId xmlns:a16="http://schemas.microsoft.com/office/drawing/2014/main" id="{97A9D045-5A44-B11E-5961-CD5D7A39E06B}"/>
              </a:ext>
            </a:extLst>
          </p:cNvPr>
          <p:cNvGrpSpPr/>
          <p:nvPr/>
        </p:nvGrpSpPr>
        <p:grpSpPr>
          <a:xfrm>
            <a:off x="6106621" y="4096065"/>
            <a:ext cx="2337984" cy="744070"/>
            <a:chOff x="943098" y="1963271"/>
            <a:chExt cx="2337984" cy="744070"/>
          </a:xfrm>
        </p:grpSpPr>
        <p:sp>
          <p:nvSpPr>
            <p:cNvPr id="57" name="Obdélník: se zakulacenými rohy 56">
              <a:extLst>
                <a:ext uri="{FF2B5EF4-FFF2-40B4-BE49-F238E27FC236}">
                  <a16:creationId xmlns:a16="http://schemas.microsoft.com/office/drawing/2014/main" id="{D81AE400-B8A7-CF3B-1F2B-3DEF3F9B6897}"/>
                </a:ext>
              </a:extLst>
            </p:cNvPr>
            <p:cNvSpPr/>
            <p:nvPr/>
          </p:nvSpPr>
          <p:spPr>
            <a:xfrm>
              <a:off x="943098" y="1963271"/>
              <a:ext cx="2337984" cy="744070"/>
            </a:xfrm>
            <a:prstGeom prst="roundRect">
              <a:avLst/>
            </a:prstGeom>
            <a:solidFill>
              <a:srgbClr val="18524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8" name="TextovéPole 57">
              <a:extLst>
                <a:ext uri="{FF2B5EF4-FFF2-40B4-BE49-F238E27FC236}">
                  <a16:creationId xmlns:a16="http://schemas.microsoft.com/office/drawing/2014/main" id="{FC7D6B6F-8775-25EB-7208-F06433C337C1}"/>
                </a:ext>
              </a:extLst>
            </p:cNvPr>
            <p:cNvSpPr txBox="1"/>
            <p:nvPr/>
          </p:nvSpPr>
          <p:spPr>
            <a:xfrm>
              <a:off x="943098" y="2119862"/>
              <a:ext cx="233798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VNĚJŠÍ VZTAHY</a:t>
              </a:r>
            </a:p>
          </p:txBody>
        </p:sp>
      </p:grpSp>
      <p:grpSp>
        <p:nvGrpSpPr>
          <p:cNvPr id="59" name="Skupina 58">
            <a:extLst>
              <a:ext uri="{FF2B5EF4-FFF2-40B4-BE49-F238E27FC236}">
                <a16:creationId xmlns:a16="http://schemas.microsoft.com/office/drawing/2014/main" id="{A239F72B-8B8E-5C31-68C3-643FB004250B}"/>
              </a:ext>
            </a:extLst>
          </p:cNvPr>
          <p:cNvGrpSpPr/>
          <p:nvPr/>
        </p:nvGrpSpPr>
        <p:grpSpPr>
          <a:xfrm>
            <a:off x="461832" y="4096065"/>
            <a:ext cx="2337984" cy="744070"/>
            <a:chOff x="943098" y="1963271"/>
            <a:chExt cx="2337984" cy="744070"/>
          </a:xfrm>
        </p:grpSpPr>
        <p:sp>
          <p:nvSpPr>
            <p:cNvPr id="60" name="Obdélník: se zakulacenými rohy 59">
              <a:extLst>
                <a:ext uri="{FF2B5EF4-FFF2-40B4-BE49-F238E27FC236}">
                  <a16:creationId xmlns:a16="http://schemas.microsoft.com/office/drawing/2014/main" id="{6279698A-C6A3-EA72-C7A5-FDA448028819}"/>
                </a:ext>
              </a:extLst>
            </p:cNvPr>
            <p:cNvSpPr/>
            <p:nvPr/>
          </p:nvSpPr>
          <p:spPr>
            <a:xfrm>
              <a:off x="943098" y="1963271"/>
              <a:ext cx="2337984" cy="744070"/>
            </a:xfrm>
            <a:prstGeom prst="roundRect">
              <a:avLst/>
            </a:prstGeom>
            <a:solidFill>
              <a:srgbClr val="18524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1" name="TextovéPole 60">
              <a:extLst>
                <a:ext uri="{FF2B5EF4-FFF2-40B4-BE49-F238E27FC236}">
                  <a16:creationId xmlns:a16="http://schemas.microsoft.com/office/drawing/2014/main" id="{C07679B7-239A-D9B2-F0E5-12E43BC828E1}"/>
                </a:ext>
              </a:extLst>
            </p:cNvPr>
            <p:cNvSpPr txBox="1"/>
            <p:nvPr/>
          </p:nvSpPr>
          <p:spPr>
            <a:xfrm>
              <a:off x="1040808" y="2119862"/>
              <a:ext cx="214256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ODBORNOST </a:t>
              </a:r>
            </a:p>
          </p:txBody>
        </p:sp>
      </p:grpSp>
      <p:grpSp>
        <p:nvGrpSpPr>
          <p:cNvPr id="62" name="Skupina 61">
            <a:extLst>
              <a:ext uri="{FF2B5EF4-FFF2-40B4-BE49-F238E27FC236}">
                <a16:creationId xmlns:a16="http://schemas.microsoft.com/office/drawing/2014/main" id="{568FA9D1-0798-C775-2DA8-CCD29089050C}"/>
              </a:ext>
            </a:extLst>
          </p:cNvPr>
          <p:cNvGrpSpPr/>
          <p:nvPr/>
        </p:nvGrpSpPr>
        <p:grpSpPr>
          <a:xfrm>
            <a:off x="6106621" y="3038561"/>
            <a:ext cx="2337984" cy="744070"/>
            <a:chOff x="943098" y="1963271"/>
            <a:chExt cx="2337984" cy="744070"/>
          </a:xfrm>
        </p:grpSpPr>
        <p:sp>
          <p:nvSpPr>
            <p:cNvPr id="63" name="Obdélník: se zakulacenými rohy 62">
              <a:extLst>
                <a:ext uri="{FF2B5EF4-FFF2-40B4-BE49-F238E27FC236}">
                  <a16:creationId xmlns:a16="http://schemas.microsoft.com/office/drawing/2014/main" id="{7BB9F306-A951-D471-68DF-13CBB60CA997}"/>
                </a:ext>
              </a:extLst>
            </p:cNvPr>
            <p:cNvSpPr/>
            <p:nvPr/>
          </p:nvSpPr>
          <p:spPr>
            <a:xfrm>
              <a:off x="943098" y="1963271"/>
              <a:ext cx="2337984" cy="744070"/>
            </a:xfrm>
            <a:prstGeom prst="roundRect">
              <a:avLst/>
            </a:prstGeom>
            <a:solidFill>
              <a:srgbClr val="18524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4" name="TextovéPole 63">
              <a:extLst>
                <a:ext uri="{FF2B5EF4-FFF2-40B4-BE49-F238E27FC236}">
                  <a16:creationId xmlns:a16="http://schemas.microsoft.com/office/drawing/2014/main" id="{CED65B9E-6557-5B83-9B7E-DFE2665612B4}"/>
                </a:ext>
              </a:extLst>
            </p:cNvPr>
            <p:cNvSpPr txBox="1"/>
            <p:nvPr/>
          </p:nvSpPr>
          <p:spPr>
            <a:xfrm>
              <a:off x="1040808" y="2119862"/>
              <a:ext cx="214256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VZDĚLÁVÁNÍ </a:t>
              </a:r>
            </a:p>
          </p:txBody>
        </p:sp>
      </p:grpSp>
      <p:sp>
        <p:nvSpPr>
          <p:cNvPr id="65" name="TextovéPole 64">
            <a:extLst>
              <a:ext uri="{FF2B5EF4-FFF2-40B4-BE49-F238E27FC236}">
                <a16:creationId xmlns:a16="http://schemas.microsoft.com/office/drawing/2014/main" id="{0CA829B4-16F7-82CD-8D03-EF54C495401B}"/>
              </a:ext>
            </a:extLst>
          </p:cNvPr>
          <p:cNvSpPr txBox="1"/>
          <p:nvPr/>
        </p:nvSpPr>
        <p:spPr>
          <a:xfrm>
            <a:off x="2805318" y="2136132"/>
            <a:ext cx="27694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Ing. Libor Vavrečka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5B7F517-CC9B-8043-B8E7-FCF004C708F8}"/>
              </a:ext>
            </a:extLst>
          </p:cNvPr>
          <p:cNvSpPr txBox="1"/>
          <p:nvPr/>
        </p:nvSpPr>
        <p:spPr>
          <a:xfrm>
            <a:off x="2805317" y="3121057"/>
            <a:ext cx="32189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Ing. Radomír Havlíček 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B8F9323-F0EB-35BD-7B8C-7170DD3D1B33}"/>
              </a:ext>
            </a:extLst>
          </p:cNvPr>
          <p:cNvSpPr txBox="1"/>
          <p:nvPr/>
        </p:nvSpPr>
        <p:spPr>
          <a:xfrm>
            <a:off x="2805316" y="4252655"/>
            <a:ext cx="3218965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Ing. Martin Nedoma</a:t>
            </a:r>
          </a:p>
          <a:p>
            <a:pPr>
              <a:spcAft>
                <a:spcPts val="600"/>
              </a:spcAft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Ing. Jan Plavec 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63AA577-2B77-4B52-D4D1-24E65DBF4D94}"/>
              </a:ext>
            </a:extLst>
          </p:cNvPr>
          <p:cNvSpPr txBox="1"/>
          <p:nvPr/>
        </p:nvSpPr>
        <p:spPr>
          <a:xfrm>
            <a:off x="8484344" y="2136132"/>
            <a:ext cx="27694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Ing. Petr Žváček 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D2258C3-F207-BB8B-19B5-66603A459B0F}"/>
              </a:ext>
            </a:extLst>
          </p:cNvPr>
          <p:cNvSpPr txBox="1"/>
          <p:nvPr/>
        </p:nvSpPr>
        <p:spPr>
          <a:xfrm>
            <a:off x="8484344" y="3123906"/>
            <a:ext cx="35872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Ing. Robert Šinkner, MBA 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3471938-7D89-5388-9281-C502F8B4992B}"/>
              </a:ext>
            </a:extLst>
          </p:cNvPr>
          <p:cNvSpPr txBox="1"/>
          <p:nvPr/>
        </p:nvSpPr>
        <p:spPr>
          <a:xfrm>
            <a:off x="8484344" y="4255504"/>
            <a:ext cx="27694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Ing. Zbyněk Kugler  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079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992A29-4825-A7D3-D3DE-D30523AB9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0B2A0B-CC65-DA45-5C3F-D077CC0E60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8426" y="1052513"/>
            <a:ext cx="10455148" cy="668132"/>
          </a:xfrm>
        </p:spPr>
        <p:txBody>
          <a:bodyPr>
            <a:normAutofit/>
          </a:bodyPr>
          <a:lstStyle/>
          <a:p>
            <a:pPr algn="l"/>
            <a:r>
              <a:rPr lang="cs-CZ" sz="4000" b="1" dirty="0">
                <a:solidFill>
                  <a:srgbClr val="18524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ČINNOST KANCELÁŘE ČKZ </a:t>
            </a:r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F62DDF54-E8A6-E5ED-DBDF-1C4823A8946C}"/>
              </a:ext>
            </a:extLst>
          </p:cNvPr>
          <p:cNvCxnSpPr/>
          <p:nvPr/>
        </p:nvCxnSpPr>
        <p:spPr>
          <a:xfrm>
            <a:off x="943098" y="1720645"/>
            <a:ext cx="792000" cy="0"/>
          </a:xfrm>
          <a:prstGeom prst="line">
            <a:avLst/>
          </a:prstGeom>
          <a:ln w="63500">
            <a:solidFill>
              <a:srgbClr val="02B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B6FE0842-B160-41A8-77B9-B46BC471D320}"/>
              </a:ext>
            </a:extLst>
          </p:cNvPr>
          <p:cNvGrpSpPr/>
          <p:nvPr/>
        </p:nvGrpSpPr>
        <p:grpSpPr>
          <a:xfrm>
            <a:off x="943098" y="1950585"/>
            <a:ext cx="2337984" cy="769441"/>
            <a:chOff x="943098" y="1950585"/>
            <a:chExt cx="2337984" cy="769441"/>
          </a:xfrm>
        </p:grpSpPr>
        <p:sp>
          <p:nvSpPr>
            <p:cNvPr id="7" name="Obdélník: se zakulacenými rohy 6">
              <a:extLst>
                <a:ext uri="{FF2B5EF4-FFF2-40B4-BE49-F238E27FC236}">
                  <a16:creationId xmlns:a16="http://schemas.microsoft.com/office/drawing/2014/main" id="{F4230B01-D60F-C6AF-46C0-713B1D82DCB9}"/>
                </a:ext>
              </a:extLst>
            </p:cNvPr>
            <p:cNvSpPr/>
            <p:nvPr/>
          </p:nvSpPr>
          <p:spPr>
            <a:xfrm>
              <a:off x="943098" y="1963271"/>
              <a:ext cx="2337984" cy="744070"/>
            </a:xfrm>
            <a:prstGeom prst="roundRect">
              <a:avLst/>
            </a:prstGeom>
            <a:solidFill>
              <a:srgbClr val="18524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D8218B1D-50F8-8A43-4D7C-592BBC17464E}"/>
                </a:ext>
              </a:extLst>
            </p:cNvPr>
            <p:cNvSpPr txBox="1"/>
            <p:nvPr/>
          </p:nvSpPr>
          <p:spPr>
            <a:xfrm>
              <a:off x="1040808" y="1950585"/>
              <a:ext cx="21425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Rozjezd kanceláře </a:t>
              </a:r>
            </a:p>
          </p:txBody>
        </p:sp>
      </p:grp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28B5454-62A1-40E6-2FD1-758475C6C898}"/>
              </a:ext>
            </a:extLst>
          </p:cNvPr>
          <p:cNvSpPr txBox="1"/>
          <p:nvPr/>
        </p:nvSpPr>
        <p:spPr>
          <a:xfrm>
            <a:off x="3550926" y="1963271"/>
            <a:ext cx="786114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Blip>
                <a:blip r:embed="rId4"/>
              </a:buBlip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Formality spojené se zápisem do ROVM</a:t>
            </a:r>
          </a:p>
          <a:p>
            <a:pPr marL="285750" indent="-285750">
              <a:spcAft>
                <a:spcPts val="600"/>
              </a:spcAft>
              <a:buBlip>
                <a:blip r:embed="rId4"/>
              </a:buBlip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Vybavení kancelářských prostor </a:t>
            </a:r>
          </a:p>
          <a:p>
            <a:pPr marL="285750" indent="-285750">
              <a:spcAft>
                <a:spcPts val="600"/>
              </a:spcAft>
              <a:buBlip>
                <a:blip r:embed="rId4"/>
              </a:buBlip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Zřízení bankovního účtu </a:t>
            </a:r>
          </a:p>
          <a:p>
            <a:pPr marL="285750" indent="-285750">
              <a:spcAft>
                <a:spcPts val="600"/>
              </a:spcAft>
              <a:buBlip>
                <a:blip r:embed="rId4"/>
              </a:buBlip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Personální zajištění kanceláře</a:t>
            </a:r>
          </a:p>
          <a:p>
            <a:pPr marL="285750" indent="-285750">
              <a:spcAft>
                <a:spcPts val="600"/>
              </a:spcAft>
              <a:buBlip>
                <a:blip r:embed="rId4"/>
              </a:buBlip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Stanovení základních procesů </a:t>
            </a:r>
          </a:p>
          <a:p>
            <a:pPr marL="285750" indent="-285750">
              <a:spcAft>
                <a:spcPts val="600"/>
              </a:spcAft>
              <a:buBlip>
                <a:blip r:embed="rId4"/>
              </a:buBlip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Komunikace s členskou základnou </a:t>
            </a:r>
          </a:p>
          <a:p>
            <a:pPr marL="285750" indent="-285750">
              <a:spcAft>
                <a:spcPts val="600"/>
              </a:spcAft>
              <a:buBlip>
                <a:blip r:embed="rId4"/>
              </a:buBlip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Výběr dodavatele účetních služeb </a:t>
            </a:r>
            <a:endParaRPr lang="cs-CZ" dirty="0"/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8922EDD8-B7AA-06B4-67DB-DC1464E01D6A}"/>
              </a:ext>
            </a:extLst>
          </p:cNvPr>
          <p:cNvGrpSpPr/>
          <p:nvPr/>
        </p:nvGrpSpPr>
        <p:grpSpPr>
          <a:xfrm>
            <a:off x="943098" y="5038169"/>
            <a:ext cx="2337984" cy="744070"/>
            <a:chOff x="943098" y="1963271"/>
            <a:chExt cx="2337984" cy="744070"/>
          </a:xfrm>
        </p:grpSpPr>
        <p:sp>
          <p:nvSpPr>
            <p:cNvPr id="21" name="Obdélník: se zakulacenými rohy 20">
              <a:extLst>
                <a:ext uri="{FF2B5EF4-FFF2-40B4-BE49-F238E27FC236}">
                  <a16:creationId xmlns:a16="http://schemas.microsoft.com/office/drawing/2014/main" id="{2DA0D3B1-2886-7EB4-C591-00D8D49DDCDD}"/>
                </a:ext>
              </a:extLst>
            </p:cNvPr>
            <p:cNvSpPr/>
            <p:nvPr/>
          </p:nvSpPr>
          <p:spPr>
            <a:xfrm>
              <a:off x="943098" y="1963271"/>
              <a:ext cx="2337984" cy="744070"/>
            </a:xfrm>
            <a:prstGeom prst="roundRect">
              <a:avLst/>
            </a:prstGeom>
            <a:solidFill>
              <a:srgbClr val="18524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id="{A555FBC9-1E90-AE92-72E2-CD0B78E523D5}"/>
                </a:ext>
              </a:extLst>
            </p:cNvPr>
            <p:cNvSpPr txBox="1"/>
            <p:nvPr/>
          </p:nvSpPr>
          <p:spPr>
            <a:xfrm>
              <a:off x="1040808" y="2119862"/>
              <a:ext cx="214256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</a:t>
              </a:r>
            </a:p>
          </p:txBody>
        </p:sp>
      </p:grp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A6992EF1-651C-3AF6-BDB4-A29E4477DCB5}"/>
              </a:ext>
            </a:extLst>
          </p:cNvPr>
          <p:cNvSpPr txBox="1"/>
          <p:nvPr/>
        </p:nvSpPr>
        <p:spPr>
          <a:xfrm>
            <a:off x="3550926" y="4987010"/>
            <a:ext cx="7861145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Blip>
                <a:blip r:embed="rId4"/>
              </a:buBlip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Webové stránky (domény, správa, aktualizace) </a:t>
            </a:r>
          </a:p>
          <a:p>
            <a:pPr marL="285750" indent="-285750">
              <a:spcAft>
                <a:spcPts val="600"/>
              </a:spcAft>
              <a:buBlip>
                <a:blip r:embed="rId4"/>
              </a:buBlip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Zajištění bezpečného úložiště s ohledem na diskrétní data</a:t>
            </a:r>
          </a:p>
          <a:p>
            <a:pPr marL="285750" indent="-285750">
              <a:spcAft>
                <a:spcPts val="600"/>
              </a:spcAft>
              <a:buBlip>
                <a:blip r:embed="rId4"/>
              </a:buBlip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Zřízení e-mailů pro členy orgánů </a:t>
            </a:r>
          </a:p>
          <a:p>
            <a:pPr marL="285750" indent="-285750">
              <a:spcAft>
                <a:spcPts val="600"/>
              </a:spcAft>
              <a:buBlip>
                <a:blip r:embed="rId4"/>
              </a:buBlip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HW vybavení </a:t>
            </a:r>
          </a:p>
        </p:txBody>
      </p:sp>
    </p:spTree>
    <p:extLst>
      <p:ext uri="{BB962C8B-B14F-4D97-AF65-F5344CB8AC3E}">
        <p14:creationId xmlns:p14="http://schemas.microsoft.com/office/powerpoint/2010/main" val="3868638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F95C1E-3CE3-7742-FB31-2543C4FB6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A21299-BCC7-5AA4-E850-4428A5D18B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8426" y="1052513"/>
            <a:ext cx="10455148" cy="668132"/>
          </a:xfrm>
        </p:spPr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18524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ČINNOST KANCELÁŘE ČKZ </a:t>
            </a:r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0FCBA0E6-F7AB-FAAE-F611-8D166277A489}"/>
              </a:ext>
            </a:extLst>
          </p:cNvPr>
          <p:cNvCxnSpPr/>
          <p:nvPr/>
        </p:nvCxnSpPr>
        <p:spPr>
          <a:xfrm>
            <a:off x="943098" y="1720645"/>
            <a:ext cx="792000" cy="0"/>
          </a:xfrm>
          <a:prstGeom prst="line">
            <a:avLst/>
          </a:prstGeom>
          <a:ln w="63500">
            <a:solidFill>
              <a:srgbClr val="02B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Skupina 2">
            <a:extLst>
              <a:ext uri="{FF2B5EF4-FFF2-40B4-BE49-F238E27FC236}">
                <a16:creationId xmlns:a16="http://schemas.microsoft.com/office/drawing/2014/main" id="{F693AFA3-FE12-D68F-DBDA-D7B8179991CE}"/>
              </a:ext>
            </a:extLst>
          </p:cNvPr>
          <p:cNvGrpSpPr/>
          <p:nvPr/>
        </p:nvGrpSpPr>
        <p:grpSpPr>
          <a:xfrm>
            <a:off x="943098" y="1963271"/>
            <a:ext cx="2337984" cy="744070"/>
            <a:chOff x="943098" y="1963271"/>
            <a:chExt cx="2337984" cy="744070"/>
          </a:xfrm>
        </p:grpSpPr>
        <p:sp>
          <p:nvSpPr>
            <p:cNvPr id="7" name="Obdélník: se zakulacenými rohy 6">
              <a:extLst>
                <a:ext uri="{FF2B5EF4-FFF2-40B4-BE49-F238E27FC236}">
                  <a16:creationId xmlns:a16="http://schemas.microsoft.com/office/drawing/2014/main" id="{2C2D3D46-15DA-711D-9F2F-B3EC94296288}"/>
                </a:ext>
              </a:extLst>
            </p:cNvPr>
            <p:cNvSpPr/>
            <p:nvPr/>
          </p:nvSpPr>
          <p:spPr>
            <a:xfrm>
              <a:off x="943098" y="1963271"/>
              <a:ext cx="2337984" cy="744070"/>
            </a:xfrm>
            <a:prstGeom prst="roundRect">
              <a:avLst/>
            </a:prstGeom>
            <a:solidFill>
              <a:srgbClr val="18524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74F42241-F222-B65B-E55F-27B2E8FDC2F4}"/>
                </a:ext>
              </a:extLst>
            </p:cNvPr>
            <p:cNvSpPr txBox="1"/>
            <p:nvPr/>
          </p:nvSpPr>
          <p:spPr>
            <a:xfrm>
              <a:off x="1040808" y="2119862"/>
              <a:ext cx="214256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Ekonomika </a:t>
              </a:r>
            </a:p>
          </p:txBody>
        </p:sp>
      </p:grp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CED401E-A38F-8F18-43A7-85B5E67477E9}"/>
              </a:ext>
            </a:extLst>
          </p:cNvPr>
          <p:cNvSpPr txBox="1"/>
          <p:nvPr/>
        </p:nvSpPr>
        <p:spPr>
          <a:xfrm>
            <a:off x="3550925" y="1909481"/>
            <a:ext cx="79507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Blip>
                <a:blip r:embed="rId4"/>
              </a:buBlip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Upřesnění rozpočtu pro rok 2024 a výhled na další období </a:t>
            </a:r>
          </a:p>
          <a:p>
            <a:pPr marL="285750" indent="-285750">
              <a:spcAft>
                <a:spcPts val="600"/>
              </a:spcAft>
              <a:buBlip>
                <a:blip r:embed="rId4"/>
              </a:buBlip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Administrace členských příspěvků 2024 </a:t>
            </a:r>
          </a:p>
          <a:p>
            <a:pPr marL="285750" indent="-285750">
              <a:buBlip>
                <a:blip r:embed="rId4"/>
              </a:buBlip>
            </a:pPr>
            <a:endParaRPr lang="cs-CZ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1BAC3592-39CE-9554-EACD-8018EBFB6B32}"/>
              </a:ext>
            </a:extLst>
          </p:cNvPr>
          <p:cNvGrpSpPr/>
          <p:nvPr/>
        </p:nvGrpSpPr>
        <p:grpSpPr>
          <a:xfrm>
            <a:off x="943098" y="3056965"/>
            <a:ext cx="2337984" cy="744070"/>
            <a:chOff x="943098" y="1963271"/>
            <a:chExt cx="2337984" cy="744070"/>
          </a:xfrm>
        </p:grpSpPr>
        <p:sp>
          <p:nvSpPr>
            <p:cNvPr id="6" name="Obdélník: se zakulacenými rohy 5">
              <a:extLst>
                <a:ext uri="{FF2B5EF4-FFF2-40B4-BE49-F238E27FC236}">
                  <a16:creationId xmlns:a16="http://schemas.microsoft.com/office/drawing/2014/main" id="{E5F26EC8-42BB-5675-7AC4-CE069782BF30}"/>
                </a:ext>
              </a:extLst>
            </p:cNvPr>
            <p:cNvSpPr/>
            <p:nvPr/>
          </p:nvSpPr>
          <p:spPr>
            <a:xfrm>
              <a:off x="943098" y="1963271"/>
              <a:ext cx="2337984" cy="744070"/>
            </a:xfrm>
            <a:prstGeom prst="roundRect">
              <a:avLst/>
            </a:prstGeom>
            <a:solidFill>
              <a:srgbClr val="18524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04C1986B-73CF-4BE5-EEFA-C85CD1E3053C}"/>
                </a:ext>
              </a:extLst>
            </p:cNvPr>
            <p:cNvSpPr txBox="1"/>
            <p:nvPr/>
          </p:nvSpPr>
          <p:spPr>
            <a:xfrm>
              <a:off x="943098" y="2119862"/>
              <a:ext cx="233798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Vnitřní legislativa </a:t>
              </a:r>
            </a:p>
          </p:txBody>
        </p:sp>
      </p:grp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1C9DD87-6A27-BBF4-21F1-A5EA63D249E2}"/>
              </a:ext>
            </a:extLst>
          </p:cNvPr>
          <p:cNvSpPr txBox="1"/>
          <p:nvPr/>
        </p:nvSpPr>
        <p:spPr>
          <a:xfrm>
            <a:off x="3550925" y="3039035"/>
            <a:ext cx="79507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Blip>
                <a:blip r:embed="rId4"/>
              </a:buBlip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Kancelářský řád </a:t>
            </a:r>
          </a:p>
          <a:p>
            <a:pPr marL="285750" indent="-285750">
              <a:spcAft>
                <a:spcPts val="600"/>
              </a:spcAft>
              <a:buBlip>
                <a:blip r:embed="rId4"/>
              </a:buBlip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Vnitřní směrnice </a:t>
            </a:r>
          </a:p>
          <a:p>
            <a:pPr marL="285750" indent="-285750">
              <a:buBlip>
                <a:blip r:embed="rId4"/>
              </a:buBlip>
            </a:pPr>
            <a:endParaRPr lang="cs-CZ" dirty="0"/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42A83E7B-8587-8C1B-B48F-7148325E2334}"/>
              </a:ext>
            </a:extLst>
          </p:cNvPr>
          <p:cNvGrpSpPr/>
          <p:nvPr/>
        </p:nvGrpSpPr>
        <p:grpSpPr>
          <a:xfrm>
            <a:off x="943098" y="4149718"/>
            <a:ext cx="2337984" cy="744070"/>
            <a:chOff x="943098" y="1963271"/>
            <a:chExt cx="2337984" cy="744070"/>
          </a:xfrm>
        </p:grpSpPr>
        <p:sp>
          <p:nvSpPr>
            <p:cNvPr id="13" name="Obdélník: se zakulacenými rohy 12">
              <a:extLst>
                <a:ext uri="{FF2B5EF4-FFF2-40B4-BE49-F238E27FC236}">
                  <a16:creationId xmlns:a16="http://schemas.microsoft.com/office/drawing/2014/main" id="{5501475E-AE4D-4992-F15A-BD39379AE88F}"/>
                </a:ext>
              </a:extLst>
            </p:cNvPr>
            <p:cNvSpPr/>
            <p:nvPr/>
          </p:nvSpPr>
          <p:spPr>
            <a:xfrm>
              <a:off x="943098" y="1963271"/>
              <a:ext cx="2337984" cy="744070"/>
            </a:xfrm>
            <a:prstGeom prst="roundRect">
              <a:avLst/>
            </a:prstGeom>
            <a:solidFill>
              <a:srgbClr val="18524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B8E8D283-BFEA-FD36-D5B6-A490CD7961C1}"/>
                </a:ext>
              </a:extLst>
            </p:cNvPr>
            <p:cNvSpPr txBox="1"/>
            <p:nvPr/>
          </p:nvSpPr>
          <p:spPr>
            <a:xfrm>
              <a:off x="943098" y="2119862"/>
              <a:ext cx="233798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Pojištění AZI</a:t>
              </a:r>
            </a:p>
          </p:txBody>
        </p:sp>
      </p:grp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EFE5811F-0B89-3C4B-53CB-C7D921A7595A}"/>
              </a:ext>
            </a:extLst>
          </p:cNvPr>
          <p:cNvSpPr txBox="1"/>
          <p:nvPr/>
        </p:nvSpPr>
        <p:spPr>
          <a:xfrm>
            <a:off x="3550925" y="4113858"/>
            <a:ext cx="79507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Blip>
                <a:blip r:embed="rId4"/>
              </a:buBlip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Jednání s makléřskými společnostmi</a:t>
            </a:r>
          </a:p>
          <a:p>
            <a:pPr marL="285750" indent="-285750">
              <a:spcAft>
                <a:spcPts val="600"/>
              </a:spcAft>
              <a:buBlip>
                <a:blip r:embed="rId4"/>
              </a:buBlip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Výběr vhodného produktu, finalizace nabídky pro členy </a:t>
            </a:r>
          </a:p>
          <a:p>
            <a:pPr marL="285750" indent="-285750">
              <a:buBlip>
                <a:blip r:embed="rId4"/>
              </a:buBlip>
            </a:pPr>
            <a:endParaRPr lang="cs-CZ" dirty="0"/>
          </a:p>
        </p:txBody>
      </p: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8389C968-DC78-4138-A9EB-9AB02E751958}"/>
              </a:ext>
            </a:extLst>
          </p:cNvPr>
          <p:cNvGrpSpPr/>
          <p:nvPr/>
        </p:nvGrpSpPr>
        <p:grpSpPr>
          <a:xfrm>
            <a:off x="943098" y="5326695"/>
            <a:ext cx="2337984" cy="744070"/>
            <a:chOff x="943098" y="1963271"/>
            <a:chExt cx="2337984" cy="744070"/>
          </a:xfrm>
        </p:grpSpPr>
        <p:sp>
          <p:nvSpPr>
            <p:cNvPr id="17" name="Obdélník: se zakulacenými rohy 16">
              <a:extLst>
                <a:ext uri="{FF2B5EF4-FFF2-40B4-BE49-F238E27FC236}">
                  <a16:creationId xmlns:a16="http://schemas.microsoft.com/office/drawing/2014/main" id="{64478A81-2DD6-F82A-EB16-933F5B616B5F}"/>
                </a:ext>
              </a:extLst>
            </p:cNvPr>
            <p:cNvSpPr/>
            <p:nvPr/>
          </p:nvSpPr>
          <p:spPr>
            <a:xfrm>
              <a:off x="943098" y="1963271"/>
              <a:ext cx="2337984" cy="744070"/>
            </a:xfrm>
            <a:prstGeom prst="roundRect">
              <a:avLst/>
            </a:prstGeom>
            <a:solidFill>
              <a:srgbClr val="18524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63F19459-7BB8-37CE-951B-A1E0A288DB0C}"/>
                </a:ext>
              </a:extLst>
            </p:cNvPr>
            <p:cNvSpPr txBox="1"/>
            <p:nvPr/>
          </p:nvSpPr>
          <p:spPr>
            <a:xfrm>
              <a:off x="943098" y="2119862"/>
              <a:ext cx="233798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Podpora orgánů</a:t>
              </a:r>
            </a:p>
          </p:txBody>
        </p:sp>
      </p:grp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44162729-366B-095D-C278-A708DE5DCC06}"/>
              </a:ext>
            </a:extLst>
          </p:cNvPr>
          <p:cNvSpPr txBox="1"/>
          <p:nvPr/>
        </p:nvSpPr>
        <p:spPr>
          <a:xfrm>
            <a:off x="3550925" y="5290836"/>
            <a:ext cx="7950793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Blip>
                <a:blip r:embed="rId4"/>
              </a:buBlip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Zajištění jednání, organizace a další „servis“ </a:t>
            </a:r>
          </a:p>
          <a:p>
            <a:pPr marL="285750" indent="-285750">
              <a:spcAft>
                <a:spcPts val="600"/>
              </a:spcAft>
              <a:buBlip>
                <a:blip r:embed="rId4"/>
              </a:buBlip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Zápisy z jednání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3909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D1AAA-15AD-40CF-9ACD-90FBE5541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065030BB-EE92-AB0D-54AD-C0A9E8C250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022" y="937473"/>
            <a:ext cx="10914380" cy="623883"/>
          </a:xfrm>
        </p:spPr>
        <p:txBody>
          <a:bodyPr>
            <a:noAutofit/>
          </a:bodyPr>
          <a:lstStyle/>
          <a:p>
            <a:pPr algn="l"/>
            <a:r>
              <a:rPr lang="cs-CZ" sz="3600" b="1" dirty="0">
                <a:solidFill>
                  <a:srgbClr val="18524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SEKCE: STRATEGIE A LEGISLATIVA </a:t>
            </a: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72026256-C5DC-31C7-B5CD-665C91082633}"/>
              </a:ext>
            </a:extLst>
          </p:cNvPr>
          <p:cNvCxnSpPr/>
          <p:nvPr/>
        </p:nvCxnSpPr>
        <p:spPr>
          <a:xfrm>
            <a:off x="569408" y="1561356"/>
            <a:ext cx="792000" cy="0"/>
          </a:xfrm>
          <a:prstGeom prst="line">
            <a:avLst/>
          </a:prstGeom>
          <a:ln w="63500">
            <a:solidFill>
              <a:srgbClr val="02B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>
            <a:extLst>
              <a:ext uri="{FF2B5EF4-FFF2-40B4-BE49-F238E27FC236}">
                <a16:creationId xmlns:a16="http://schemas.microsoft.com/office/drawing/2014/main" id="{557BC5FE-5BEA-8398-0AE0-3A4E016C66A1}"/>
              </a:ext>
            </a:extLst>
          </p:cNvPr>
          <p:cNvSpPr txBox="1"/>
          <p:nvPr/>
        </p:nvSpPr>
        <p:spPr>
          <a:xfrm>
            <a:off x="714375" y="2105025"/>
            <a:ext cx="10525125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Blip>
                <a:blip r:embed="rId3"/>
              </a:buBlip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Soustavný monitoring oborové legislativy</a:t>
            </a:r>
          </a:p>
          <a:p>
            <a:pPr marL="342900" indent="-342900">
              <a:spcAft>
                <a:spcPts val="1200"/>
              </a:spcAft>
              <a:buBlip>
                <a:blip r:embed="rId3"/>
              </a:buBlip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Iniciace potřebných změn a úprav v relevantních předpisech </a:t>
            </a:r>
          </a:p>
          <a:p>
            <a:pPr marL="342900" indent="-342900">
              <a:spcAft>
                <a:spcPts val="1200"/>
              </a:spcAft>
              <a:buBlip>
                <a:blip r:embed="rId3"/>
              </a:buBlip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Příprava návrhů zamýšlených změn k projednání v pracovních skupinách</a:t>
            </a:r>
          </a:p>
          <a:p>
            <a:pPr marL="342900" indent="-342900">
              <a:spcAft>
                <a:spcPts val="1200"/>
              </a:spcAft>
              <a:buBlip>
                <a:blip r:embed="rId3"/>
              </a:buBlip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Konzultace s partnerskými komorami a úřady</a:t>
            </a:r>
          </a:p>
          <a:p>
            <a:pPr marL="342900" indent="-342900">
              <a:spcAft>
                <a:spcPts val="1200"/>
              </a:spcAft>
              <a:buBlip>
                <a:blip r:embed="rId3"/>
              </a:buBlip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Jednání na ministerstvech, v Poslanecké sněmovně, v Senátu </a:t>
            </a:r>
          </a:p>
          <a:p>
            <a:pPr marL="342900" indent="-342900">
              <a:spcAft>
                <a:spcPts val="1200"/>
              </a:spcAft>
              <a:buBlip>
                <a:blip r:embed="rId3"/>
              </a:buBlip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Příprava na nový systém předkládání připomínek prostřednictvím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eLegislativa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PS Legislativa: 21 členů + 2 pověření AZI </a:t>
            </a:r>
          </a:p>
        </p:txBody>
      </p:sp>
    </p:spTree>
    <p:extLst>
      <p:ext uri="{BB962C8B-B14F-4D97-AF65-F5344CB8AC3E}">
        <p14:creationId xmlns:p14="http://schemas.microsoft.com/office/powerpoint/2010/main" val="173276260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KPgeo_template_16-9.potx" id="{AC61483E-422A-44B3-ABCD-7483E3FB6531}" vid="{EE86BF4B-16FE-4B3E-A04E-4181BE701BC6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CKZ_template_16-9</Template>
  <TotalTime>2814</TotalTime>
  <Words>2323</Words>
  <Application>Microsoft Office PowerPoint</Application>
  <PresentationFormat>Širokoúhlá obrazovka</PresentationFormat>
  <Paragraphs>450</Paragraphs>
  <Slides>28</Slides>
  <Notes>27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29" baseType="lpstr">
      <vt:lpstr>Motiv Office</vt:lpstr>
      <vt:lpstr>První rok činnosti ČKZ  Geodézie ve stavebnictví a v průmyslu  2025</vt:lpstr>
      <vt:lpstr>Prezentace aplikace PowerPoint</vt:lpstr>
      <vt:lpstr>ČLENOVÉ ORGÁNŮ ČKZ</vt:lpstr>
      <vt:lpstr>AKTIVITY PO USTAVUJÍCÍM SNĚMU ČKZ </vt:lpstr>
      <vt:lpstr>AKTIVITY PO USTAVUJÍCÍM SNĚMU ČKZ </vt:lpstr>
      <vt:lpstr>HLAVNÍ OBLASTI ČINNOSTI A SEKCE ČKZ</vt:lpstr>
      <vt:lpstr>ČINNOST KANCELÁŘE ČKZ </vt:lpstr>
      <vt:lpstr>ČINNOST KANCELÁŘE ČKZ </vt:lpstr>
      <vt:lpstr>SEKCE: STRATEGIE A LEGISLATIVA </vt:lpstr>
      <vt:lpstr>SEKCE: ODBORNOST  </vt:lpstr>
      <vt:lpstr>AKTIVITY PRACOVNÍCH SKUPIN   </vt:lpstr>
      <vt:lpstr>SEKCE: REJSTŘÍK AZI </vt:lpstr>
      <vt:lpstr>SEKCE: VNĚJŠÍ VZTAHY </vt:lpstr>
      <vt:lpstr>SEKCE VV: SPOLUPRÁCE S ČÚZK </vt:lpstr>
      <vt:lpstr>SEKCE: VZDĚLÁVÁNÍ   </vt:lpstr>
      <vt:lpstr>PODPIS MEMORANDA O SPOLUPRÁCI </vt:lpstr>
      <vt:lpstr>ČLENSKÁ ZÁKLADNA ČKZ (stav k 31. 12. 2024) </vt:lpstr>
      <vt:lpstr>POČET AZI – podle věku a oprávnění*</vt:lpstr>
      <vt:lpstr>PROPAGACE A KOMUNIKACE </vt:lpstr>
      <vt:lpstr>AUTORIZAČNÍ RADA </vt:lpstr>
      <vt:lpstr>ZKOUŠKY AZI 2024 </vt:lpstr>
      <vt:lpstr>ÚSPĚŠNÍ ABSOLVENTI ZKOUŠEK AZI </vt:lpstr>
      <vt:lpstr>STAVOVSKÝ SOUD  </vt:lpstr>
      <vt:lpstr>DOZORČÍ RADA </vt:lpstr>
      <vt:lpstr>AKTUÁLNĚ ŘEŠENÁ TÉMATA </vt:lpstr>
      <vt:lpstr>DALŠÍ AMBICE</vt:lpstr>
      <vt:lpstr>KOMUNIKAČNÍ KANÁLY ČKZ </vt:lpstr>
      <vt:lpstr>DĚKUJEME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Lenka Vašková</dc:creator>
  <cp:lastModifiedBy>Lenka Vašková</cp:lastModifiedBy>
  <cp:revision>98</cp:revision>
  <cp:lastPrinted>2025-02-04T08:27:12Z</cp:lastPrinted>
  <dcterms:created xsi:type="dcterms:W3CDTF">2025-01-10T17:44:15Z</dcterms:created>
  <dcterms:modified xsi:type="dcterms:W3CDTF">2025-03-24T13:09:45Z</dcterms:modified>
</cp:coreProperties>
</file>