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419" r:id="rId3"/>
    <p:sldId id="408" r:id="rId4"/>
    <p:sldId id="271" r:id="rId5"/>
    <p:sldId id="275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276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32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0D282-9F17-42F5-9A4B-73DA216D93B0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DC52B-0B97-4343-BAB2-DD47E1976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85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CAB8D-DC1B-48A6-BE95-B68FD4386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4193AB-E5D2-4424-98E3-BEDC52188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9F60E76-FFAE-45B1-B5A4-F0976DDD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2AB-8ABF-414A-993B-B3A5A0068DAF}" type="datetime1">
              <a:rPr lang="sk-SK" smtClean="0"/>
              <a:t>24.3.2025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99F16DA-86A4-4233-B687-C4BBA446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4E6ED61-0E5A-416D-9C50-1AB5725E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2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36DDE-479C-43FC-B3D9-F9DC629B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2B31AF1-9BB8-408B-9252-3FB04F193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99EA3AE-0656-4A3D-B75E-2D93228D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490E-09BA-1B49-9360-1D4F0FFB6C1A}" type="datetime1">
              <a:rPr lang="sk-SK" smtClean="0"/>
              <a:t>24.3.2025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B80B369-48C9-431C-BC53-BD97152EA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B419A7-7F06-43C8-BB25-2B737484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44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940523C-C155-4248-B864-CA1B3604F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335AA0A-0724-4AE9-AA21-3FC59753E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25B680-F406-4B13-9B99-A68308D2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7954-60AE-D14A-9115-22DF4F855289}" type="datetime1">
              <a:rPr lang="sk-SK" smtClean="0"/>
              <a:t>24.3.2025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8B13D6E-83A0-4835-8EDC-9F9B1DCC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87C72E-90AE-4815-949B-23891518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5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548D2-C165-49EB-BF60-BD7F45FF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94A0A25-DB18-4208-BD90-EE3A340AD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DF66516-EF87-4251-9723-7E39BDD2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9E88-FAAC-234D-8654-5108AEEDE8D4}" type="datetime1">
              <a:rPr lang="sk-SK" smtClean="0"/>
              <a:t>24.3.2025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4D3E5D0-551B-4CE9-838B-5B5D9086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E6DFB2C-827B-45E0-9DF1-63990875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86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DE07E-76A6-4C1B-B849-5A31CD13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AB8FAB-215D-4210-8D7E-1CF85FAA2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C98F3EF-2EAB-452D-B4E9-1D06A64D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E1C6-1BF4-EC44-95F1-239D6A731393}" type="datetime1">
              <a:rPr lang="sk-SK" smtClean="0"/>
              <a:t>24.3.2025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796C08F-1B99-4B77-A347-F3244BBDF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E08156-0A7D-4184-88FB-DDF8864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01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374B1-A7FF-4A52-A82C-F6181081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88EE16-16F7-41C9-A610-3B932B8DE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0070679-FE0F-4577-A69C-6B14E0CE9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48DEBF7-D1E0-45F5-80C4-00279036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338C-4193-3F46-A741-6604BB1C7738}" type="datetime1">
              <a:rPr lang="sk-SK" smtClean="0"/>
              <a:t>24.3.2025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B523429-069D-4FFA-8768-4BD591EB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5A78E07-A3BD-4295-A859-C4829187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7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316A3-6091-44E4-B5C8-3845B2B6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CC6740-9C17-4DB9-8069-59CFB975A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DCD1145-8A0E-491C-AEEB-201D3D254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FE66B1C-1655-421F-825C-5A9EFAE96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FD8801D-1BA3-4FCE-B0FF-1C3DC913E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664C5E3B-C115-4A58-BD78-84AF7A2F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F09-B981-4840-8DB8-D07F99D6DC34}" type="datetime1">
              <a:rPr lang="sk-SK" smtClean="0"/>
              <a:t>24.3.2025</a:t>
            </a:fld>
            <a:endParaRPr lang="en-GB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7BAE8080-F569-4E2A-9B9F-8105C120D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B918E08-5B12-4F2D-B79B-A8B2663F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4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44FE1-AF53-4727-AB3F-D23619BF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AACE7C1-6721-4B09-A2FA-F7ED002D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8D21-3F4A-F946-BF74-ADD874DC6722}" type="datetime1">
              <a:rPr lang="sk-SK" smtClean="0"/>
              <a:t>24.3.2025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F457E3C-93DF-4867-A4AA-7E470CC2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EE63F6D-A33D-428D-BF88-6963D7A1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17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0BDCAF8-BF54-44D0-81C1-FA9D1D72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29F7-06CC-4540-9A3D-270A7982B8B3}" type="datetime1">
              <a:rPr lang="sk-SK" smtClean="0"/>
              <a:t>24.3.2025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F0E749B-B6B0-4099-B320-F9D6A466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BDBBF66-E7E3-4A46-ACAC-4F356D9E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7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B8256-AAC2-4DBE-B401-158C0594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5CACF3-3112-403E-9033-5184A372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712110-4866-4D30-9E39-2F8BC20B1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BF2509B-BF00-40CD-A245-47F09250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E9FB-82AA-C84C-B7FC-308B0C11B175}" type="datetime1">
              <a:rPr lang="sk-SK" smtClean="0"/>
              <a:t>24.3.2025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D160B45-68E3-46D5-B434-22A98092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82D376-3311-499E-BB3D-ADDDD541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22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DA662-4CF2-47A2-BB1F-F88F5EA67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09323CF-829E-49F7-ACF0-6CAAE3B4C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0BAB20-65F8-438A-92E2-76E48C779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560D7A9-6FA9-4746-8CFD-EC661D52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3D8-3C64-B847-BADC-42FD31FEBA81}" type="datetime1">
              <a:rPr lang="sk-SK" smtClean="0"/>
              <a:t>24.3.2025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F387664-90E8-4A34-8FDD-0C838EE2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215A189-5811-4239-8591-3993CAA8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5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CF0E28F-A683-4AA7-B4AA-47B6CA855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9FB0E8-DB6A-4C60-8C7E-7F42D6A0F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9535437-0B19-4EB2-9DFF-9B998D9F8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87218-AE20-2E49-B56A-B2B562E7F705}" type="datetime1">
              <a:rPr lang="sk-SK" smtClean="0"/>
              <a:t>24.3.2025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F924D46-1B32-4594-9A2A-1258DB950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GSP 2025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04B43BF-40BF-4BFD-89F7-59D945286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2A0C0-577C-4B79-BB07-183435090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96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kgk.s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kgk.s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93C81808-C623-4933-83C1-3E245209D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83B9DB1-485F-4C85-A48C-A6B0B6DEE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531" y="4457349"/>
            <a:ext cx="92229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Prof. Ing. A. Kopáčik PhD.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sz="2000" dirty="0">
                <a:ea typeface="Times New Roman" panose="02020603050405020304" pitchFamily="18" charset="0"/>
              </a:rPr>
              <a:t>Komora geodetov a kartografov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predseda@kgk.sk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sz="2000" dirty="0">
                <a:hlinkClick r:id="rId2"/>
              </a:rPr>
              <a:t>www.kgk.sk</a:t>
            </a:r>
            <a:r>
              <a:rPr lang="sk-SK" altLang="sk-SK" sz="2000" dirty="0"/>
              <a:t> </a:t>
            </a:r>
            <a:endParaRPr kumimoji="0" lang="sk-SK" alt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C35D311E-3E41-4D4C-AD52-3CB1F778BD03}"/>
              </a:ext>
            </a:extLst>
          </p:cNvPr>
          <p:cNvSpPr txBox="1">
            <a:spLocks/>
          </p:cNvSpPr>
          <p:nvPr/>
        </p:nvSpPr>
        <p:spPr>
          <a:xfrm>
            <a:off x="838199" y="2061985"/>
            <a:ext cx="10515600" cy="2180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ÚČASŤ KOMORY GEODETOV A KARTOGRAFOV </a:t>
            </a:r>
          </a:p>
          <a:p>
            <a:r>
              <a:rPr lang="cs-CZ" sz="3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TVORBE LEGISLATÍVNYCH DOKUMENTOV </a:t>
            </a:r>
          </a:p>
          <a:p>
            <a:r>
              <a:rPr lang="cs-CZ" sz="3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SLOVENSKU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 descr="Obrázok, na ktorom je text, písmo, snímka obrazovky, logo&#10;&#10;Automaticky generovaný popis">
            <a:extLst>
              <a:ext uri="{FF2B5EF4-FFF2-40B4-BE49-F238E27FC236}">
                <a16:creationId xmlns:a16="http://schemas.microsoft.com/office/drawing/2014/main" id="{3E8992A7-9949-AA31-B85A-FEB702A3A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1" y="249106"/>
            <a:ext cx="2170153" cy="981994"/>
          </a:xfrm>
          <a:prstGeom prst="rect">
            <a:avLst/>
          </a:prstGeom>
        </p:spPr>
      </p:pic>
      <p:pic>
        <p:nvPicPr>
          <p:cNvPr id="2" name="Obrázok 1" descr="Obrázok, na ktorom je text, trojnožka, snímka obrazovky, silueta&#10;&#10;Automaticky generovaný popis">
            <a:extLst>
              <a:ext uri="{FF2B5EF4-FFF2-40B4-BE49-F238E27FC236}">
                <a16:creationId xmlns:a16="http://schemas.microsoft.com/office/drawing/2014/main" id="{1E994F8E-FCC0-65F1-9148-BE0B74F5E91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0247" y="-1913466"/>
            <a:ext cx="17092247" cy="735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76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34147-DD5C-13F7-E73E-1D409156C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C6E21AF9-B5F0-CE9B-1B92-2188B394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62"/>
            <a:ext cx="10515600" cy="1146248"/>
          </a:xfrm>
        </p:spPr>
        <p:txBody>
          <a:bodyPr>
            <a:normAutofit/>
          </a:bodyPr>
          <a:lstStyle/>
          <a:p>
            <a:pPr algn="r"/>
            <a:r>
              <a:rPr lang="sk-SK" sz="3600" dirty="0"/>
              <a:t>Vyhláška o GAK činnostiach ... (1)</a:t>
            </a:r>
            <a:endParaRPr lang="en-GB" sz="3600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C682210-DFFF-B9BD-6E7B-79EC5C41A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CDC8-F1FD-684B-BBD4-1EDE2D94661F}" type="datetime1">
              <a:rPr lang="sk-SK" smtClean="0"/>
              <a:t>24.3.2025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B5B6227-E085-6BCD-AF49-F0F73F4B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A923CB4-EBEF-223E-FB8E-BD6CB8B9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10</a:t>
            </a:fld>
            <a:endParaRPr lang="en-GB" dirty="0"/>
          </a:p>
        </p:txBody>
      </p:sp>
      <p:pic>
        <p:nvPicPr>
          <p:cNvPr id="12" name="Obrázok 11" descr="Obrázok, na ktorom je text, písmo, snímka obrazovky, logo&#10;&#10;Automaticky generovaný popis">
            <a:extLst>
              <a:ext uri="{FF2B5EF4-FFF2-40B4-BE49-F238E27FC236}">
                <a16:creationId xmlns:a16="http://schemas.microsoft.com/office/drawing/2014/main" id="{978374EC-8B5F-26D2-AA9A-E94DE2869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1" y="136525"/>
            <a:ext cx="2170153" cy="981994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77F1B199-2E90-E53C-ECA1-859E78786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08" y="1661239"/>
            <a:ext cx="10515600" cy="442232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Vyhláška o GAK činnostiach </a:t>
            </a:r>
            <a:r>
              <a:rPr lang="sk-SK" sz="2400" b="1" dirty="0">
                <a:ea typeface="Times New Roman" panose="02020603050405020304" pitchFamily="18" charset="0"/>
              </a:rPr>
              <a:t>upravuje</a:t>
            </a:r>
            <a:r>
              <a:rPr lang="sk-SK" sz="2400" dirty="0">
                <a:ea typeface="Times New Roman" panose="02020603050405020304" pitchFamily="18" charset="0"/>
              </a:rPr>
              <a:t> obsah a náležitosti dokumentácie súvisiacej s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prípravou mapových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podkladov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ďalších geodetických podkladov stavby, 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protokolárnym odovzdaním a prevzatím geodetických podkladov stavby,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zhotovením a kontrolou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vytyčovacích výkresov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 vytýčenie priestorovej polohy stavby a podrobné vytýčenie stavby,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vyhotovením projektu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vytyčovacej siete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vybudovaním vytyčovacej siete,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vyznačením priebehu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podzemných vedení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inžinierskych sietí na pozemku, na ktorom sa zhotovuje stavba; ak si to charakter stavby vyžaduje aj na susednom pozemku</a:t>
            </a:r>
            <a:r>
              <a:rPr lang="sk-SK" sz="18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kontrolným </a:t>
            </a:r>
            <a:r>
              <a:rPr lang="sk-SK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meraním terénu 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pred začatím zemných prác, 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vytýčením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priestorovej polohy stavby a podrobným vytýčením stavby,</a:t>
            </a:r>
            <a:r>
              <a:rPr lang="sk-SK" sz="1600" dirty="0">
                <a:effectLst/>
              </a:rPr>
              <a:t> </a:t>
            </a: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2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85D1D-8386-F52F-DF3B-973CB0926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16F2DC0B-98B8-757E-653F-EBFE2EB0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62"/>
            <a:ext cx="10515600" cy="1146248"/>
          </a:xfrm>
        </p:spPr>
        <p:txBody>
          <a:bodyPr>
            <a:normAutofit/>
          </a:bodyPr>
          <a:lstStyle/>
          <a:p>
            <a:pPr algn="r"/>
            <a:r>
              <a:rPr lang="sk-SK" sz="3600" dirty="0"/>
              <a:t>Vyhláška o GAK činnostiach ... (2)</a:t>
            </a:r>
            <a:endParaRPr lang="en-GB" sz="3600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934C7E6-863F-ACA0-7480-B39FC1B6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CDC8-F1FD-684B-BBD4-1EDE2D94661F}" type="datetime1">
              <a:rPr lang="sk-SK" smtClean="0"/>
              <a:t>24.3.2025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CACB141-4620-B800-C739-62388E7D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C649799-9D83-8D80-1FB0-45E5ECC1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11</a:t>
            </a:fld>
            <a:endParaRPr lang="en-GB" dirty="0"/>
          </a:p>
        </p:txBody>
      </p:sp>
      <p:pic>
        <p:nvPicPr>
          <p:cNvPr id="12" name="Obrázok 11" descr="Obrázok, na ktorom je text, písmo, snímka obrazovky, logo&#10;&#10;Automaticky generovaný popis">
            <a:extLst>
              <a:ext uri="{FF2B5EF4-FFF2-40B4-BE49-F238E27FC236}">
                <a16:creationId xmlns:a16="http://schemas.microsoft.com/office/drawing/2014/main" id="{7083E377-8AA2-41C5-4438-0A686A1DF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1" y="136525"/>
            <a:ext cx="2170153" cy="981994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A395CB1C-F162-68C0-E1D8-CCC7F936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08" y="1661239"/>
            <a:ext cx="10515600" cy="442232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Vyhláška o GAK činnostiach </a:t>
            </a:r>
            <a:r>
              <a:rPr lang="sk-SK" sz="2400" b="1" dirty="0">
                <a:ea typeface="Times New Roman" panose="02020603050405020304" pitchFamily="18" charset="0"/>
              </a:rPr>
              <a:t>upravuje </a:t>
            </a:r>
            <a:r>
              <a:rPr lang="sk-SK" sz="2400" dirty="0">
                <a:ea typeface="Times New Roman" panose="02020603050405020304" pitchFamily="18" charset="0"/>
              </a:rPr>
              <a:t>obsah a náležitosti dokumentácie súvisiacej s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kontrolou vytýčenia stavby,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kontrolným meraním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geometrických parametrov stavby alebo technologického zariadenia,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vyhotovením projektu na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meranie posunov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pretvorení,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realizáciou merania posunov a pretvorení,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vyhotovením podkladov pre informačný systém územného plánovania a výstavbu a podkladov pre iné informačné systémy verejnej správy a pre informačné systémy správcov inžinierskych stavieb, inžinierskych sietí, 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vyhotovením podkladov pre technickú účelovú mapu, ak sa vyžaduje, napríklad technická mapa mesta, základná mapa diaľnice, jednotná železničná mapa, základná mapa závodu,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2FC4B-C52B-CF40-580C-F586EBF08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F885C918-7783-66D9-8788-E6236026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62"/>
            <a:ext cx="10515600" cy="1146248"/>
          </a:xfrm>
        </p:spPr>
        <p:txBody>
          <a:bodyPr>
            <a:normAutofit/>
          </a:bodyPr>
          <a:lstStyle/>
          <a:p>
            <a:pPr algn="r"/>
            <a:r>
              <a:rPr lang="sk-SK" sz="3600" dirty="0"/>
              <a:t>Vyhláška o GAK činnostiach ... (3)</a:t>
            </a:r>
            <a:endParaRPr lang="en-GB" sz="3600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944B413-AE0B-1357-4110-04209BDD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CDC8-F1FD-684B-BBD4-1EDE2D94661F}" type="datetime1">
              <a:rPr lang="sk-SK" smtClean="0"/>
              <a:t>24.3.2025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5764AEF-0FDB-FCEA-E7F5-6DBC2BD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9FEF4E0-9C65-E7AA-C79A-C22A6015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12</a:t>
            </a:fld>
            <a:endParaRPr lang="en-GB" dirty="0"/>
          </a:p>
        </p:txBody>
      </p:sp>
      <p:pic>
        <p:nvPicPr>
          <p:cNvPr id="12" name="Obrázok 11" descr="Obrázok, na ktorom je text, písmo, snímka obrazovky, logo&#10;&#10;Automaticky generovaný popis">
            <a:extLst>
              <a:ext uri="{FF2B5EF4-FFF2-40B4-BE49-F238E27FC236}">
                <a16:creationId xmlns:a16="http://schemas.microsoft.com/office/drawing/2014/main" id="{DCB9D5D1-DCE1-2AA9-E329-062F0EE8C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1" y="136525"/>
            <a:ext cx="2170153" cy="981994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E7C51299-E8B7-FA9A-AE3E-55DCDC4DA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08" y="1661239"/>
            <a:ext cx="10515600" cy="442232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Vyhláška o GAK činnostiach </a:t>
            </a:r>
            <a:r>
              <a:rPr lang="sk-SK" sz="2400" b="1" dirty="0">
                <a:ea typeface="Times New Roman" panose="02020603050405020304" pitchFamily="18" charset="0"/>
              </a:rPr>
              <a:t>upravuje</a:t>
            </a:r>
            <a:r>
              <a:rPr lang="sk-SK" sz="2400" dirty="0">
                <a:ea typeface="Times New Roman" panose="02020603050405020304" pitchFamily="18" charset="0"/>
              </a:rPr>
              <a:t> obsah a náležitosti dokumentácie súvisiacej s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realizáciou merania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skutočného zhotovenia stavby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vyhotovením geodetickej časti dokumentácie skutočného zhotovenia stavby,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realizáciou meraní na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účel fakturácie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stavebných prác a stavebných výkonov,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vyhotovením dokumentácie geodetických a kartografických činností na účel ich záznamu v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stavebnom denníku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súborným spracovaním geodetickej časti informačného systému stavby,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vyhotovením dokumentácie a geodetických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podkladov ku kolaudácii stavby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vyhotovením </a:t>
            </a:r>
            <a:r>
              <a:rPr lang="sk-SK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porealizačnej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dokumentácie stavby a podkladov na zápis stavby v informačnom systéme katastra nehnuteľností</a:t>
            </a:r>
            <a:r>
              <a:rPr lang="sk-S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300"/>
              </a:spcBef>
              <a:buNone/>
            </a:pPr>
            <a:r>
              <a:rPr lang="sk-SK" sz="1600" dirty="0">
                <a:effectLst/>
              </a:rPr>
              <a:t> </a:t>
            </a: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63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D3828-9F45-5D8C-BFD2-951459360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0D090482-DC88-D746-682C-3EA1FA74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62"/>
            <a:ext cx="10515600" cy="1146248"/>
          </a:xfrm>
        </p:spPr>
        <p:txBody>
          <a:bodyPr>
            <a:normAutofit/>
          </a:bodyPr>
          <a:lstStyle/>
          <a:p>
            <a:pPr algn="r"/>
            <a:r>
              <a:rPr lang="sk-SK" sz="3600" dirty="0"/>
              <a:t>Vyhláška o GAK činnostiach ... (4)</a:t>
            </a:r>
            <a:endParaRPr lang="en-GB" sz="3600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1ECB825-8299-A1F5-1148-D8CBF41D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CDC8-F1FD-684B-BBD4-1EDE2D94661F}" type="datetime1">
              <a:rPr lang="sk-SK" smtClean="0"/>
              <a:t>24.3.2025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D3BFBF1-2362-7BB7-9378-91FB25AD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814CA69-7CD1-5F7C-BF78-50D0D408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13</a:t>
            </a:fld>
            <a:endParaRPr lang="en-GB" dirty="0"/>
          </a:p>
        </p:txBody>
      </p:sp>
      <p:pic>
        <p:nvPicPr>
          <p:cNvPr id="12" name="Obrázok 11" descr="Obrázok, na ktorom je text, písmo, snímka obrazovky, logo&#10;&#10;Automaticky generovaný popis">
            <a:extLst>
              <a:ext uri="{FF2B5EF4-FFF2-40B4-BE49-F238E27FC236}">
                <a16:creationId xmlns:a16="http://schemas.microsoft.com/office/drawing/2014/main" id="{2EF33517-3430-79B3-9D1E-124CC37F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1" y="136525"/>
            <a:ext cx="2170153" cy="981994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5BEAF187-75DA-8836-65E6-0F6DBFF46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08" y="1661239"/>
            <a:ext cx="10515600" cy="442232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Vyhláška o GAK činnostiach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primerane vzťahuje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aj na výkon geodetických a kartografických činností, ktoré súvisia s ...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sz="2400" dirty="0">
                <a:cs typeface="Times New Roman" panose="02020603050405020304" pitchFamily="18" charset="0"/>
              </a:rPr>
              <a:t>kontrolou technického, technologického a prevádzkového vybavenia stavieb počas</a:t>
            </a:r>
            <a:br>
              <a:rPr lang="sk-SK" sz="2400" dirty="0">
                <a:cs typeface="Times New Roman" panose="02020603050405020304" pitchFamily="18" charset="0"/>
              </a:rPr>
            </a:br>
            <a:r>
              <a:rPr lang="sk-SK" sz="2400" dirty="0">
                <a:cs typeface="Times New Roman" panose="02020603050405020304" pitchFamily="18" charset="0"/>
              </a:rPr>
              <a:t>  ich prevádzky a 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cs typeface="Times New Roman" panose="02020603050405020304" pitchFamily="18" charset="0"/>
              </a:rPr>
              <a:t>- prípravou, zhotovením a prevádzkou </a:t>
            </a:r>
            <a:r>
              <a:rPr lang="sk-SK" sz="2400" b="1" dirty="0">
                <a:cs typeface="Times New Roman" panose="02020603050405020304" pitchFamily="18" charset="0"/>
              </a:rPr>
              <a:t>technologických zariadení </a:t>
            </a:r>
            <a:r>
              <a:rPr lang="sk-SK" sz="2400" dirty="0">
                <a:cs typeface="Times New Roman" panose="02020603050405020304" pitchFamily="18" charset="0"/>
              </a:rPr>
              <a:t>samostatných</a:t>
            </a:r>
            <a:br>
              <a:rPr lang="sk-SK" sz="2400" dirty="0">
                <a:cs typeface="Times New Roman" panose="02020603050405020304" pitchFamily="18" charset="0"/>
              </a:rPr>
            </a:br>
            <a:r>
              <a:rPr lang="sk-SK" sz="2400" dirty="0">
                <a:cs typeface="Times New Roman" panose="02020603050405020304" pitchFamily="18" charset="0"/>
              </a:rPr>
              <a:t>  výrobných celkov a priemyselných závodov, ktorými sú napríklad signalizačné a</a:t>
            </a:r>
            <a:br>
              <a:rPr lang="sk-SK" sz="2400" dirty="0">
                <a:cs typeface="Times New Roman" panose="02020603050405020304" pitchFamily="18" charset="0"/>
              </a:rPr>
            </a:br>
            <a:r>
              <a:rPr lang="sk-SK" sz="2400" dirty="0">
                <a:cs typeface="Times New Roman" panose="02020603050405020304" pitchFamily="18" charset="0"/>
              </a:rPr>
              <a:t>  zabezpečovacie zariadenia, montážne a výrobné linky, kolónie, reaktory, rotačné</a:t>
            </a:r>
            <a:br>
              <a:rPr lang="sk-SK" sz="2400" dirty="0">
                <a:cs typeface="Times New Roman" panose="02020603050405020304" pitchFamily="18" charset="0"/>
              </a:rPr>
            </a:br>
            <a:r>
              <a:rPr lang="sk-SK" sz="2400" dirty="0">
                <a:cs typeface="Times New Roman" panose="02020603050405020304" pitchFamily="18" charset="0"/>
              </a:rPr>
              <a:t>  pece, výťahy, žeriavy alebo žeriavové dráhy, generátory, turbíny, komíny, </a:t>
            </a:r>
            <a:br>
              <a:rPr lang="sk-SK" sz="2400" dirty="0">
                <a:cs typeface="Times New Roman" panose="02020603050405020304" pitchFamily="18" charset="0"/>
              </a:rPr>
            </a:br>
            <a:r>
              <a:rPr lang="sk-SK" sz="2400" dirty="0">
                <a:cs typeface="Times New Roman" panose="02020603050405020304" pitchFamily="18" charset="0"/>
              </a:rPr>
              <a:t>  chladiace veže. 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 </a:t>
            </a:r>
          </a:p>
          <a:p>
            <a:pPr marL="0" lvl="0" indent="0" algn="just">
              <a:spcBef>
                <a:spcPts val="300"/>
              </a:spcBef>
              <a:buNone/>
            </a:pPr>
            <a:r>
              <a:rPr lang="sk-SK" sz="1600" dirty="0">
                <a:effectLst/>
              </a:rPr>
              <a:t> </a:t>
            </a: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35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806D6-B758-0F3F-F7CC-FCDB790A6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174BB86-0169-CF2B-4977-CB1AC8253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62"/>
            <a:ext cx="10515600" cy="1146248"/>
          </a:xfrm>
        </p:spPr>
        <p:txBody>
          <a:bodyPr>
            <a:normAutofit/>
          </a:bodyPr>
          <a:lstStyle/>
          <a:p>
            <a:pPr algn="r"/>
            <a:r>
              <a:rPr lang="sk-SK" sz="3600" dirty="0"/>
              <a:t>Vyhláška o GAK činnostiach ... (5)</a:t>
            </a:r>
            <a:endParaRPr lang="en-GB" sz="3600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517A676-79C8-9A37-9467-39346C46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CDC8-F1FD-684B-BBD4-1EDE2D94661F}" type="datetime1">
              <a:rPr lang="sk-SK" smtClean="0"/>
              <a:t>24.3.2025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8FF4522-285C-6418-2D73-B875E068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198405-3444-2535-F4AF-E273FDF6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14</a:t>
            </a:fld>
            <a:endParaRPr lang="en-GB" dirty="0"/>
          </a:p>
        </p:txBody>
      </p:sp>
      <p:pic>
        <p:nvPicPr>
          <p:cNvPr id="12" name="Obrázok 11" descr="Obrázok, na ktorom je text, písmo, snímka obrazovky, logo&#10;&#10;Automaticky generovaný popis">
            <a:extLst>
              <a:ext uri="{FF2B5EF4-FFF2-40B4-BE49-F238E27FC236}">
                <a16:creationId xmlns:a16="http://schemas.microsoft.com/office/drawing/2014/main" id="{DAB560A4-F230-3CD6-4924-759B2DEC0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1" y="136525"/>
            <a:ext cx="2170153" cy="981994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2C38132A-380A-886D-56C9-1BC3EF812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08" y="1661239"/>
            <a:ext cx="10515600" cy="442232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 závere vyhláška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explicitne menuje dokumenty, elaboráty a podklady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obsahujúce výsledky vybraných geodetických a kartografických činností, ktoré sú podľa § 6 zákona č. 215/1995 Z. z. o geodézii a kartografii predmetom autorizačného overenia. 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Uvádza s odkazom na príslušné ustanovenia zákona č. 487/2021 Z. z. o Komore geodetov a kartografov povinnosť opatriť dokumentáciu autorizačnou doložkou a v prípade jej vyhotovenia v elektronickej podobe elektronickým podpisom vyhotoveným s použitím mandátneho certifikátu autorizovaného geodeta a kartografa. </a:t>
            </a: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 </a:t>
            </a:r>
          </a:p>
          <a:p>
            <a:pPr marL="0" lvl="0" indent="0" algn="just">
              <a:spcBef>
                <a:spcPts val="300"/>
              </a:spcBef>
              <a:buNone/>
            </a:pPr>
            <a:r>
              <a:rPr lang="sk-SK" sz="2400" dirty="0">
                <a:effectLst/>
              </a:rPr>
              <a:t> účinnosť od 1.6.2025 - predpoklad </a:t>
            </a: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8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12C19-5355-9272-FFD4-436FD12AE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143B9CCD-312D-7475-3905-B17D4374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62"/>
            <a:ext cx="10515600" cy="1146248"/>
          </a:xfrm>
        </p:spPr>
        <p:txBody>
          <a:bodyPr>
            <a:normAutofit/>
          </a:bodyPr>
          <a:lstStyle/>
          <a:p>
            <a:pPr algn="r"/>
            <a:r>
              <a:rPr lang="sk-SK" sz="3600" dirty="0"/>
              <a:t>Vyhláška č. 300/2009 Z. z. .... novela</a:t>
            </a:r>
            <a:endParaRPr lang="en-GB" sz="3600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6C63C378-33AB-830B-079A-08F99740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CDC8-F1FD-684B-BBD4-1EDE2D94661F}" type="datetime1">
              <a:rPr lang="sk-SK" smtClean="0"/>
              <a:t>24.3.2025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E257173-3994-CBDD-41D9-33868CF7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586E4C9-858B-1142-0A4C-FBC3D53A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15</a:t>
            </a:fld>
            <a:endParaRPr lang="en-GB" dirty="0"/>
          </a:p>
        </p:txBody>
      </p:sp>
      <p:pic>
        <p:nvPicPr>
          <p:cNvPr id="12" name="Obrázok 11" descr="Obrázok, na ktorom je text, písmo, snímka obrazovky, logo&#10;&#10;Automaticky generovaný popis">
            <a:extLst>
              <a:ext uri="{FF2B5EF4-FFF2-40B4-BE49-F238E27FC236}">
                <a16:creationId xmlns:a16="http://schemas.microsoft.com/office/drawing/2014/main" id="{74780CC6-B5B1-DE4E-9943-A576F4361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1" y="136525"/>
            <a:ext cx="2170153" cy="981994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83E1B183-9B02-6811-8E33-57E3737E2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08" y="1661239"/>
            <a:ext cx="10515600" cy="442232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....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vynecháva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existujúce ustanovenia upravujúce túto problematiku vo vyhláške ÚGKK SR č. 300/2009,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... upravuje používanie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mandátnych certifikátov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 autorizačnom, úradnom overovaní výsledkov vybraných geodetických a kartografických činností, ako aj pri výkone činnosti znalca,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precizuje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viaceré ustanovenia nadväznosti na účinnosť nového stavebného zákona a nadväzujúcich vyhlášok.</a:t>
            </a:r>
            <a:r>
              <a:rPr lang="sk-SK" sz="2400" dirty="0">
                <a:effectLst/>
              </a:rPr>
              <a:t>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 </a:t>
            </a: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2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93C81808-C623-4933-83C1-3E245209D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83B9DB1-485F-4C85-A48C-A6B0B6DEE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346" y="4587136"/>
            <a:ext cx="59426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Prof. Ing. A. Kopáčik PhD.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sz="2000" dirty="0">
                <a:ea typeface="Times New Roman" panose="02020603050405020304" pitchFamily="18" charset="0"/>
              </a:rPr>
              <a:t>Komora geodetov a kartografov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predseda@kgk.sk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sz="2000" dirty="0">
                <a:hlinkClick r:id="rId2"/>
              </a:rPr>
              <a:t>www.kgk.sk</a:t>
            </a:r>
            <a:r>
              <a:rPr lang="sk-SK" altLang="sk-SK" sz="2000" dirty="0"/>
              <a:t> </a:t>
            </a:r>
            <a:endParaRPr kumimoji="0" lang="sk-SK" alt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C35D311E-3E41-4D4C-AD52-3CB1F778BD03}"/>
              </a:ext>
            </a:extLst>
          </p:cNvPr>
          <p:cNvSpPr txBox="1">
            <a:spLocks/>
          </p:cNvSpPr>
          <p:nvPr/>
        </p:nvSpPr>
        <p:spPr>
          <a:xfrm>
            <a:off x="0" y="947425"/>
            <a:ext cx="10515600" cy="160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800" dirty="0">
                <a:solidFill>
                  <a:schemeClr val="accent1">
                    <a:lumMod val="75000"/>
                  </a:schemeClr>
                </a:solidFill>
              </a:rPr>
              <a:t>Ďakujem za pozornosť!</a:t>
            </a:r>
            <a:endParaRPr lang="en-GB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ázok 3" descr="Obrázok, na ktorom je text, písmo, snímka obrazovky, logo&#10;&#10;Automaticky generovaný popis">
            <a:extLst>
              <a:ext uri="{FF2B5EF4-FFF2-40B4-BE49-F238E27FC236}">
                <a16:creationId xmlns:a16="http://schemas.microsoft.com/office/drawing/2014/main" id="{3E8992A7-9949-AA31-B85A-FEB702A3A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1" y="249106"/>
            <a:ext cx="2170153" cy="981994"/>
          </a:xfrm>
          <a:prstGeom prst="rect">
            <a:avLst/>
          </a:prstGeom>
        </p:spPr>
      </p:pic>
      <p:pic>
        <p:nvPicPr>
          <p:cNvPr id="3" name="Obrázok 2" descr="Obrázok, na ktorom je text, trojnožka, snímka obrazovky, silueta&#10;&#10;Automaticky generovaný popis">
            <a:extLst>
              <a:ext uri="{FF2B5EF4-FFF2-40B4-BE49-F238E27FC236}">
                <a16:creationId xmlns:a16="http://schemas.microsoft.com/office/drawing/2014/main" id="{966FFB5D-262C-0258-5773-A275C823A96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0183" y="-118533"/>
            <a:ext cx="17092247" cy="735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0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193DC-6F43-D976-19FD-79B1216C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C438E7F3-5468-17CD-4044-7FD20462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62"/>
            <a:ext cx="10515600" cy="1146248"/>
          </a:xfrm>
        </p:spPr>
        <p:txBody>
          <a:bodyPr>
            <a:normAutofit/>
          </a:bodyPr>
          <a:lstStyle/>
          <a:p>
            <a:pPr algn="r"/>
            <a:r>
              <a:rPr lang="sk-SK" sz="3600" dirty="0"/>
              <a:t>Legislatívny proces</a:t>
            </a:r>
            <a:endParaRPr lang="en-GB" sz="3600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A1B85D3-5F09-E66D-D331-CB705D549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EE34-C499-E040-B7FE-AC7568946DBB}" type="datetime1">
              <a:rPr lang="sk-SK" smtClean="0"/>
              <a:t>24.3.2025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BE11913-B389-94C8-C673-31A9738F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2C77AAB-0589-32BA-DB4D-962EC873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2</a:t>
            </a:fld>
            <a:endParaRPr lang="en-GB" dirty="0"/>
          </a:p>
        </p:txBody>
      </p:sp>
      <p:pic>
        <p:nvPicPr>
          <p:cNvPr id="12" name="Obrázok 11" descr="Obrázok, na ktorom je text, písmo, snímka obrazovky, logo&#10;&#10;Automaticky generovaný popis">
            <a:extLst>
              <a:ext uri="{FF2B5EF4-FFF2-40B4-BE49-F238E27FC236}">
                <a16:creationId xmlns:a16="http://schemas.microsoft.com/office/drawing/2014/main" id="{C2C19983-5AE4-AF17-E09F-78AE235A3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1" y="136525"/>
            <a:ext cx="2170153" cy="981994"/>
          </a:xfrm>
          <a:prstGeom prst="rect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A6F329E5-A389-0159-98B9-DAFF35293F26}"/>
              </a:ext>
            </a:extLst>
          </p:cNvPr>
          <p:cNvGrpSpPr/>
          <p:nvPr/>
        </p:nvGrpSpPr>
        <p:grpSpPr>
          <a:xfrm>
            <a:off x="2015066" y="1248310"/>
            <a:ext cx="7967134" cy="4492090"/>
            <a:chOff x="2015066" y="1248310"/>
            <a:chExt cx="7967134" cy="4492090"/>
          </a:xfrm>
        </p:grpSpPr>
        <p:pic>
          <p:nvPicPr>
            <p:cNvPr id="10" name="Obrázok 9" descr="Obrázok, na ktorom je text, snímka obrazovky, písmo, webová stránka&#10;&#10;Obsah vygenerovaný umelou inteligenciou môže byť nesprávny.">
              <a:extLst>
                <a:ext uri="{FF2B5EF4-FFF2-40B4-BE49-F238E27FC236}">
                  <a16:creationId xmlns:a16="http://schemas.microsoft.com/office/drawing/2014/main" id="{F0E25401-75B0-219C-7DC9-810DD3694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4" b="7547"/>
            <a:stretch/>
          </p:blipFill>
          <p:spPr>
            <a:xfrm>
              <a:off x="2209800" y="1439333"/>
              <a:ext cx="7772400" cy="4170357"/>
            </a:xfrm>
            <a:prstGeom prst="rect">
              <a:avLst/>
            </a:prstGeom>
          </p:spPr>
        </p:pic>
        <p:sp>
          <p:nvSpPr>
            <p:cNvPr id="11" name="Zaoblený obdĺžnik 10">
              <a:extLst>
                <a:ext uri="{FF2B5EF4-FFF2-40B4-BE49-F238E27FC236}">
                  <a16:creationId xmlns:a16="http://schemas.microsoft.com/office/drawing/2014/main" id="{8B5ACE35-833E-A2FC-E5DD-D90EFA090C5C}"/>
                </a:ext>
              </a:extLst>
            </p:cNvPr>
            <p:cNvSpPr/>
            <p:nvPr/>
          </p:nvSpPr>
          <p:spPr>
            <a:xfrm>
              <a:off x="2015066" y="1248310"/>
              <a:ext cx="7967133" cy="4492090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58848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2349B-B722-C0B8-2637-D70913D33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1334E5F4-0371-2A4A-D532-A55D1421C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62"/>
            <a:ext cx="10515600" cy="1146248"/>
          </a:xfrm>
        </p:spPr>
        <p:txBody>
          <a:bodyPr>
            <a:normAutofit/>
          </a:bodyPr>
          <a:lstStyle/>
          <a:p>
            <a:pPr algn="r"/>
            <a:r>
              <a:rPr lang="sk-SK" sz="3600" dirty="0"/>
              <a:t>Legislatívny proces</a:t>
            </a:r>
            <a:endParaRPr lang="en-GB" sz="3600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A4FD0090-4873-0091-8CAE-CB02D8C3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EE34-C499-E040-B7FE-AC7568946DBB}" type="datetime1">
              <a:rPr lang="sk-SK" smtClean="0"/>
              <a:t>24.3.2025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874BBBB-587D-DB10-8612-C56BBC03F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542081C-B447-8F33-1C52-2D5EEEE5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3</a:t>
            </a:fld>
            <a:endParaRPr lang="en-GB" dirty="0"/>
          </a:p>
        </p:txBody>
      </p:sp>
      <p:pic>
        <p:nvPicPr>
          <p:cNvPr id="12" name="Obrázok 11" descr="Obrázok, na ktorom je text, písmo, snímka obrazovky, logo&#10;&#10;Automaticky generovaný popis">
            <a:extLst>
              <a:ext uri="{FF2B5EF4-FFF2-40B4-BE49-F238E27FC236}">
                <a16:creationId xmlns:a16="http://schemas.microsoft.com/office/drawing/2014/main" id="{D855CEDE-89CB-0322-A097-3BC2DA653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1" y="136525"/>
            <a:ext cx="2170153" cy="981994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6BB61871-5EA2-C790-7C6F-09A757685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08" y="1661239"/>
            <a:ext cx="10515600" cy="442232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dirty="0"/>
              <a:t>Pôvodný zákon č. 50/1976 Zb. o územnom plánovaní a stavebnom poriadku (stavebný zákon) v znení neskorších predpisov .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r>
              <a:rPr lang="sk-SK" dirty="0">
                <a:ea typeface="Times New Roman" panose="02020603050405020304" pitchFamily="18" charset="0"/>
              </a:rPr>
              <a:t>najdlhšie používaný,</a:t>
            </a: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r>
              <a:rPr lang="sk-SK" dirty="0">
                <a:ea typeface="Times New Roman" panose="02020603050405020304" pitchFamily="18" charset="0"/>
              </a:rPr>
              <a:t>najviac upravovaný (vyše 50 noviel),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dirty="0">
                <a:ea typeface="Times New Roman" panose="02020603050405020304" pitchFamily="18" charset="0"/>
              </a:rPr>
              <a:t>- ....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97326DD-7D94-41B5-86B9-719405AD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62"/>
            <a:ext cx="10515600" cy="1146248"/>
          </a:xfrm>
        </p:spPr>
        <p:txBody>
          <a:bodyPr>
            <a:normAutofit/>
          </a:bodyPr>
          <a:lstStyle/>
          <a:p>
            <a:pPr algn="r"/>
            <a:r>
              <a:rPr lang="sk-SK" sz="3600" dirty="0"/>
              <a:t>Legislatívny proces</a:t>
            </a:r>
            <a:endParaRPr lang="en-GB" sz="3600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AB904AFE-0CFD-4C35-8DA6-6617EB22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0B99-1BDD-A84B-A365-6A5214B5451C}" type="datetime1">
              <a:rPr lang="sk-SK" smtClean="0"/>
              <a:t>24.3.2025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0BD8106-4B4A-4AB6-9AC7-69E2D14D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D925520-3076-47F1-8B50-FE886B2E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4</a:t>
            </a:fld>
            <a:endParaRPr lang="en-GB" dirty="0"/>
          </a:p>
        </p:txBody>
      </p:sp>
      <p:pic>
        <p:nvPicPr>
          <p:cNvPr id="12" name="Obrázok 11" descr="Obrázok, na ktorom je text, písmo, snímka obrazovky, logo&#10;&#10;Automaticky generovaný popis">
            <a:extLst>
              <a:ext uri="{FF2B5EF4-FFF2-40B4-BE49-F238E27FC236}">
                <a16:creationId xmlns:a16="http://schemas.microsoft.com/office/drawing/2014/main" id="{A336357B-AF34-192D-8AA0-AA04DBBD2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1" y="136525"/>
            <a:ext cx="2170153" cy="981994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3848189-1708-FF59-9A41-145666A00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974"/>
            <a:ext cx="10515600" cy="3999823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Zákon č. 200/2022 Z. z. o územnom plánovaní – účinnosť 1.4.2024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Zákon č. 201/2022 Z. z. o výstavbe – účinnosť 1.4.2024 / zmena 1.4.2025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.... 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Programové vyhlásenie Vlády SR (2023-2027)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.... 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návrh nového stavebného zákona 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 </a:t>
            </a: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</p:txBody>
      </p:sp>
      <p:pic>
        <p:nvPicPr>
          <p:cNvPr id="8" name="Obrázok 7" descr="Obrázok, na ktorom je vnútri, stena, strop, interiérový dizajn&#10;&#10;Automaticky generovaný popis">
            <a:extLst>
              <a:ext uri="{FF2B5EF4-FFF2-40B4-BE49-F238E27FC236}">
                <a16:creationId xmlns:a16="http://schemas.microsoft.com/office/drawing/2014/main" id="{FF6C6CF0-D1A8-E9B4-6455-508E3333B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40" y="3429000"/>
            <a:ext cx="5311023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8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97326DD-7D94-41B5-86B9-719405AD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62"/>
            <a:ext cx="10515600" cy="1146248"/>
          </a:xfrm>
        </p:spPr>
        <p:txBody>
          <a:bodyPr>
            <a:normAutofit/>
          </a:bodyPr>
          <a:lstStyle/>
          <a:p>
            <a:pPr algn="r"/>
            <a:r>
              <a:rPr lang="sk-SK" sz="3600" dirty="0"/>
              <a:t>Legislatívny proces</a:t>
            </a:r>
            <a:endParaRPr lang="en-GB" sz="3600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AB904AFE-0CFD-4C35-8DA6-6617EB22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CDC8-F1FD-684B-BBD4-1EDE2D94661F}" type="datetime1">
              <a:rPr lang="sk-SK" smtClean="0"/>
              <a:t>24.3.2025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0BD8106-4B4A-4AB6-9AC7-69E2D14D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D925520-3076-47F1-8B50-FE886B2E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5</a:t>
            </a:fld>
            <a:endParaRPr lang="en-GB" dirty="0"/>
          </a:p>
        </p:txBody>
      </p:sp>
      <p:pic>
        <p:nvPicPr>
          <p:cNvPr id="12" name="Obrázok 11" descr="Obrázok, na ktorom je text, písmo, snímka obrazovky, logo&#10;&#10;Automaticky generovaný popis">
            <a:extLst>
              <a:ext uri="{FF2B5EF4-FFF2-40B4-BE49-F238E27FC236}">
                <a16:creationId xmlns:a16="http://schemas.microsoft.com/office/drawing/2014/main" id="{A336357B-AF34-192D-8AA0-AA04DBBD2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1" y="136525"/>
            <a:ext cx="2170153" cy="981994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A68DF65F-9B03-5D65-15FA-2C5D753CE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08" y="1661239"/>
            <a:ext cx="10515600" cy="442232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 dôvodovej správe k návrhu nového zákona sa uvádza, že 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„Zákon o výstavbe prijatý v roku 2022 sa nachádza v stave inštitucionálnej nepripravenosti a k dátumu účinnosti 01. apríla 2025 je nevykonateľný.“.</a:t>
            </a:r>
            <a:r>
              <a:rPr lang="sk-SK" sz="2400" dirty="0">
                <a:effectLst/>
                <a:cs typeface="Arial" panose="020B0604020202020204" pitchFamily="34" charset="0"/>
              </a:rPr>
              <a:t> </a:t>
            </a:r>
            <a:endParaRPr lang="sk-SK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Návrh nového zákona má najmä</a:t>
            </a:r>
          </a:p>
          <a:p>
            <a:pPr lvl="0" algn="just">
              <a:spcBef>
                <a:spcPts val="300"/>
              </a:spcBef>
              <a:buFontTx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posilniť postavenie vlastníkov pozemkov a stavieb,</a:t>
            </a:r>
          </a:p>
          <a:p>
            <a:pPr lvl="0" algn="just">
              <a:spcBef>
                <a:spcPts val="300"/>
              </a:spcBef>
              <a:buFontTx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zjednodušiť činnosť orgánov štátnej stavebnej správy,</a:t>
            </a:r>
          </a:p>
          <a:p>
            <a:pPr lvl="0" algn="just">
              <a:spcBef>
                <a:spcPts val="300"/>
              </a:spcBef>
              <a:buFontTx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zjednodušiť stavebné konanie,</a:t>
            </a:r>
          </a:p>
          <a:p>
            <a:pPr lvl="0" algn="just">
              <a:spcBef>
                <a:spcPts val="300"/>
              </a:spcBef>
              <a:buFontTx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sprísniť odbornú prípravu zamestnancov stavebných úradov,</a:t>
            </a:r>
          </a:p>
          <a:p>
            <a:pPr lvl="0" algn="just">
              <a:spcBef>
                <a:spcPts val="300"/>
              </a:spcBef>
              <a:buFontTx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zvýrazniť postavenie oprávnených osôb vo výstavbe (projektant, stavbyvedúci, zhotoviteľ stavby, stavebný dozor, geodet a statik)</a:t>
            </a:r>
            <a:r>
              <a:rPr lang="sk-SK" sz="2400" dirty="0">
                <a:ea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64091-99A9-0E93-9871-F7692BF7B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80D50BCD-54BB-B9C8-99B5-45C86B7E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62"/>
            <a:ext cx="10515600" cy="1146248"/>
          </a:xfrm>
        </p:spPr>
        <p:txBody>
          <a:bodyPr>
            <a:normAutofit/>
          </a:bodyPr>
          <a:lstStyle/>
          <a:p>
            <a:pPr algn="r"/>
            <a:r>
              <a:rPr lang="sk-SK" sz="3600" dirty="0"/>
              <a:t>Legislatívny proces</a:t>
            </a:r>
            <a:endParaRPr lang="en-GB" sz="3600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4B8B6D6-5DBB-5620-F43B-5E0B4953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CDC8-F1FD-684B-BBD4-1EDE2D94661F}" type="datetime1">
              <a:rPr lang="sk-SK" smtClean="0"/>
              <a:t>24.3.2025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3C692D9-3B77-6901-E390-41396F38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D9D4B99-E743-602A-3D58-C71B507F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6</a:t>
            </a:fld>
            <a:endParaRPr lang="en-GB" dirty="0"/>
          </a:p>
        </p:txBody>
      </p:sp>
      <p:pic>
        <p:nvPicPr>
          <p:cNvPr id="12" name="Obrázok 11" descr="Obrázok, na ktorom je text, písmo, snímka obrazovky, logo&#10;&#10;Automaticky generovaný popis">
            <a:extLst>
              <a:ext uri="{FF2B5EF4-FFF2-40B4-BE49-F238E27FC236}">
                <a16:creationId xmlns:a16="http://schemas.microsoft.com/office/drawing/2014/main" id="{57FB3FE8-B283-E555-0C64-DBBC99FF2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1" y="136525"/>
            <a:ext cx="2170153" cy="981994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90BE14F3-71A5-918A-4BC8-B6A26FC8B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08" y="1661239"/>
            <a:ext cx="10515600" cy="442232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Harmonogram prípravy dokumentu</a:t>
            </a: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  <a:cs typeface="Arial" panose="020B0604020202020204" pitchFamily="34" charset="0"/>
              </a:rPr>
              <a:t>07/2024 zverejnený prvá verzia zákona,</a:t>
            </a: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  <a:cs typeface="Arial" panose="020B0604020202020204" pitchFamily="34" charset="0"/>
              </a:rPr>
              <a:t>08/2024 spustené a ukončené MPK,</a:t>
            </a: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12/2024 zákon posunutý na rokovanie NR SR,</a:t>
            </a: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05.02.2025 zákon </a:t>
            </a:r>
            <a:r>
              <a:rPr lang="sk-SK" sz="2400" b="1" dirty="0">
                <a:ea typeface="Times New Roman" panose="02020603050405020304" pitchFamily="18" charset="0"/>
              </a:rPr>
              <a:t>schválený</a:t>
            </a:r>
            <a:r>
              <a:rPr lang="sk-SK" sz="2400" dirty="0">
                <a:ea typeface="Times New Roman" panose="02020603050405020304" pitchFamily="18" charset="0"/>
              </a:rPr>
              <a:t> NR SR pod označením</a:t>
            </a:r>
            <a:r>
              <a:rPr lang="sk-SK" sz="2400" b="1" dirty="0">
                <a:ea typeface="Times New Roman" panose="02020603050405020304" pitchFamily="18" charset="0"/>
              </a:rPr>
              <a:t> č. 25/2025 Z. z. </a:t>
            </a:r>
            <a:r>
              <a:rPr lang="sk-SK" sz="2400" dirty="0">
                <a:ea typeface="Times New Roman" panose="02020603050405020304" pitchFamily="18" charset="0"/>
              </a:rPr>
              <a:t>(Nový stavebný zákon)</a:t>
            </a: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19.02.2025 schválený zákon </a:t>
            </a:r>
            <a:r>
              <a:rPr lang="sk-SK" sz="2400" b="1" dirty="0">
                <a:ea typeface="Times New Roman" panose="02020603050405020304" pitchFamily="18" charset="0"/>
              </a:rPr>
              <a:t>č. 26/2025 Z. z.</a:t>
            </a:r>
            <a:r>
              <a:rPr lang="sk-SK" sz="2400" dirty="0">
                <a:ea typeface="Times New Roman" panose="02020603050405020304" pitchFamily="18" charset="0"/>
              </a:rPr>
              <a:t>, ktorým sa </a:t>
            </a:r>
            <a:r>
              <a:rPr lang="sk-SK" sz="2400" b="1" dirty="0">
                <a:ea typeface="Times New Roman" panose="02020603050405020304" pitchFamily="18" charset="0"/>
              </a:rPr>
              <a:t>mení a dopĺňa </a:t>
            </a:r>
            <a:br>
              <a:rPr lang="sk-SK" sz="2400" b="1" dirty="0">
                <a:ea typeface="Times New Roman" panose="02020603050405020304" pitchFamily="18" charset="0"/>
              </a:rPr>
            </a:br>
            <a:r>
              <a:rPr lang="sk-SK" sz="2400" b="1" dirty="0">
                <a:ea typeface="Times New Roman" panose="02020603050405020304" pitchFamily="18" charset="0"/>
              </a:rPr>
              <a:t>78 legislatívnych dokumentov </a:t>
            </a:r>
            <a:r>
              <a:rPr lang="sk-SK" sz="2400" dirty="0">
                <a:ea typeface="Times New Roman" panose="02020603050405020304" pitchFamily="18" charset="0"/>
              </a:rPr>
              <a:t>SR medzi inými aj ...</a:t>
            </a:r>
            <a:br>
              <a:rPr lang="sk-SK" sz="2400" dirty="0">
                <a:ea typeface="Times New Roman" panose="02020603050405020304" pitchFamily="18" charset="0"/>
              </a:rPr>
            </a:br>
            <a:r>
              <a:rPr lang="sk-SK" sz="2400" dirty="0">
                <a:ea typeface="Times New Roman" panose="02020603050405020304" pitchFamily="18" charset="0"/>
              </a:rPr>
              <a:t>.... zákon 215/1995 Z. z. o geodézii a kartografii 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0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4E4CD-341E-D338-3826-34B2B0BD2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1F146A3A-F4B1-ED2B-515D-640DA68E3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62"/>
            <a:ext cx="10515600" cy="1146248"/>
          </a:xfrm>
        </p:spPr>
        <p:txBody>
          <a:bodyPr>
            <a:normAutofit/>
          </a:bodyPr>
          <a:lstStyle/>
          <a:p>
            <a:pPr algn="r"/>
            <a:r>
              <a:rPr lang="sk-SK" sz="3600" dirty="0"/>
              <a:t>Zákon 25/2025 Z. z. – nový stavebný zákon</a:t>
            </a:r>
            <a:endParaRPr lang="en-GB" sz="3600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5967B5E-901F-72D1-0149-069BA8D4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CDC8-F1FD-684B-BBD4-1EDE2D94661F}" type="datetime1">
              <a:rPr lang="sk-SK" smtClean="0"/>
              <a:t>24.3.2025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94C994C-3E59-4E45-321A-7BD7D400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AFA1E99-F1AD-724C-828F-5AF8FFB8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7</a:t>
            </a:fld>
            <a:endParaRPr lang="en-GB" dirty="0"/>
          </a:p>
        </p:txBody>
      </p:sp>
      <p:pic>
        <p:nvPicPr>
          <p:cNvPr id="12" name="Obrázok 11" descr="Obrázok, na ktorom je text, písmo, snímka obrazovky, logo&#10;&#10;Automaticky generovaný popis">
            <a:extLst>
              <a:ext uri="{FF2B5EF4-FFF2-40B4-BE49-F238E27FC236}">
                <a16:creationId xmlns:a16="http://schemas.microsoft.com/office/drawing/2014/main" id="{891B8BFA-92E8-7DA5-4214-A47917D05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1" y="136525"/>
            <a:ext cx="2170153" cy="981994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B13652FA-72CA-526D-0EBF-321EE5A48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08" y="1661239"/>
            <a:ext cx="10515600" cy="442232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Zákon ... </a:t>
            </a: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reflektuje digitalizáciu začatú v zákone č. 200/2022 Z. z. o územnom plánovaní</a:t>
            </a: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znižuje sa administratívna záťaž stavebných úradov,</a:t>
            </a: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r>
              <a:rPr lang="sk-SK" sz="2400" b="1" dirty="0">
                <a:ea typeface="Times New Roman" panose="02020603050405020304" pitchFamily="18" charset="0"/>
              </a:rPr>
              <a:t>zjednodušuje sa proces povoľovania stavieb</a:t>
            </a:r>
            <a:r>
              <a:rPr lang="sk-SK" sz="2400" dirty="0">
                <a:ea typeface="Times New Roman" panose="02020603050405020304" pitchFamily="18" charset="0"/>
              </a:rPr>
              <a:t>, zvádza sa proces o </a:t>
            </a:r>
            <a:r>
              <a:rPr lang="sk-SK" sz="2400" b="1" dirty="0">
                <a:ea typeface="Times New Roman" panose="02020603050405020304" pitchFamily="18" charset="0"/>
              </a:rPr>
              <a:t>stavebnom zámere</a:t>
            </a:r>
            <a:r>
              <a:rPr lang="sk-SK" sz="2400" dirty="0">
                <a:ea typeface="Times New Roman" panose="02020603050405020304" pitchFamily="18" charset="0"/>
              </a:rPr>
              <a:t>, rozširuje sa okruh stavieb, ktoré nevyžadujú posúdenie,</a:t>
            </a: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taxatívne menuje </a:t>
            </a:r>
            <a:r>
              <a:rPr lang="sk-SK" sz="2400" b="1" dirty="0">
                <a:ea typeface="Times New Roman" panose="02020603050405020304" pitchFamily="18" charset="0"/>
              </a:rPr>
              <a:t>vyhradené činnosti vo výstavbe </a:t>
            </a:r>
            <a:r>
              <a:rPr lang="sk-SK" sz="2400" dirty="0">
                <a:ea typeface="Times New Roman" panose="02020603050405020304" pitchFamily="18" charset="0"/>
              </a:rPr>
              <a:t>– medzi nimi aj vybrané GAK činnosti,</a:t>
            </a: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zavádza sa systém kontrolných prehliadok,</a:t>
            </a: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zavádza </a:t>
            </a:r>
            <a:r>
              <a:rPr lang="sk-SK" sz="2400" b="1" dirty="0">
                <a:ea typeface="Times New Roman" panose="02020603050405020304" pitchFamily="18" charset="0"/>
              </a:rPr>
              <a:t>sprísnené podmienky </a:t>
            </a:r>
            <a:r>
              <a:rPr lang="sk-SK" sz="2400" dirty="0">
                <a:ea typeface="Times New Roman" panose="02020603050405020304" pitchFamily="18" charset="0"/>
              </a:rPr>
              <a:t>na zhotovovanie </a:t>
            </a:r>
            <a:r>
              <a:rPr lang="sk-SK" sz="2400" b="1" dirty="0">
                <a:ea typeface="Times New Roman" panose="02020603050405020304" pitchFamily="18" charset="0"/>
              </a:rPr>
              <a:t>vyhradených stavieb</a:t>
            </a:r>
            <a:r>
              <a:rPr lang="sk-SK" sz="2400" dirty="0">
                <a:ea typeface="Times New Roman" panose="02020603050405020304" pitchFamily="18" charset="0"/>
              </a:rPr>
              <a:t>,</a:t>
            </a: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zavádza novú kategorizáciu – </a:t>
            </a:r>
            <a:r>
              <a:rPr lang="sk-SK" sz="2400" b="1" dirty="0">
                <a:ea typeface="Times New Roman" panose="02020603050405020304" pitchFamily="18" charset="0"/>
              </a:rPr>
              <a:t>drobné, jednoduché a vyhradené stavby.</a:t>
            </a: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3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AFF41-EC0C-317D-C3CB-A52A71D8E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1B56748D-5C7B-4BC0-4A83-B83364841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62"/>
            <a:ext cx="10515600" cy="1146248"/>
          </a:xfrm>
        </p:spPr>
        <p:txBody>
          <a:bodyPr>
            <a:normAutofit/>
          </a:bodyPr>
          <a:lstStyle/>
          <a:p>
            <a:pPr algn="r"/>
            <a:r>
              <a:rPr lang="sk-SK" sz="3600" dirty="0"/>
              <a:t>Vyhlášky k zákonom ...</a:t>
            </a:r>
            <a:endParaRPr lang="en-GB" sz="3600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E71D7E7-46E3-53D6-91FA-0B8288EB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CDC8-F1FD-684B-BBD4-1EDE2D94661F}" type="datetime1">
              <a:rPr lang="sk-SK" smtClean="0"/>
              <a:t>24.3.2025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485E5C1-84EE-5E14-F27C-CA4E15215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2D0C88F-44B6-24A9-548F-66C63076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8</a:t>
            </a:fld>
            <a:endParaRPr lang="en-GB" dirty="0"/>
          </a:p>
        </p:txBody>
      </p:sp>
      <p:pic>
        <p:nvPicPr>
          <p:cNvPr id="12" name="Obrázok 11" descr="Obrázok, na ktorom je text, písmo, snímka obrazovky, logo&#10;&#10;Automaticky generovaný popis">
            <a:extLst>
              <a:ext uri="{FF2B5EF4-FFF2-40B4-BE49-F238E27FC236}">
                <a16:creationId xmlns:a16="http://schemas.microsoft.com/office/drawing/2014/main" id="{86566764-902B-10EE-E636-8B6334E22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1" y="136525"/>
            <a:ext cx="2170153" cy="981994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751B7537-7FAA-E04B-0F53-DBE8B4574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08" y="1661239"/>
            <a:ext cx="10515600" cy="442232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Vyhlášky k zákonu č. 200/2022 Z. z. upravujú ...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štandardy a metodiku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spracovania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územnoplánovacej dokumentácie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územnoplánovacích podkladov,</a:t>
            </a:r>
          </a:p>
          <a:p>
            <a:pPr marL="342900" lvl="0" indent="-342900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obsah a spôsob spracovania územnoplánovacej dokumentácie a územnoplánovacích podkladov, všeobecné požiadavky na priestorové usporiadanie územia a funkčné využívanie územia,</a:t>
            </a:r>
          </a:p>
          <a:p>
            <a:pPr marL="342900" lvl="0" indent="-342900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územnotechnické požiadavky na výstavbu</a:t>
            </a:r>
            <a:r>
              <a:rPr lang="sk-S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obsah a formu žiadosti o zápis do </a:t>
            </a:r>
            <a:r>
              <a:rPr lang="sk-SK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registra odborne spôsobilých osôb </a:t>
            </a:r>
            <a:r>
              <a:rPr lang="sk-S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a spôsob overenia odbornej spôsobilosti,</a:t>
            </a:r>
          </a:p>
          <a:p>
            <a:pPr marL="342900" lvl="0" indent="-342900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vzory </a:t>
            </a:r>
            <a:r>
              <a:rPr lang="sk-SK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formulárov </a:t>
            </a:r>
            <a:r>
              <a:rPr lang="sk-S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používaných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informačným systémom</a:t>
            </a:r>
            <a:r>
              <a:rPr lang="sk-S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7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222DD-EB3C-C769-4209-C2E46BC88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0B00FC19-5F31-66CA-41F4-7DDC823A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62"/>
            <a:ext cx="10515600" cy="1146248"/>
          </a:xfrm>
        </p:spPr>
        <p:txBody>
          <a:bodyPr>
            <a:normAutofit/>
          </a:bodyPr>
          <a:lstStyle/>
          <a:p>
            <a:pPr algn="r"/>
            <a:r>
              <a:rPr lang="sk-SK" sz="3600" dirty="0"/>
              <a:t>Vyhlášky k zákonom ...</a:t>
            </a:r>
            <a:endParaRPr lang="en-GB" sz="3600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69A1ECC-AF67-1FE6-1590-47C27F7A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CDC8-F1FD-684B-BBD4-1EDE2D94661F}" type="datetime1">
              <a:rPr lang="sk-SK" smtClean="0"/>
              <a:t>24.3.2025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1FC31C8-4257-8901-F0FF-D7F5B072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GSP 2025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C5CA759-805E-64FD-3AF2-3E961CE8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A0C0-577C-4B79-BB07-183435090B66}" type="slidenum">
              <a:rPr lang="en-GB" smtClean="0"/>
              <a:t>9</a:t>
            </a:fld>
            <a:endParaRPr lang="en-GB" dirty="0"/>
          </a:p>
        </p:txBody>
      </p:sp>
      <p:pic>
        <p:nvPicPr>
          <p:cNvPr id="12" name="Obrázok 11" descr="Obrázok, na ktorom je text, písmo, snímka obrazovky, logo&#10;&#10;Automaticky generovaný popis">
            <a:extLst>
              <a:ext uri="{FF2B5EF4-FFF2-40B4-BE49-F238E27FC236}">
                <a16:creationId xmlns:a16="http://schemas.microsoft.com/office/drawing/2014/main" id="{DCE1F504-4EC5-CF85-EDB1-662F1C59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1" y="136525"/>
            <a:ext cx="2170153" cy="981994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3B046A7D-4B54-794D-3838-3BE37208D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08" y="1661239"/>
            <a:ext cx="10515600" cy="442232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Vyhlášky k zákonu č. 25/2025 Z. z. upravujú ...</a:t>
            </a: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členenie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stavieb, 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obsah podaní a obsah a rozsah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dokumentácie stavby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stavebno-technické požiadavky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 stavby, 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stavebno-technické požiadavky na bezbariérové užívanie stavieb,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obsah a rozsah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odborného vzdelávania zamestnancov v stavebnom úrade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v regionálnom úrade a spôsob jeho zabezpečenia, </a:t>
            </a:r>
          </a:p>
          <a:p>
            <a:pPr marL="342900" lvl="0" indent="-342900" algn="just">
              <a:spcBef>
                <a:spcPts val="300"/>
              </a:spcBef>
              <a:buFont typeface="Palatino Linotype" panose="02040502050505030304" pitchFamily="18" charset="0"/>
              <a:buChar char="-"/>
            </a:pP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podrobnosti o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postavení a činnosti geodeta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 príprave, zhotovovaní stavby a užívaní stavby a o </a:t>
            </a:r>
            <a:r>
              <a:rPr lang="sk-SK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výkone geodetických a kartografických činností </a:t>
            </a:r>
            <a:r>
              <a:rPr lang="sk-S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 výstavbe</a:t>
            </a:r>
            <a:r>
              <a:rPr lang="sk-S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Tx/>
              <a:buChar char="-"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ffectLst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457200" algn="l"/>
                <a:tab pos="1530350" algn="l"/>
              </a:tabLst>
            </a:pPr>
            <a:endParaRPr lang="sk-SK" sz="2400" dirty="0">
              <a:ea typeface="Times New Roman" panose="02020603050405020304" pitchFamily="18" charset="0"/>
            </a:endParaRPr>
          </a:p>
        </p:txBody>
      </p:sp>
      <p:sp>
        <p:nvSpPr>
          <p:cNvPr id="3" name="Zaoblený obdĺžnik 2">
            <a:extLst>
              <a:ext uri="{FF2B5EF4-FFF2-40B4-BE49-F238E27FC236}">
                <a16:creationId xmlns:a16="http://schemas.microsoft.com/office/drawing/2014/main" id="{01CCF908-48EE-9611-32CE-14122F036CE5}"/>
              </a:ext>
            </a:extLst>
          </p:cNvPr>
          <p:cNvSpPr/>
          <p:nvPr/>
        </p:nvSpPr>
        <p:spPr>
          <a:xfrm>
            <a:off x="838200" y="4603531"/>
            <a:ext cx="10786241" cy="767255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364976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1188</Words>
  <Application>Microsoft Macintosh PowerPoint</Application>
  <PresentationFormat>Širokouhlá</PresentationFormat>
  <Paragraphs>246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Palatino Linotype</vt:lpstr>
      <vt:lpstr>Times New Roman</vt:lpstr>
      <vt:lpstr>Motív Office</vt:lpstr>
      <vt:lpstr>Prezentácia programu PowerPoint</vt:lpstr>
      <vt:lpstr>Legislatívny proces</vt:lpstr>
      <vt:lpstr>Legislatívny proces</vt:lpstr>
      <vt:lpstr>Legislatívny proces</vt:lpstr>
      <vt:lpstr>Legislatívny proces</vt:lpstr>
      <vt:lpstr>Legislatívny proces</vt:lpstr>
      <vt:lpstr>Zákon 25/2025 Z. z. – nový stavebný zákon</vt:lpstr>
      <vt:lpstr>Vyhlášky k zákonom ...</vt:lpstr>
      <vt:lpstr>Vyhlášky k zákonom ...</vt:lpstr>
      <vt:lpstr>Vyhláška o GAK činnostiach ... (1)</vt:lpstr>
      <vt:lpstr>Vyhláška o GAK činnostiach ... (2)</vt:lpstr>
      <vt:lpstr>Vyhláška o GAK činnostiach ... (3)</vt:lpstr>
      <vt:lpstr>Vyhláška o GAK činnostiach ... (4)</vt:lpstr>
      <vt:lpstr>Vyhláška o GAK činnostiach ... (5)</vt:lpstr>
      <vt:lpstr>Vyhláška č. 300/2009 Z. z. .... novela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Kopacik Alojz</dc:creator>
  <cp:lastModifiedBy>Alojz Kopáčik</cp:lastModifiedBy>
  <cp:revision>101</cp:revision>
  <dcterms:created xsi:type="dcterms:W3CDTF">2021-04-03T13:12:16Z</dcterms:created>
  <dcterms:modified xsi:type="dcterms:W3CDTF">2025-03-24T11:45:04Z</dcterms:modified>
</cp:coreProperties>
</file>