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8" r:id="rId5"/>
    <p:sldId id="279" r:id="rId6"/>
    <p:sldId id="280" r:id="rId7"/>
    <p:sldId id="269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2" r:id="rId17"/>
    <p:sldId id="289" r:id="rId18"/>
    <p:sldId id="290" r:id="rId19"/>
    <p:sldId id="291" r:id="rId20"/>
    <p:sldId id="278" r:id="rId2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2" y="11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7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8602826-E6F0-4B12-8808-F5B42C6727C0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6B3739-9081-478F-812E-AE7CE140632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2104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F18B81-F0D0-413B-BE49-D794A04055DD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0CF8BB-EBC7-4B8F-9632-A5A136FBB88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036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284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20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28208-DF2E-A52E-17E6-0E35512B0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56B1E88-8965-D7CA-B1FB-2D48C8AAE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FF1883A-F0F9-7074-48E4-A48311F07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9351B1-0708-9261-AF77-CCB17ED66C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568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963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858000" cy="3200400"/>
          </a:xfrm>
        </p:spPr>
        <p:txBody>
          <a:bodyPr rtlCol="0" anchor="b">
            <a:noAutofit/>
          </a:bodyPr>
          <a:lstStyle>
            <a:lvl1pPr algn="l">
              <a:lnSpc>
                <a:spcPct val="75000"/>
              </a:lnSpc>
              <a:defRPr sz="7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9600" y="3956180"/>
            <a:ext cx="6858000" cy="109728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693B9B-5FB2-4839-B9A6-55BA89F5F1D6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8F9E2F-89CC-4C90-BFA7-D1CF346163BE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342120" y="380999"/>
            <a:ext cx="2011680" cy="6096001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981199" y="380999"/>
            <a:ext cx="7074859" cy="6096001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457B70-E1CF-4417-A8EA-084AB55DACCD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F3EE3D44-7B45-49F9-9F9F-2168B0A24FEA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8686800" cy="2011680"/>
          </a:xfrm>
        </p:spPr>
        <p:txBody>
          <a:bodyPr rtlCol="0" anchor="b">
            <a:normAutofit/>
          </a:bodyPr>
          <a:lstStyle>
            <a:lvl1pPr>
              <a:defRPr sz="66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2834640"/>
            <a:ext cx="8686800" cy="109728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4572000" cy="448056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81800" y="1981200"/>
            <a:ext cx="4572000" cy="448056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55FB3-AA5A-4321-BD4D-AF86869850FF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81200" y="1679448"/>
            <a:ext cx="4572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981200" y="2509935"/>
            <a:ext cx="4572000" cy="39670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781800" y="1679448"/>
            <a:ext cx="4572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781800" y="2509935"/>
            <a:ext cx="4572000" cy="39670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2DA01F-697D-455D-9C52-59ED17F28242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BDB21A-2A3F-482A-8F16-1495364AD39F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F0F9D-B3A3-483A-AD4E-4D24E2281825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9420" y="408993"/>
            <a:ext cx="4800937" cy="1828800"/>
          </a:xfrm>
        </p:spPr>
        <p:txBody>
          <a:bodyPr rtlCol="0" anchor="b">
            <a:noAutofit/>
          </a:bodyPr>
          <a:lstStyle>
            <a:lvl1pPr>
              <a:defRPr sz="42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491" y="381000"/>
            <a:ext cx="5489510" cy="5791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59420" y="2237793"/>
            <a:ext cx="4800937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163ECA-BAD0-4FAB-8992-6596C9736E59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6248" y="384048"/>
            <a:ext cx="4800600" cy="1828800"/>
          </a:xfrm>
        </p:spPr>
        <p:txBody>
          <a:bodyPr rtlCol="0" anchor="b">
            <a:no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56249" y="2240280"/>
            <a:ext cx="4799140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5712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můžete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1631790" y="5586761"/>
            <a:ext cx="280731" cy="8837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789E176-916E-45EB-A88A-7CC37AC370FA}" type="datetime1">
              <a:rPr lang="cs-CZ" smtClean="0"/>
              <a:t>26.03.2025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1631790" y="365125"/>
            <a:ext cx="280730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313321" y="6268940"/>
            <a:ext cx="722377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4AF877C-0779-7DDE-6390-403B11A4B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10" y="148441"/>
            <a:ext cx="8079439" cy="3958863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cs-CZ" sz="4000" b="1" dirty="0">
                <a:solidFill>
                  <a:schemeClr val="tx1"/>
                </a:solidFill>
              </a:rPr>
              <a:t>GEODETICKÉ MĚŘENÍ PŘI ZATĚŽOVACÍ ZKOUŠCE MOSTU </a:t>
            </a:r>
            <a:br>
              <a:rPr lang="cs-CZ" sz="4000" b="1" dirty="0">
                <a:solidFill>
                  <a:schemeClr val="tx1"/>
                </a:solidFill>
              </a:rPr>
            </a:br>
            <a:r>
              <a:rPr lang="cs-CZ" sz="4000" b="1" dirty="0">
                <a:solidFill>
                  <a:schemeClr val="tx1"/>
                </a:solidFill>
              </a:rPr>
              <a:t>PŘES VODNÍ DÍLO ORLÍK</a:t>
            </a:r>
            <a:br>
              <a:rPr lang="cs-CZ" sz="3200" b="1" dirty="0">
                <a:solidFill>
                  <a:schemeClr val="tx1"/>
                </a:solidFill>
              </a:rPr>
            </a:br>
            <a:br>
              <a:rPr lang="cs-CZ" sz="2800" b="1" dirty="0">
                <a:solidFill>
                  <a:schemeClr val="tx1"/>
                </a:solidFill>
              </a:rPr>
            </a:br>
            <a:r>
              <a:rPr lang="cs-CZ" sz="2400" b="1" cap="none" dirty="0">
                <a:solidFill>
                  <a:schemeClr val="tx1"/>
                </a:solidFill>
              </a:rPr>
              <a:t>Ing. Jaroslav Braun, Ph.D.</a:t>
            </a:r>
            <a:br>
              <a:rPr lang="cs-CZ" sz="2400" b="1" cap="none" dirty="0">
                <a:solidFill>
                  <a:schemeClr val="tx1"/>
                </a:solidFill>
              </a:rPr>
            </a:br>
            <a:r>
              <a:rPr lang="cs-CZ" sz="2400" b="1" cap="none" dirty="0">
                <a:solidFill>
                  <a:schemeClr val="tx1"/>
                </a:solidFill>
              </a:rPr>
              <a:t>doc. Ing. Rudolf Urban, Ph.D.</a:t>
            </a:r>
            <a:br>
              <a:rPr lang="cs-CZ" sz="2400" b="1" cap="none" dirty="0">
                <a:solidFill>
                  <a:schemeClr val="tx1"/>
                </a:solidFill>
              </a:rPr>
            </a:br>
            <a:r>
              <a:rPr lang="cs-CZ" sz="2400" b="1" cap="none" dirty="0">
                <a:solidFill>
                  <a:schemeClr val="tx1"/>
                </a:solidFill>
              </a:rPr>
              <a:t>Lukáš Kleiner </a:t>
            </a:r>
            <a:br>
              <a:rPr lang="cs-CZ" sz="2400" cap="none" dirty="0">
                <a:solidFill>
                  <a:schemeClr val="tx1"/>
                </a:solidFill>
              </a:rPr>
            </a:br>
            <a:r>
              <a:rPr lang="cs-CZ" sz="2400" b="1" cap="none" dirty="0">
                <a:solidFill>
                  <a:schemeClr val="tx1"/>
                </a:solidFill>
              </a:rPr>
              <a:t>Katedra speciální geodézie </a:t>
            </a:r>
            <a:br>
              <a:rPr lang="cs-CZ" sz="2400" b="1" cap="none" dirty="0">
                <a:solidFill>
                  <a:schemeClr val="tx1"/>
                </a:solidFill>
              </a:rPr>
            </a:br>
            <a:r>
              <a:rPr lang="cs-CZ" sz="2400" b="1" cap="none" dirty="0">
                <a:solidFill>
                  <a:schemeClr val="tx1"/>
                </a:solidFill>
              </a:rPr>
              <a:t>Fakulta stavební ČVUT v Praze</a:t>
            </a:r>
            <a:br>
              <a:rPr lang="cs-CZ" sz="2400" cap="none" dirty="0">
                <a:solidFill>
                  <a:schemeClr val="tx1"/>
                </a:solidFill>
              </a:rPr>
            </a:br>
            <a:br>
              <a:rPr lang="cs-CZ" sz="2400" cap="none" dirty="0">
                <a:solidFill>
                  <a:schemeClr val="tx1"/>
                </a:solidFill>
              </a:rPr>
            </a:br>
            <a:br>
              <a:rPr lang="cs-CZ" sz="2400" cap="none" dirty="0">
                <a:solidFill>
                  <a:schemeClr val="tx1"/>
                </a:solidFill>
              </a:rPr>
            </a:br>
            <a:r>
              <a:rPr lang="cs-CZ" sz="2400" b="1" dirty="0">
                <a:solidFill>
                  <a:schemeClr val="tx1"/>
                </a:solidFill>
              </a:rPr>
              <a:t>GEODÉZIE VE STAVEBNICTVÍ A PRŮMYSLU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sz="2400" b="1" dirty="0">
                <a:solidFill>
                  <a:schemeClr val="tx1"/>
                </a:solidFill>
              </a:rPr>
              <a:t>BRNO 26. 3. – 27. 3. 2025</a:t>
            </a:r>
            <a:br>
              <a:rPr lang="cs-CZ" sz="2400" dirty="0">
                <a:solidFill>
                  <a:schemeClr val="tx1"/>
                </a:solidFill>
              </a:rPr>
            </a:br>
            <a:br>
              <a:rPr lang="cs-CZ" sz="3200" dirty="0">
                <a:solidFill>
                  <a:schemeClr val="tx1"/>
                </a:solidFill>
              </a:rPr>
            </a:br>
            <a:br>
              <a:rPr lang="cs-CZ" sz="6600" dirty="0"/>
            </a:b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241325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51DBD-7D2E-FFA7-CFD4-B3001EBA2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CCDB6B1-6997-0429-85CE-71861EC9BE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3540" y="0"/>
            <a:ext cx="11134725" cy="1285875"/>
          </a:xfrm>
        </p:spPr>
        <p:txBody>
          <a:bodyPr/>
          <a:lstStyle/>
          <a:p>
            <a:r>
              <a:rPr lang="cs-CZ" dirty="0"/>
              <a:t>Statická zatěžovací zkouška 20. 11. 2024</a:t>
            </a:r>
            <a:br>
              <a:rPr lang="cs-CZ" dirty="0"/>
            </a:br>
            <a:r>
              <a:rPr lang="cs-CZ" dirty="0"/>
              <a:t>Měřická síť</a:t>
            </a:r>
          </a:p>
        </p:txBody>
      </p:sp>
      <p:pic>
        <p:nvPicPr>
          <p:cNvPr id="3" name="Obrázek 2" descr="Obsah obrázku venku, mrak, strom, sníh&#10;&#10;Obsah vygenerovaný umělou inteligencí může být nesprávný.">
            <a:extLst>
              <a:ext uri="{FF2B5EF4-FFF2-40B4-BE49-F238E27FC236}">
                <a16:creationId xmlns:a16="http://schemas.microsoft.com/office/drawing/2014/main" id="{F5E8A53C-AA04-3929-9E63-B20664354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9"/>
          <a:stretch/>
        </p:blipFill>
        <p:spPr>
          <a:xfrm rot="10800000">
            <a:off x="2263035" y="1285875"/>
            <a:ext cx="9311014" cy="54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9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84F0F-9C29-1A6D-3B37-AB7218F66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AEB8E4B-7380-94FF-ABB1-1CC6762699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3540" y="0"/>
            <a:ext cx="11134725" cy="1285875"/>
          </a:xfrm>
        </p:spPr>
        <p:txBody>
          <a:bodyPr/>
          <a:lstStyle/>
          <a:p>
            <a:r>
              <a:rPr lang="cs-CZ" dirty="0"/>
              <a:t>Statická zatěžovací zkouška 20. 11. 2024</a:t>
            </a:r>
            <a:br>
              <a:rPr lang="cs-CZ" dirty="0"/>
            </a:br>
            <a:r>
              <a:rPr lang="cs-CZ" dirty="0"/>
              <a:t>Měřická síť</a:t>
            </a:r>
          </a:p>
        </p:txBody>
      </p:sp>
      <p:pic>
        <p:nvPicPr>
          <p:cNvPr id="5" name="Obrázek 4" descr="Obsah obrázku obloha, venku, voda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1ED296B1-2736-F8F0-AA72-0C7116A2F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1" y="2367418"/>
            <a:ext cx="4359057" cy="3269293"/>
          </a:xfrm>
          <a:prstGeom prst="rect">
            <a:avLst/>
          </a:prstGeom>
        </p:spPr>
      </p:pic>
      <p:pic>
        <p:nvPicPr>
          <p:cNvPr id="7" name="Obrázek 6" descr="Obsah obrázku venku, obloha, mrak, jezero&#10;&#10;Obsah vygenerovaný umělou inteligencí může být nesprávný.">
            <a:extLst>
              <a:ext uri="{FF2B5EF4-FFF2-40B4-BE49-F238E27FC236}">
                <a16:creationId xmlns:a16="http://schemas.microsoft.com/office/drawing/2014/main" id="{43BE6D14-C5EF-7AAC-78E4-02AE955BC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90" y="1285875"/>
            <a:ext cx="7173239" cy="53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507C5B3-9E36-689E-F344-F0056AC7EF74}"/>
              </a:ext>
            </a:extLst>
          </p:cNvPr>
          <p:cNvSpPr txBox="1">
            <a:spLocks/>
          </p:cNvSpPr>
          <p:nvPr/>
        </p:nvSpPr>
        <p:spPr>
          <a:xfrm>
            <a:off x="300625" y="0"/>
            <a:ext cx="11134725" cy="1285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Statická zatěžovací zkouška 20. 11. 2024</a:t>
            </a:r>
            <a:br>
              <a:rPr lang="cs-CZ" dirty="0"/>
            </a:br>
            <a:endParaRPr lang="cs-CZ" dirty="0"/>
          </a:p>
        </p:txBody>
      </p:sp>
      <p:pic>
        <p:nvPicPr>
          <p:cNvPr id="6" name="Obrázek 5" descr="Obsah obrázku venku, území, rostlina, půda&#10;&#10;Obsah vygenerovaný umělou inteligencí může být nesprávný.">
            <a:extLst>
              <a:ext uri="{FF2B5EF4-FFF2-40B4-BE49-F238E27FC236}">
                <a16:creationId xmlns:a16="http://schemas.microsoft.com/office/drawing/2014/main" id="{237A1686-ECF7-93D8-E6B1-F73D5C465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80" y="3429000"/>
            <a:ext cx="4404986" cy="3303740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AADD7B3-6CC9-C3BE-89F8-0AD92F8DFA5B}"/>
              </a:ext>
            </a:extLst>
          </p:cNvPr>
          <p:cNvSpPr txBox="1">
            <a:spLocks/>
          </p:cNvSpPr>
          <p:nvPr/>
        </p:nvSpPr>
        <p:spPr>
          <a:xfrm>
            <a:off x="195943" y="817322"/>
            <a:ext cx="7478337" cy="6040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/>
              <a:t>Mezní rozdíly pro prokázání výškových posunů </a:t>
            </a:r>
            <a:br>
              <a:rPr lang="cs-CZ" sz="3000" dirty="0"/>
            </a:br>
            <a:r>
              <a:rPr lang="cs-CZ" sz="3000" dirty="0">
                <a:latin typeface="Aptos Narrow" panose="020B0004020202020204" pitchFamily="34" charset="0"/>
              </a:rPr>
              <a:t>∆</a:t>
            </a:r>
            <a:r>
              <a:rPr lang="cs-CZ" sz="3000" dirty="0"/>
              <a:t>M = up*</a:t>
            </a:r>
            <a:r>
              <a:rPr lang="cs-CZ" sz="3000" dirty="0" err="1"/>
              <a:t>sqrt</a:t>
            </a:r>
            <a:r>
              <a:rPr lang="cs-CZ" sz="3000" dirty="0"/>
              <a:t>(</a:t>
            </a:r>
            <a:r>
              <a:rPr lang="el-GR" sz="3000" dirty="0"/>
              <a:t>σ</a:t>
            </a:r>
            <a:r>
              <a:rPr lang="cs-CZ" sz="3000" dirty="0"/>
              <a:t>_etapa</a:t>
            </a:r>
            <a:r>
              <a:rPr lang="cs-CZ" sz="3000" baseline="-25000" dirty="0"/>
              <a:t>1</a:t>
            </a:r>
            <a:r>
              <a:rPr lang="cs-CZ" sz="3000" baseline="30000" dirty="0"/>
              <a:t>2</a:t>
            </a:r>
            <a:r>
              <a:rPr lang="cs-CZ" sz="3000" dirty="0"/>
              <a:t> + </a:t>
            </a:r>
            <a:r>
              <a:rPr lang="el-GR" sz="3000" dirty="0"/>
              <a:t>σ</a:t>
            </a:r>
            <a:r>
              <a:rPr lang="cs-CZ" sz="3000" dirty="0"/>
              <a:t>_etapa</a:t>
            </a:r>
            <a:r>
              <a:rPr lang="cs-CZ" sz="3000" baseline="-25000" dirty="0"/>
              <a:t>2</a:t>
            </a:r>
            <a:r>
              <a:rPr lang="cs-CZ" sz="3000" baseline="30000" dirty="0"/>
              <a:t>2</a:t>
            </a:r>
            <a:r>
              <a:rPr lang="cs-CZ" sz="3000" dirty="0"/>
              <a:t> )</a:t>
            </a:r>
            <a:br>
              <a:rPr lang="cs-CZ" sz="3000" dirty="0"/>
            </a:br>
            <a:r>
              <a:rPr lang="cs-CZ" sz="3000" b="1" dirty="0"/>
              <a:t> 0,3 mm na blízké body</a:t>
            </a:r>
            <a:br>
              <a:rPr lang="cs-CZ" sz="3000" b="1" dirty="0"/>
            </a:br>
            <a:r>
              <a:rPr lang="cs-CZ" sz="3000" b="1" dirty="0"/>
              <a:t> 0,8 mm na vzdálené body</a:t>
            </a:r>
          </a:p>
          <a:p>
            <a:r>
              <a:rPr lang="cs-CZ" sz="3000" dirty="0"/>
              <a:t>Mezní rozdíl pro prokázání polohových posunů </a:t>
            </a:r>
            <a:r>
              <a:rPr lang="cs-CZ" sz="3000" b="1" dirty="0"/>
              <a:t>3,0 mm</a:t>
            </a:r>
          </a:p>
          <a:p>
            <a:r>
              <a:rPr lang="cs-CZ" sz="3000" dirty="0"/>
              <a:t>2 skupiny vždy na všechny viditelné body z příslušného stanoviska</a:t>
            </a:r>
          </a:p>
          <a:p>
            <a:r>
              <a:rPr lang="cs-CZ" sz="3000" dirty="0"/>
              <a:t>Pomocí automatického cílení totální stanice</a:t>
            </a:r>
          </a:p>
          <a:p>
            <a:r>
              <a:rPr lang="cs-CZ" sz="3000" dirty="0"/>
              <a:t>Pečlivá příprava měření, snaha o vysokou stabilitu postavení přístrojů a používání pomůcek vhodných pro geodetický monitoring </a:t>
            </a:r>
            <a:r>
              <a:rPr lang="cs-CZ" sz="3000" b="1" dirty="0"/>
              <a:t>→ dosažení výsledků s přesností lepší než 1 mm</a:t>
            </a:r>
          </a:p>
          <a:p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4081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F5473-1D19-405E-786B-A5C95EA1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1AA2C8D-8949-1461-E5B8-A417A92EE0A4}"/>
              </a:ext>
            </a:extLst>
          </p:cNvPr>
          <p:cNvSpPr txBox="1">
            <a:spLocks/>
          </p:cNvSpPr>
          <p:nvPr/>
        </p:nvSpPr>
        <p:spPr>
          <a:xfrm>
            <a:off x="300625" y="0"/>
            <a:ext cx="11134725" cy="1285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Statická zatěžovací zkouška 20. 11. 2024</a:t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570CFB1-5A75-4D44-94FF-D39CCE278B43}"/>
              </a:ext>
            </a:extLst>
          </p:cNvPr>
          <p:cNvSpPr txBox="1">
            <a:spLocks/>
          </p:cNvSpPr>
          <p:nvPr/>
        </p:nvSpPr>
        <p:spPr>
          <a:xfrm>
            <a:off x="300625" y="817322"/>
            <a:ext cx="9269260" cy="604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/>
              <a:t>2 historické lokomotivy, 3 vozíky s betonovými panely</a:t>
            </a:r>
          </a:p>
          <a:p>
            <a:r>
              <a:rPr lang="cs-CZ" sz="3000" dirty="0"/>
              <a:t>Lokomotiva řady 679.1 přezdívaná Sergej o váze 110 tun </a:t>
            </a:r>
          </a:p>
          <a:p>
            <a:r>
              <a:rPr lang="cs-CZ" sz="3000" dirty="0"/>
              <a:t>Parní lokomotiva Šlechtična 475.1 vážící 170 tun</a:t>
            </a:r>
          </a:p>
          <a:p>
            <a:r>
              <a:rPr lang="cs-CZ" sz="3000" dirty="0"/>
              <a:t>Betonové panely o váze 63 tun</a:t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48756BC-5EE2-FA56-B84D-6A2B48544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74" y="3641574"/>
            <a:ext cx="11058799" cy="274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1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AA702-E398-E83D-9D27-473481B99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E3752F-9C0C-27D7-79ED-49091E40B09A}"/>
              </a:ext>
            </a:extLst>
          </p:cNvPr>
          <p:cNvSpPr txBox="1">
            <a:spLocks/>
          </p:cNvSpPr>
          <p:nvPr/>
        </p:nvSpPr>
        <p:spPr>
          <a:xfrm>
            <a:off x="300625" y="0"/>
            <a:ext cx="11134725" cy="1285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Statická zatěžovací zkouška 20. 11. 2024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 descr="Obsah obrázku venku, obloha, budova, mrak&#10;&#10;Obsah vygenerovaný umělou inteligencí může být nesprávný.">
            <a:extLst>
              <a:ext uri="{FF2B5EF4-FFF2-40B4-BE49-F238E27FC236}">
                <a16:creationId xmlns:a16="http://schemas.microsoft.com/office/drawing/2014/main" id="{54C4D958-456F-9757-62BF-5A1941AE7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20" y="1597067"/>
            <a:ext cx="6897666" cy="5173250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84BDD6A-0E92-157F-0F9B-2ACBB20551E3}"/>
              </a:ext>
            </a:extLst>
          </p:cNvPr>
          <p:cNvSpPr txBox="1">
            <a:spLocks/>
          </p:cNvSpPr>
          <p:nvPr/>
        </p:nvSpPr>
        <p:spPr>
          <a:xfrm>
            <a:off x="300626" y="817322"/>
            <a:ext cx="4459264" cy="60406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/>
              <a:t>7 zatěžovacích stavů</a:t>
            </a:r>
          </a:p>
          <a:p>
            <a:pPr marL="0" indent="0">
              <a:buNone/>
            </a:pPr>
            <a:endParaRPr lang="cs-CZ" sz="3000" dirty="0"/>
          </a:p>
          <a:p>
            <a:r>
              <a:rPr lang="cs-CZ" sz="3000" dirty="0"/>
              <a:t>1. část 9 etap (4 stavy)</a:t>
            </a:r>
          </a:p>
          <a:p>
            <a:r>
              <a:rPr lang="cs-CZ" sz="3000" dirty="0"/>
              <a:t>Etapa 30 min</a:t>
            </a:r>
          </a:p>
          <a:p>
            <a:r>
              <a:rPr lang="cs-CZ" sz="3000" dirty="0"/>
              <a:t>Body mezi Opěrou 1 a pilířem 2 a dále body v poli 10</a:t>
            </a:r>
          </a:p>
          <a:p>
            <a:r>
              <a:rPr lang="cs-CZ" sz="3000" dirty="0"/>
              <a:t>6:55-12:15</a:t>
            </a:r>
          </a:p>
          <a:p>
            <a:r>
              <a:rPr lang="cs-CZ" sz="3000" dirty="0"/>
              <a:t>Délka měření 6 min</a:t>
            </a:r>
          </a:p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br>
              <a:rPr lang="cs-CZ" sz="3000" dirty="0"/>
            </a:b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9409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A8AAF-C067-9473-B5E7-8169C3A80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0DCCCE8-04B3-F430-9355-A4515AC2A07F}"/>
              </a:ext>
            </a:extLst>
          </p:cNvPr>
          <p:cNvSpPr txBox="1">
            <a:spLocks/>
          </p:cNvSpPr>
          <p:nvPr/>
        </p:nvSpPr>
        <p:spPr>
          <a:xfrm>
            <a:off x="300625" y="0"/>
            <a:ext cx="11134725" cy="1285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Statická zatěžovací zkouška 20. 11. 2024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 descr="Obsah obrázku obloha, železnice, venku, trať&#10;&#10;Obsah vygenerovaný umělou inteligencí může být nesprávný.">
            <a:extLst>
              <a:ext uri="{FF2B5EF4-FFF2-40B4-BE49-F238E27FC236}">
                <a16:creationId xmlns:a16="http://schemas.microsoft.com/office/drawing/2014/main" id="{CFDA241B-3593-057E-86D1-303933CB9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877" y="864447"/>
            <a:ext cx="7790985" cy="5843239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7713AF8-FBA1-CF71-3E99-639EB62DC80C}"/>
              </a:ext>
            </a:extLst>
          </p:cNvPr>
          <p:cNvSpPr txBox="1">
            <a:spLocks/>
          </p:cNvSpPr>
          <p:nvPr/>
        </p:nvSpPr>
        <p:spPr>
          <a:xfrm>
            <a:off x="300626" y="817322"/>
            <a:ext cx="4809994" cy="604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/>
              <a:t>2. část 7 etap (3 stavy)</a:t>
            </a:r>
          </a:p>
          <a:p>
            <a:r>
              <a:rPr lang="cs-CZ" sz="3000" dirty="0"/>
              <a:t>Etapa 30 min</a:t>
            </a:r>
          </a:p>
          <a:p>
            <a:r>
              <a:rPr lang="pl-PL" sz="3000" dirty="0"/>
              <a:t>Body na oblouku a na pilířích souvisejících s obloukem</a:t>
            </a:r>
            <a:endParaRPr lang="cs-CZ" sz="3000" dirty="0"/>
          </a:p>
          <a:p>
            <a:r>
              <a:rPr lang="cs-CZ" sz="3000" dirty="0"/>
              <a:t>11:45-16:00</a:t>
            </a:r>
          </a:p>
          <a:p>
            <a:r>
              <a:rPr lang="cs-CZ" sz="3000" dirty="0"/>
              <a:t>Délka měření 9 min</a:t>
            </a:r>
            <a:br>
              <a:rPr lang="cs-CZ" sz="3000" dirty="0"/>
            </a:b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32061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4F242-F258-2CB0-B1D7-0F45228AF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F4408EE-A6BE-E513-4693-A7D1988EFBF7}"/>
              </a:ext>
            </a:extLst>
          </p:cNvPr>
          <p:cNvSpPr txBox="1">
            <a:spLocks/>
          </p:cNvSpPr>
          <p:nvPr/>
        </p:nvSpPr>
        <p:spPr>
          <a:xfrm>
            <a:off x="300625" y="0"/>
            <a:ext cx="11134725" cy="1285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Statická zatěžovací zkouška 20. 11. 2024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 descr="Obsah obrázku obloha, železnice, venku, trať&#10;&#10;Obsah vygenerovaný umělou inteligencí může být nesprávný.">
            <a:extLst>
              <a:ext uri="{FF2B5EF4-FFF2-40B4-BE49-F238E27FC236}">
                <a16:creationId xmlns:a16="http://schemas.microsoft.com/office/drawing/2014/main" id="{27DC617E-F6F5-DBDB-931D-11EB0F3991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81" y="905003"/>
            <a:ext cx="7532319" cy="5649239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AA9B872-9E1B-9A51-32D6-4B33D989F10E}"/>
              </a:ext>
            </a:extLst>
          </p:cNvPr>
          <p:cNvSpPr txBox="1">
            <a:spLocks/>
          </p:cNvSpPr>
          <p:nvPr/>
        </p:nvSpPr>
        <p:spPr>
          <a:xfrm>
            <a:off x="137786" y="870555"/>
            <a:ext cx="4684734" cy="6040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/>
              <a:t>Kontrola stability bodů</a:t>
            </a:r>
          </a:p>
          <a:p>
            <a:r>
              <a:rPr lang="cs-CZ" sz="3000" dirty="0"/>
              <a:t>Opravy z refrakce</a:t>
            </a:r>
          </a:p>
          <a:p>
            <a:r>
              <a:rPr lang="cs-CZ" sz="3000" dirty="0"/>
              <a:t>Dosažené hodnoty odchylek odpovídaly statickému výpočtu</a:t>
            </a:r>
          </a:p>
          <a:p>
            <a:r>
              <a:rPr lang="cs-CZ" sz="3000" dirty="0"/>
              <a:t>Příčné hodnoty posunů nepřesáhly 0,6 mm </a:t>
            </a:r>
          </a:p>
          <a:p>
            <a:r>
              <a:rPr lang="cs-CZ" sz="3000" dirty="0"/>
              <a:t>Podélné hodnoty posunů dosáhly až 14 mm</a:t>
            </a:r>
          </a:p>
          <a:p>
            <a:r>
              <a:rPr lang="cs-CZ" sz="3000" dirty="0"/>
              <a:t>Výškové posuny dosáhly až 24 mm </a:t>
            </a:r>
            <a:br>
              <a:rPr lang="cs-CZ" sz="3000" dirty="0"/>
            </a:b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3359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0260" y="-265663"/>
            <a:ext cx="8431480" cy="1295400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cs-CZ" sz="5400" dirty="0"/>
              <a:t>Děkuji za pozornost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FDDCF673-595A-D256-8C4A-A89DC4FC9116}"/>
              </a:ext>
            </a:extLst>
          </p:cNvPr>
          <p:cNvSpPr txBox="1">
            <a:spLocks/>
          </p:cNvSpPr>
          <p:nvPr/>
        </p:nvSpPr>
        <p:spPr>
          <a:xfrm>
            <a:off x="3008334" y="5435661"/>
            <a:ext cx="6175331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none" dirty="0"/>
              <a:t>jaroslav.braun@fsv.cvut.cz</a:t>
            </a:r>
          </a:p>
        </p:txBody>
      </p:sp>
      <p:pic>
        <p:nvPicPr>
          <p:cNvPr id="8" name="Zástupný obsah 7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117C9823-B193-CD53-9C58-F9D853EFC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14" y="1137345"/>
            <a:ext cx="6439569" cy="4829677"/>
          </a:xfrm>
        </p:spPr>
      </p:pic>
    </p:spTree>
    <p:extLst>
      <p:ext uri="{BB962C8B-B14F-4D97-AF65-F5344CB8AC3E}">
        <p14:creationId xmlns:p14="http://schemas.microsoft.com/office/powerpoint/2010/main" val="38224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A98E9-98BD-5D3E-9925-E8E32F38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574964"/>
          </a:xfrm>
        </p:spPr>
        <p:txBody>
          <a:bodyPr anchor="t">
            <a:normAutofit/>
          </a:bodyPr>
          <a:lstStyle/>
          <a:p>
            <a:r>
              <a:rPr lang="cs-CZ" sz="3600" dirty="0"/>
              <a:t>Zatěžovací zkoušky mostních objektů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D36F6D-7FB5-380D-AE08-BF33299DD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575" y="1322323"/>
            <a:ext cx="9372600" cy="5535677"/>
          </a:xfrm>
        </p:spPr>
        <p:txBody>
          <a:bodyPr>
            <a:normAutofit/>
          </a:bodyPr>
          <a:lstStyle/>
          <a:p>
            <a:r>
              <a:rPr lang="cs-CZ" sz="3000" dirty="0"/>
              <a:t>Nedílná součást procesu výstavby</a:t>
            </a:r>
          </a:p>
          <a:p>
            <a:r>
              <a:rPr lang="cs-CZ" sz="3000" b="1" dirty="0"/>
              <a:t>Ověření statických předpokladů, funkčních požadavků a provozní spolehlivosti</a:t>
            </a:r>
          </a:p>
          <a:p>
            <a:r>
              <a:rPr lang="cs-CZ" sz="3000" dirty="0"/>
              <a:t>Norma ČSN 73 6209 – Zatěžovací zkoušky mostních objektů</a:t>
            </a:r>
          </a:p>
          <a:p>
            <a:r>
              <a:rPr lang="cs-CZ" sz="3000" dirty="0"/>
              <a:t>Norma ČSN 73 2030 – Statické zatěžovací </a:t>
            </a:r>
            <a:br>
              <a:rPr lang="cs-CZ" sz="3000" dirty="0"/>
            </a:br>
            <a:r>
              <a:rPr lang="cs-CZ" sz="3000" dirty="0"/>
              <a:t>zkoušky stavebních konstrukcí</a:t>
            </a:r>
          </a:p>
          <a:p>
            <a:r>
              <a:rPr lang="cs-CZ" sz="3000" dirty="0"/>
              <a:t>Projekt zatěžovací zkoušky</a:t>
            </a:r>
          </a:p>
          <a:p>
            <a:r>
              <a:rPr lang="cs-CZ" sz="3000" b="1" dirty="0"/>
              <a:t>Program zatěžovací zkoušky</a:t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5" name="Obrázek 4" descr="Obsah obrázku obloha, venku, mlha, jeřáb (stroj)&#10;&#10;Obsah vygenerovaný umělou inteligencí může být nesprávný.">
            <a:extLst>
              <a:ext uri="{FF2B5EF4-FFF2-40B4-BE49-F238E27FC236}">
                <a16:creationId xmlns:a16="http://schemas.microsoft.com/office/drawing/2014/main" id="{7A4F66A9-DE90-9C80-93F3-F80359E22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012" y="4251105"/>
            <a:ext cx="3422476" cy="2452774"/>
          </a:xfrm>
          <a:prstGeom prst="rect">
            <a:avLst/>
          </a:prstGeom>
        </p:spPr>
      </p:pic>
      <p:pic>
        <p:nvPicPr>
          <p:cNvPr id="11" name="Obrázek 10" descr="Obsah obrázku skica, kresba, Perokresba, kresba tužkou&#10;&#10;Obsah vygenerovaný umělou inteligencí může být nesprávný.">
            <a:extLst>
              <a:ext uri="{FF2B5EF4-FFF2-40B4-BE49-F238E27FC236}">
                <a16:creationId xmlns:a16="http://schemas.microsoft.com/office/drawing/2014/main" id="{F2A94A63-35EE-3D5C-3E0C-4722E8A06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11305" r="63292" b="8261"/>
          <a:stretch/>
        </p:blipFill>
        <p:spPr>
          <a:xfrm>
            <a:off x="7368957" y="4637165"/>
            <a:ext cx="982724" cy="183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B4B8FE3-09E1-CDC4-7780-2F415967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21" y="221416"/>
            <a:ext cx="11059732" cy="1394755"/>
          </a:xfrm>
        </p:spPr>
        <p:txBody>
          <a:bodyPr/>
          <a:lstStyle/>
          <a:p>
            <a:r>
              <a:rPr lang="cs-CZ" sz="4400" dirty="0"/>
              <a:t>Zatěžovací zkoušky mostních objektů – geodetické měření</a:t>
            </a:r>
            <a:endParaRPr lang="cs-CZ" dirty="0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15E0CD1-61B8-C4FB-68D9-FDA311319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21" y="1803747"/>
            <a:ext cx="9372600" cy="4935256"/>
          </a:xfrm>
        </p:spPr>
        <p:txBody>
          <a:bodyPr>
            <a:normAutofit lnSpcReduction="10000"/>
          </a:bodyPr>
          <a:lstStyle/>
          <a:p>
            <a:r>
              <a:rPr lang="cs-CZ" sz="3000" dirty="0"/>
              <a:t>Při statických zatěžovacích zkouškách</a:t>
            </a:r>
          </a:p>
          <a:p>
            <a:r>
              <a:rPr lang="cs-CZ" sz="3000" b="1" dirty="0"/>
              <a:t>Určování relativních i absolutních posunů</a:t>
            </a:r>
          </a:p>
          <a:p>
            <a:r>
              <a:rPr lang="cs-CZ" sz="3000" b="1" dirty="0"/>
              <a:t>Popis chování objektu jako celku</a:t>
            </a:r>
          </a:p>
          <a:p>
            <a:r>
              <a:rPr lang="cs-CZ" sz="3000" b="1" dirty="0"/>
              <a:t>Přesnost v desetinách milimetru</a:t>
            </a:r>
            <a:br>
              <a:rPr lang="cs-CZ" sz="3000" b="1" dirty="0"/>
            </a:br>
            <a:r>
              <a:rPr lang="cs-CZ" sz="3000" b="1" dirty="0"/>
              <a:t>Odvození z projektovaných očekávaných posunů</a:t>
            </a:r>
          </a:p>
          <a:p>
            <a:r>
              <a:rPr lang="cs-CZ" sz="3000" dirty="0"/>
              <a:t>Geometrická nivelace</a:t>
            </a:r>
          </a:p>
          <a:p>
            <a:r>
              <a:rPr lang="cs-CZ" sz="3000" dirty="0"/>
              <a:t>Trigonometrické měření ve 3D s robotickými </a:t>
            </a:r>
            <a:br>
              <a:rPr lang="cs-CZ" sz="3000" dirty="0"/>
            </a:br>
            <a:r>
              <a:rPr lang="cs-CZ" sz="3000" dirty="0"/>
              <a:t>totálními stanicemi</a:t>
            </a:r>
          </a:p>
          <a:p>
            <a:r>
              <a:rPr lang="cs-CZ" sz="3000" dirty="0"/>
              <a:t>Statické laserové skenování</a:t>
            </a:r>
          </a:p>
        </p:txBody>
      </p:sp>
      <p:pic>
        <p:nvPicPr>
          <p:cNvPr id="10" name="Obrázek 9" descr="Obsah obrázku kreslené, stativ&#10;&#10;Popis byl vytvořen automaticky">
            <a:extLst>
              <a:ext uri="{FF2B5EF4-FFF2-40B4-BE49-F238E27FC236}">
                <a16:creationId xmlns:a16="http://schemas.microsoft.com/office/drawing/2014/main" id="{89F574C2-B936-7652-3ABB-50F407666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18" y="4624510"/>
            <a:ext cx="1021772" cy="1414132"/>
          </a:xfrm>
          <a:prstGeom prst="rect">
            <a:avLst/>
          </a:prstGeom>
        </p:spPr>
      </p:pic>
      <p:pic>
        <p:nvPicPr>
          <p:cNvPr id="14" name="Obrázek 13" descr="Obsah obrázku venku, noc, stativ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6E593438-1F25-ACA0-BAA8-9A0BAD74C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18" y="969732"/>
            <a:ext cx="3939222" cy="29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EA2C136-C75F-C504-4F86-A6D8B218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9503"/>
            <a:ext cx="10106416" cy="746342"/>
          </a:xfrm>
        </p:spPr>
        <p:txBody>
          <a:bodyPr anchor="t"/>
          <a:lstStyle/>
          <a:p>
            <a:r>
              <a:rPr lang="cs-CZ" dirty="0"/>
              <a:t>Železniční most přes vodní dílo orlík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E877ADD-388A-9F49-7173-A49C0D348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27342"/>
            <a:ext cx="9372600" cy="4483101"/>
          </a:xfrm>
        </p:spPr>
        <p:txBody>
          <a:bodyPr>
            <a:normAutofit/>
          </a:bodyPr>
          <a:lstStyle/>
          <a:p>
            <a:r>
              <a:rPr lang="cs-CZ" sz="3000" dirty="0"/>
              <a:t>2022-2024 rekonstrukce mostu v km 41,791 na trati Tábor-Písek</a:t>
            </a:r>
          </a:p>
          <a:p>
            <a:r>
              <a:rPr lang="cs-CZ" sz="3000" dirty="0"/>
              <a:t>Původní příhradový most z roku 1889</a:t>
            </a:r>
          </a:p>
          <a:p>
            <a:r>
              <a:rPr lang="cs-CZ" sz="3000" dirty="0"/>
              <a:t>Vedle postaven nový železobetonový obloukový most</a:t>
            </a:r>
          </a:p>
        </p:txBody>
      </p:sp>
      <p:pic>
        <p:nvPicPr>
          <p:cNvPr id="7" name="Obrázek 6" descr="Obsah obrázku venku, budova, most, obloha&#10;&#10;Obsah vygenerovaný umělou inteligencí může být nesprávný.">
            <a:extLst>
              <a:ext uri="{FF2B5EF4-FFF2-40B4-BE49-F238E27FC236}">
                <a16:creationId xmlns:a16="http://schemas.microsoft.com/office/drawing/2014/main" id="{0DA4E694-1649-0FA3-ABC3-54AD4B65E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19" y="3488497"/>
            <a:ext cx="4080000" cy="3060000"/>
          </a:xfrm>
          <a:prstGeom prst="rect">
            <a:avLst/>
          </a:prstGeom>
        </p:spPr>
      </p:pic>
      <p:pic>
        <p:nvPicPr>
          <p:cNvPr id="9" name="Obrázek 8" descr="Obsah obrázku venku, obloha, strom, budova&#10;&#10;Obsah vygenerovaný umělou inteligencí může být nesprávný.">
            <a:extLst>
              <a:ext uri="{FF2B5EF4-FFF2-40B4-BE49-F238E27FC236}">
                <a16:creationId xmlns:a16="http://schemas.microsoft.com/office/drawing/2014/main" id="{7E3C1483-E729-0CB2-2BA7-ED781AC1D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88497"/>
            <a:ext cx="5651849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560595-34F7-9192-FA8B-0C6F64A6B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9B9418A-E6F1-028E-509F-55623E9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14" y="221103"/>
            <a:ext cx="11109836" cy="768454"/>
          </a:xfrm>
        </p:spPr>
        <p:txBody>
          <a:bodyPr anchor="t"/>
          <a:lstStyle/>
          <a:p>
            <a:r>
              <a:rPr lang="cs-CZ" dirty="0"/>
              <a:t>Železniční most přes vodní dílo orlík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00B983-2B92-7F04-FFA9-027FF30AA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6800"/>
            <a:ext cx="5373666" cy="5791200"/>
          </a:xfrm>
        </p:spPr>
        <p:txBody>
          <a:bodyPr>
            <a:normAutofit/>
          </a:bodyPr>
          <a:lstStyle/>
          <a:p>
            <a:r>
              <a:rPr lang="cs-CZ" sz="3000" dirty="0"/>
              <a:t>Oblouková železobetonová konstrukce s horní mostovkou</a:t>
            </a:r>
          </a:p>
          <a:p>
            <a:r>
              <a:rPr lang="cs-CZ" sz="3000" dirty="0"/>
              <a:t>1 kolej</a:t>
            </a:r>
          </a:p>
          <a:p>
            <a:r>
              <a:rPr lang="cs-CZ" sz="3000" dirty="0"/>
              <a:t>Délka přemostění 296,8 m</a:t>
            </a:r>
          </a:p>
          <a:p>
            <a:r>
              <a:rPr lang="cs-CZ" sz="3000" dirty="0"/>
              <a:t>Šířka mostu 6,4 m</a:t>
            </a:r>
          </a:p>
          <a:p>
            <a:r>
              <a:rPr lang="cs-CZ" sz="3000" dirty="0"/>
              <a:t>Výška 67 m (nad dnem), </a:t>
            </a:r>
            <a:br>
              <a:rPr lang="cs-CZ" sz="3000" dirty="0"/>
            </a:br>
            <a:r>
              <a:rPr lang="cs-CZ" sz="3000" dirty="0"/>
              <a:t>35 m (nad hladinou)</a:t>
            </a:r>
          </a:p>
          <a:p>
            <a:r>
              <a:rPr lang="cs-CZ" sz="3000" dirty="0"/>
              <a:t>Rozpětí oblouku 156 m</a:t>
            </a:r>
          </a:p>
          <a:p>
            <a:r>
              <a:rPr lang="cs-CZ" sz="3000" dirty="0"/>
              <a:t>Nový název: Schwarzenberský most</a:t>
            </a:r>
          </a:p>
        </p:txBody>
      </p:sp>
      <p:pic>
        <p:nvPicPr>
          <p:cNvPr id="6" name="Obrázek 5" descr="Obsah obrázku text, diagram, řada/pruh, Paralelní&#10;&#10;Obsah vygenerovaný umělou inteligencí může být nesprávný.">
            <a:extLst>
              <a:ext uri="{FF2B5EF4-FFF2-40B4-BE49-F238E27FC236}">
                <a16:creationId xmlns:a16="http://schemas.microsoft.com/office/drawing/2014/main" id="{629199AA-BCDE-803A-B3F2-B8599F0DA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86" y="3192780"/>
            <a:ext cx="6567814" cy="3665220"/>
          </a:xfrm>
          <a:prstGeom prst="rect">
            <a:avLst/>
          </a:prstGeom>
        </p:spPr>
      </p:pic>
      <p:pic>
        <p:nvPicPr>
          <p:cNvPr id="11" name="Obrázek 10" descr="Obsah obrázku venku, oblouk, budov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953FECC9-9347-E337-2298-516AD1BB8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80" y="1011168"/>
            <a:ext cx="384502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02CA745-9491-FD13-137E-FDD5F4FBF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072" y="180583"/>
            <a:ext cx="10563616" cy="758868"/>
          </a:xfrm>
        </p:spPr>
        <p:txBody>
          <a:bodyPr anchor="t"/>
          <a:lstStyle/>
          <a:p>
            <a:r>
              <a:rPr lang="cs-CZ" dirty="0"/>
              <a:t>Statická zatěžovací zkouška 20. 11. 2024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BB84849-E5A9-534F-8692-D8737CD39FFB}"/>
              </a:ext>
            </a:extLst>
          </p:cNvPr>
          <p:cNvSpPr txBox="1">
            <a:spLocks/>
          </p:cNvSpPr>
          <p:nvPr/>
        </p:nvSpPr>
        <p:spPr>
          <a:xfrm>
            <a:off x="1830888" y="961371"/>
            <a:ext cx="9372600" cy="604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/>
              <a:t>Zkušební laboratoř ČVUT v Praze Fakulty stavební </a:t>
            </a:r>
          </a:p>
          <a:p>
            <a:r>
              <a:rPr lang="cs-CZ" sz="3000" dirty="0"/>
              <a:t>Zodpovědný řešitel prof. Ing. Pavel </a:t>
            </a:r>
            <a:r>
              <a:rPr lang="cs-CZ" sz="3000" dirty="0" err="1"/>
              <a:t>Ryjáček</a:t>
            </a:r>
            <a:r>
              <a:rPr lang="cs-CZ" sz="3000" dirty="0"/>
              <a:t>, Ph.D. z katedry ocelových a dřevěných konstrukcí.</a:t>
            </a:r>
          </a:p>
          <a:p>
            <a:r>
              <a:rPr lang="cs-CZ" sz="3000" b="1" dirty="0"/>
              <a:t>Výzvou pro geodetické měření:</a:t>
            </a:r>
          </a:p>
          <a:p>
            <a:pPr marL="0" indent="0">
              <a:buNone/>
            </a:pPr>
            <a:r>
              <a:rPr lang="cs-CZ" sz="3000" dirty="0"/>
              <a:t>   - celkový rozměr mostu</a:t>
            </a:r>
          </a:p>
          <a:p>
            <a:pPr marL="0" indent="0">
              <a:buNone/>
            </a:pPr>
            <a:r>
              <a:rPr lang="cs-CZ" sz="3000" dirty="0"/>
              <a:t>   - obtížná přístupnost k některým pozorovaným bodům</a:t>
            </a:r>
          </a:p>
          <a:p>
            <a:pPr marL="0" indent="0">
              <a:buNone/>
            </a:pPr>
            <a:r>
              <a:rPr lang="cs-CZ" sz="3000" dirty="0"/>
              <a:t>   - lokalita s dlouhými záměrami (až 250 m)</a:t>
            </a:r>
          </a:p>
          <a:p>
            <a:r>
              <a:rPr lang="cs-CZ" sz="3000" b="1" dirty="0"/>
              <a:t>Počet pozorovaných bodů: 45</a:t>
            </a:r>
          </a:p>
          <a:p>
            <a:r>
              <a:rPr lang="cs-CZ" sz="3000" b="1" dirty="0"/>
              <a:t>Očekávané průhyby v jednotkách milimetrů až 30 mm (pokles i zdvih)</a:t>
            </a:r>
          </a:p>
        </p:txBody>
      </p:sp>
    </p:spTree>
    <p:extLst>
      <p:ext uri="{BB962C8B-B14F-4D97-AF65-F5344CB8AC3E}">
        <p14:creationId xmlns:p14="http://schemas.microsoft.com/office/powerpoint/2010/main" val="16154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F33DB6B-E1E8-3305-7E7F-B47CD0E4D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34889" cy="1285815"/>
          </a:xfrm>
        </p:spPr>
        <p:txBody>
          <a:bodyPr/>
          <a:lstStyle/>
          <a:p>
            <a:r>
              <a:rPr lang="cs-CZ" dirty="0"/>
              <a:t>Statická zatěžovací zkouška 20. 11. 2024</a:t>
            </a:r>
            <a:br>
              <a:rPr lang="cs-CZ" dirty="0"/>
            </a:br>
            <a:r>
              <a:rPr lang="cs-CZ" dirty="0"/>
              <a:t>Pozorované body</a:t>
            </a:r>
          </a:p>
        </p:txBody>
      </p:sp>
      <p:pic>
        <p:nvPicPr>
          <p:cNvPr id="8" name="Obrázek 7" descr="Obsah obrázku diagram, text, řada/pruh, mapa&#10;&#10;Obsah vygenerovaný umělou inteligencí může být nesprávný.">
            <a:extLst>
              <a:ext uri="{FF2B5EF4-FFF2-40B4-BE49-F238E27FC236}">
                <a16:creationId xmlns:a16="http://schemas.microsoft.com/office/drawing/2014/main" id="{A2F360E6-4405-052A-67E2-1877B460C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5"/>
          <a:stretch/>
        </p:blipFill>
        <p:spPr>
          <a:xfrm>
            <a:off x="309486" y="1281544"/>
            <a:ext cx="7525238" cy="5576456"/>
          </a:xfrm>
          <a:prstGeom prst="rect">
            <a:avLst/>
          </a:prstGeom>
        </p:spPr>
      </p:pic>
      <p:pic>
        <p:nvPicPr>
          <p:cNvPr id="10" name="Obrázek 9" descr="Obsah obrázku ilustrace, design&#10;&#10;Obsah vygenerovaný umělou inteligencí může být nesprávný.">
            <a:extLst>
              <a:ext uri="{FF2B5EF4-FFF2-40B4-BE49-F238E27FC236}">
                <a16:creationId xmlns:a16="http://schemas.microsoft.com/office/drawing/2014/main" id="{C5BB62B6-885B-EE5E-D7A6-4F1088495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18786"/>
          <a:stretch/>
        </p:blipFill>
        <p:spPr>
          <a:xfrm>
            <a:off x="10467490" y="112271"/>
            <a:ext cx="1592307" cy="2520000"/>
          </a:xfrm>
          <a:prstGeom prst="rect">
            <a:avLst/>
          </a:prstGeom>
        </p:spPr>
      </p:pic>
      <p:pic>
        <p:nvPicPr>
          <p:cNvPr id="12" name="Obrázek 11" descr="Obsah obrázku světlo&#10;&#10;Obsah vygenerovaný umělou inteligencí může být nesprávný.">
            <a:extLst>
              <a:ext uri="{FF2B5EF4-FFF2-40B4-BE49-F238E27FC236}">
                <a16:creationId xmlns:a16="http://schemas.microsoft.com/office/drawing/2014/main" id="{F2708448-1690-4A93-72A7-654923546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t="14429" r="19619" b="16039"/>
          <a:stretch/>
        </p:blipFill>
        <p:spPr>
          <a:xfrm>
            <a:off x="8322073" y="931540"/>
            <a:ext cx="2171218" cy="2520000"/>
          </a:xfrm>
          <a:prstGeom prst="rect">
            <a:avLst/>
          </a:prstGeom>
        </p:spPr>
      </p:pic>
      <p:pic>
        <p:nvPicPr>
          <p:cNvPr id="14" name="Obrázek 13" descr="Obsah obrázku Kování dveří, Železářské zboží pro domácnosti, kov, rukojeť&#10;&#10;Obsah vygenerovaný umělou inteligencí může být nesprávný.">
            <a:extLst>
              <a:ext uri="{FF2B5EF4-FFF2-40B4-BE49-F238E27FC236}">
                <a16:creationId xmlns:a16="http://schemas.microsoft.com/office/drawing/2014/main" id="{00E33E0A-26AA-7F14-D028-39060AB3A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18260" r="19452" b="16474"/>
          <a:stretch/>
        </p:blipFill>
        <p:spPr>
          <a:xfrm rot="5400000">
            <a:off x="9221179" y="3887179"/>
            <a:ext cx="3233548" cy="27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CEC07-B215-DC58-150F-718CC496F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5EAD8CA-C6CF-2143-0B65-7705D7E6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34889" cy="1285815"/>
          </a:xfrm>
        </p:spPr>
        <p:txBody>
          <a:bodyPr/>
          <a:lstStyle/>
          <a:p>
            <a:r>
              <a:rPr lang="cs-CZ" dirty="0"/>
              <a:t>Statická zatěžovací zkouška 20. 11. 2024</a:t>
            </a:r>
            <a:br>
              <a:rPr lang="cs-CZ" dirty="0"/>
            </a:br>
            <a:r>
              <a:rPr lang="cs-CZ" dirty="0"/>
              <a:t>Měřická síť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1AA4B5-C49B-4101-0095-53F9C834B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" b="47708"/>
          <a:stretch>
            <a:fillRect/>
          </a:stretch>
        </p:blipFill>
        <p:spPr bwMode="auto">
          <a:xfrm>
            <a:off x="1903537" y="1285814"/>
            <a:ext cx="8384925" cy="318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72323E32-AD4E-030C-7C8A-CBFD821AF218}"/>
              </a:ext>
            </a:extLst>
          </p:cNvPr>
          <p:cNvSpPr txBox="1">
            <a:spLocks/>
          </p:cNvSpPr>
          <p:nvPr/>
        </p:nvSpPr>
        <p:spPr>
          <a:xfrm>
            <a:off x="420872" y="4681395"/>
            <a:ext cx="9372600" cy="2571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 err="1"/>
              <a:t>Leica</a:t>
            </a:r>
            <a:r>
              <a:rPr lang="cs-CZ" sz="3000" dirty="0"/>
              <a:t> TS60 (</a:t>
            </a:r>
            <a:r>
              <a:rPr lang="el-GR" sz="3000" dirty="0"/>
              <a:t>σφ = 0,15 </a:t>
            </a:r>
            <a:r>
              <a:rPr lang="cs-CZ" sz="3000" dirty="0" err="1"/>
              <a:t>mgon</a:t>
            </a:r>
            <a:r>
              <a:rPr lang="cs-CZ" sz="3000" dirty="0"/>
              <a:t>, </a:t>
            </a:r>
            <a:r>
              <a:rPr lang="el-GR" sz="3000" dirty="0"/>
              <a:t>σ</a:t>
            </a:r>
            <a:r>
              <a:rPr lang="cs-CZ" sz="3000" dirty="0"/>
              <a:t>d = 0,6 mm + 1 </a:t>
            </a:r>
            <a:r>
              <a:rPr lang="cs-CZ" sz="3000" dirty="0" err="1"/>
              <a:t>ppm</a:t>
            </a:r>
            <a:r>
              <a:rPr lang="cs-CZ" sz="3000" dirty="0"/>
              <a:t>)</a:t>
            </a:r>
          </a:p>
          <a:p>
            <a:r>
              <a:rPr lang="cs-CZ" sz="3000" dirty="0" err="1"/>
              <a:t>Leica</a:t>
            </a:r>
            <a:r>
              <a:rPr lang="cs-CZ" sz="3000" dirty="0"/>
              <a:t> MS60 (</a:t>
            </a:r>
            <a:r>
              <a:rPr lang="el-GR" sz="3000" dirty="0"/>
              <a:t>σφ = 0,3 </a:t>
            </a:r>
            <a:r>
              <a:rPr lang="cs-CZ" sz="3000" dirty="0" err="1"/>
              <a:t>mgon</a:t>
            </a:r>
            <a:r>
              <a:rPr lang="cs-CZ" sz="3000" dirty="0"/>
              <a:t>, </a:t>
            </a:r>
            <a:r>
              <a:rPr lang="el-GR" sz="3000" dirty="0"/>
              <a:t>σ</a:t>
            </a:r>
            <a:r>
              <a:rPr lang="cs-CZ" sz="3000" dirty="0"/>
              <a:t>d = 1 mm + 1,5 </a:t>
            </a:r>
            <a:r>
              <a:rPr lang="cs-CZ" sz="3000" dirty="0" err="1"/>
              <a:t>ppm</a:t>
            </a:r>
            <a:r>
              <a:rPr lang="cs-CZ" sz="3000" dirty="0"/>
              <a:t>)</a:t>
            </a:r>
          </a:p>
          <a:p>
            <a:r>
              <a:rPr lang="en-US" sz="3000" dirty="0"/>
              <a:t>Trimble S9 HP (</a:t>
            </a:r>
            <a:r>
              <a:rPr lang="en-US" sz="3000" dirty="0" err="1"/>
              <a:t>σφ</a:t>
            </a:r>
            <a:r>
              <a:rPr lang="en-US" sz="3000" dirty="0"/>
              <a:t> = 0,3 </a:t>
            </a:r>
            <a:r>
              <a:rPr lang="en-US" sz="3000" dirty="0" err="1"/>
              <a:t>mgon</a:t>
            </a:r>
            <a:r>
              <a:rPr lang="en-US" sz="3000" dirty="0"/>
              <a:t>, </a:t>
            </a:r>
            <a:r>
              <a:rPr lang="en-US" sz="3000" dirty="0" err="1"/>
              <a:t>σd</a:t>
            </a:r>
            <a:r>
              <a:rPr lang="en-US" sz="3000" dirty="0"/>
              <a:t> = 0,8 mm + 1 ppm)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90067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CAD5E-9254-690A-77CC-6F705AF2F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B7E8F1E-9A2A-FA6D-D04D-BF07C7ED8A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0"/>
            <a:ext cx="11134725" cy="1285875"/>
          </a:xfrm>
        </p:spPr>
        <p:txBody>
          <a:bodyPr/>
          <a:lstStyle/>
          <a:p>
            <a:r>
              <a:rPr lang="cs-CZ" dirty="0"/>
              <a:t>Statická zatěžovací zkouška 20. 11. 2024</a:t>
            </a:r>
            <a:br>
              <a:rPr lang="cs-CZ" dirty="0"/>
            </a:br>
            <a:r>
              <a:rPr lang="cs-CZ" dirty="0"/>
              <a:t>Měřická síť</a:t>
            </a:r>
          </a:p>
        </p:txBody>
      </p:sp>
      <p:pic>
        <p:nvPicPr>
          <p:cNvPr id="7" name="Obrázek 6" descr="Obsah obrázku venku, budova, obloha, mrak&#10;&#10;Obsah vygenerovaný umělou inteligencí může být nesprávný.">
            <a:extLst>
              <a:ext uri="{FF2B5EF4-FFF2-40B4-BE49-F238E27FC236}">
                <a16:creationId xmlns:a16="http://schemas.microsoft.com/office/drawing/2014/main" id="{E8A39442-434D-38A7-253A-8FA433092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0"/>
          <a:stretch/>
        </p:blipFill>
        <p:spPr>
          <a:xfrm>
            <a:off x="2359068" y="1285875"/>
            <a:ext cx="8004132" cy="55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rátěný model budovy 16 x 9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665409_TF03031027.potx" id="{81952F24-F483-4624-B831-C19136C9C893}" vid="{F62AD81A-72EA-4120-A4D1-FC9DE6B2E5D3}"/>
    </a:ext>
  </a:extLst>
</a:theme>
</file>

<file path=ppt/theme/theme2.xml><?xml version="1.0" encoding="utf-8"?>
<a:theme xmlns:a="http://schemas.openxmlformats.org/drawingml/2006/main" name="Firemní motiv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remní motiv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6DFB71-5650-4E53-8134-FCF33ECDD3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30C5B9-1E5F-4356-968E-2FC64955BFF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D6EEDF-527A-4587-A446-F1DE3EAF9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 tématem drátěného modelu budovy (širokoúhlá)</Template>
  <TotalTime>753</TotalTime>
  <Words>690</Words>
  <Application>Microsoft Office PowerPoint</Application>
  <PresentationFormat>Širokoúhlá obrazovka</PresentationFormat>
  <Paragraphs>85</Paragraphs>
  <Slides>17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Aptos Narrow</vt:lpstr>
      <vt:lpstr>Arial</vt:lpstr>
      <vt:lpstr>Calibri</vt:lpstr>
      <vt:lpstr>Drátěný model budovy 16 x 9</vt:lpstr>
      <vt:lpstr>GEODETICKÉ MĚŘENÍ PŘI ZATĚŽOVACÍ ZKOUŠCE MOSTU  PŘES VODNÍ DÍLO ORLÍK  Ing. Jaroslav Braun, Ph.D. doc. Ing. Rudolf Urban, Ph.D. Lukáš Kleiner  Katedra speciální geodézie  Fakulta stavební ČVUT v Praze   GEODÉZIE VE STAVEBNICTVÍ A PRŮMYSLU BRNO 26. 3. – 27. 3. 2025   </vt:lpstr>
      <vt:lpstr>Zatěžovací zkoušky mostních objektů</vt:lpstr>
      <vt:lpstr>Zatěžovací zkoušky mostních objektů – geodetické měření</vt:lpstr>
      <vt:lpstr>Železniční most přes vodní dílo orlík</vt:lpstr>
      <vt:lpstr>Železniční most přes vodní dílo orlík</vt:lpstr>
      <vt:lpstr>Statická zatěžovací zkouška 20. 11. 2024</vt:lpstr>
      <vt:lpstr>Statická zatěžovací zkouška 20. 11. 2024 Pozorované body</vt:lpstr>
      <vt:lpstr>Statická zatěžovací zkouška 20. 11. 2024 Měřická síť</vt:lpstr>
      <vt:lpstr>Statická zatěžovací zkouška 20. 11. 2024 Měřická síť</vt:lpstr>
      <vt:lpstr>Statická zatěžovací zkouška 20. 11. 2024 Měřická síť</vt:lpstr>
      <vt:lpstr>Statická zatěžovací zkouška 20. 11. 2024 Měřická síť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Jaroslav Braun</dc:creator>
  <cp:lastModifiedBy>Jaroslav Braun</cp:lastModifiedBy>
  <cp:revision>91</cp:revision>
  <dcterms:created xsi:type="dcterms:W3CDTF">2025-01-23T10:47:52Z</dcterms:created>
  <dcterms:modified xsi:type="dcterms:W3CDTF">2025-03-26T06:25:09Z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