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96" r:id="rId4"/>
    <p:sldId id="281" r:id="rId5"/>
    <p:sldId id="345" r:id="rId6"/>
    <p:sldId id="346" r:id="rId7"/>
    <p:sldId id="365" r:id="rId8"/>
    <p:sldId id="364" r:id="rId9"/>
    <p:sldId id="347" r:id="rId10"/>
    <p:sldId id="366" r:id="rId11"/>
    <p:sldId id="348" r:id="rId12"/>
    <p:sldId id="356" r:id="rId13"/>
    <p:sldId id="349" r:id="rId14"/>
    <p:sldId id="352" r:id="rId15"/>
    <p:sldId id="357" r:id="rId16"/>
    <p:sldId id="350" r:id="rId17"/>
    <p:sldId id="358" r:id="rId18"/>
    <p:sldId id="353" r:id="rId19"/>
    <p:sldId id="354" r:id="rId20"/>
    <p:sldId id="360" r:id="rId21"/>
    <p:sldId id="359" r:id="rId22"/>
    <p:sldId id="361" r:id="rId23"/>
    <p:sldId id="362" r:id="rId24"/>
    <p:sldId id="278" r:id="rId25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59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7AAA26-D5BF-474C-B679-8823FAA33BD3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é číslo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4DD0523-8633-4ACC-9038-C6A9EE863107}" type="datetime1">
              <a:rPr lang="sk-SK" smtClean="0"/>
              <a:t>25. 3. 2025</a:t>
            </a:fld>
            <a:endParaRPr lang="en-US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é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"/>
              <a:t>Kliknutím upravíte štýly predlohy textu</a:t>
            </a:r>
            <a:endParaRPr lang="en-US"/>
          </a:p>
          <a:p>
            <a:pPr lvl="1" rtl="0"/>
            <a:r>
              <a:rPr lang="sk"/>
              <a:t>Druhá úroveň</a:t>
            </a:r>
          </a:p>
          <a:p>
            <a:pPr lvl="2" rtl="0"/>
            <a:r>
              <a:rPr lang="sk"/>
              <a:t>Tretia úroveň</a:t>
            </a:r>
          </a:p>
          <a:p>
            <a:pPr lvl="3" rtl="0"/>
            <a:r>
              <a:rPr lang="sk"/>
              <a:t>Štvrtá úroveň</a:t>
            </a:r>
          </a:p>
          <a:p>
            <a:pPr lvl="4" rtl="0"/>
            <a:r>
              <a:rPr lang="sk"/>
              <a:t>Piata úroveň</a:t>
            </a:r>
            <a:endParaRPr lang="en-US"/>
          </a:p>
        </p:txBody>
      </p:sp>
      <p:sp>
        <p:nvSpPr>
          <p:cNvPr id="6" name="Zástupnáb pät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k-SK"/>
              <a:t>Kliknutím upravte štýl predlohy podnadpisu</a:t>
            </a:r>
            <a:endParaRPr lang="en-US" dirty="0"/>
          </a:p>
        </p:txBody>
      </p:sp>
      <p:cxnSp>
        <p:nvCxnSpPr>
          <p:cNvPr id="9" name="Priama spojnica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dátumu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960868-8E25-4946-BBCA-F0AFF8AC5FA6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é číslo snímky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Zástupný symbol dátumu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0261951-DC05-4B9B-8533-28752B2018EE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é číslo snímky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Zástupný symbol dátumu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8FE67E-66E5-413F-831E-D1F57F4C5E45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čísla snímky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Zástupný symbol dátumu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524EA0-F99E-4C53-A690-62519952F393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é číslo snímky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cxnSp>
        <p:nvCxnSpPr>
          <p:cNvPr id="9" name="Priama spojnica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dátumu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C5828B-4759-400A-93AF-FD6A7B7BA936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8" name="Zástupný symbol päty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čísla snímky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Zástupný symbol dátumu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E0CE9-0526-485D-A316-3F50CE97017D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9" name="Zástupný symbol päty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é číslo snímky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2" name="Zástupný symbol dátumu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977A38-67FB-4056-B979-9F520E462C92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11" name="Zástupný symbol päty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é číslo snímky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6" name="Zástupný symbol dátumu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EDD75D-4187-4028-B397-3644F84D00C1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čísla snímky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dátumu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0C736-252B-4869-85F1-021F4A26790A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3" name="Zástupný symbol päty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é číslo snímky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sk-SK"/>
              <a:t>Kliknite sem a upravte štýly predlohy textu</a:t>
            </a:r>
          </a:p>
          <a:p>
            <a:pPr lvl="1" rtl="0"/>
            <a:r>
              <a:rPr lang="sk-SK"/>
              <a:t>Druhá úroveň</a:t>
            </a:r>
          </a:p>
          <a:p>
            <a:pPr lvl="2" rtl="0"/>
            <a:r>
              <a:rPr lang="sk-SK"/>
              <a:t>Tretia úroveň</a:t>
            </a:r>
          </a:p>
          <a:p>
            <a:pPr lvl="3" rtl="0"/>
            <a:r>
              <a:rPr lang="sk-SK"/>
              <a:t>Štvrtá úroveň</a:t>
            </a:r>
          </a:p>
          <a:p>
            <a:pPr lvl="4" rtl="0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C0AC3175-418E-454A-838F-BCE537F08C69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rázok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5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k-SK"/>
              <a:t>Kliknite sem a upravte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316B050-2446-455E-BE5F-477E9B8F5C89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6" name="Zástupná pät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"/>
              <a:t>Kliknite sem a upravte štýl predlohy nadpisov</a:t>
            </a:r>
            <a:endParaRPr lang="en-US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sk"/>
              <a:t>Kliknutím upravíte štýly predlohy textu</a:t>
            </a:r>
          </a:p>
          <a:p>
            <a:pPr lvl="1" rtl="0"/>
            <a:r>
              <a:rPr lang="sk"/>
              <a:t>Druhá úroveň</a:t>
            </a:r>
          </a:p>
          <a:p>
            <a:pPr lvl="2" rtl="0"/>
            <a:r>
              <a:rPr lang="sk"/>
              <a:t>Tretia úroveň</a:t>
            </a:r>
          </a:p>
          <a:p>
            <a:pPr lvl="3" rtl="0"/>
            <a:r>
              <a:rPr lang="sk"/>
              <a:t>Štvrtá úroveň</a:t>
            </a:r>
          </a:p>
          <a:p>
            <a:pPr lvl="4" rtl="0"/>
            <a:r>
              <a:rPr lang="sk"/>
              <a:t>Piata úroveň</a:t>
            </a:r>
            <a:endParaRPr lang="en-US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60BDA768-E9F0-4E26-AB7B-EFA2B26E440F}" type="datetime1">
              <a:rPr lang="sk-SK" smtClean="0"/>
              <a:t>25. 3. 2025</a:t>
            </a:fld>
            <a:endParaRPr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info@skymaps.sk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ĺžni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986558"/>
            <a:ext cx="6331558" cy="3254701"/>
          </a:xfrm>
        </p:spPr>
        <p:txBody>
          <a:bodyPr rtlCol="0">
            <a:noAutofit/>
          </a:bodyPr>
          <a:lstStyle/>
          <a:p>
            <a:pPr algn="ctr" rtl="0">
              <a:lnSpc>
                <a:spcPct val="100000"/>
              </a:lnSpc>
            </a:pPr>
            <a:r>
              <a:rPr lang="sk-SK" sz="5600" dirty="0">
                <a:latin typeface="Calibri" panose="020F0502020204030204" pitchFamily="34" charset="0"/>
                <a:cs typeface="Calibri" panose="020F0502020204030204" pitchFamily="34" charset="0"/>
              </a:rPr>
              <a:t>Geodetický monitoring po havárii oporného múru</a:t>
            </a:r>
            <a:br>
              <a:rPr lang="sk-SK" sz="5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sk-SK" sz="1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3600" i="1" dirty="0">
                <a:latin typeface="Calibri" panose="020F0502020204030204" pitchFamily="34" charset="0"/>
                <a:cs typeface="Calibri" panose="020F0502020204030204" pitchFamily="34" charset="0"/>
              </a:rPr>
              <a:t>OC Handlová, SK</a:t>
            </a:r>
            <a:endParaRPr lang="sk" sz="6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8"/>
            <a:ext cx="6269347" cy="2092127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ING. Viktor Setnický,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SkyMaps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Geomatics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s.r.o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ING. Michal Gašparík,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SkyMaps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Geomatics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sk-SK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s.r.o</a:t>
            </a:r>
            <a:r>
              <a:rPr lang="sk-SK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rtl="0"/>
            <a:endParaRPr lang="sk-SK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endParaRPr lang="sk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rtl="0"/>
            <a:r>
              <a:rPr lang="sk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 Brne, 26. 3. 2025</a:t>
            </a:r>
          </a:p>
        </p:txBody>
      </p:sp>
      <p:cxnSp>
        <p:nvCxnSpPr>
          <p:cNvPr id="24" name="Priama spojnica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1AF1FB00-7F6B-4613-914B-37E783298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03" y="5654024"/>
            <a:ext cx="2460589" cy="10214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1395C3-1A4F-4AFF-BA60-BA7AD80D9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3915"/>
          <a:stretch/>
        </p:blipFill>
        <p:spPr bwMode="auto">
          <a:xfrm>
            <a:off x="-39543" y="0"/>
            <a:ext cx="528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D20A4-FA31-A497-7F6F-ECA1ADF3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B7C4A-9D31-F36C-6666-04B4BF8FB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Diagnostika betónových konštrukcií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113AA6B-6152-CE6B-5ADF-598BEA919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2ACE156B-AD24-E1E0-94BA-28FAB4B72A12}"/>
              </a:ext>
            </a:extLst>
          </p:cNvPr>
          <p:cNvSpPr txBox="1">
            <a:spLocks/>
          </p:cNvSpPr>
          <p:nvPr/>
        </p:nvSpPr>
        <p:spPr>
          <a:xfrm>
            <a:off x="752027" y="2117781"/>
            <a:ext cx="3190917" cy="6967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800" dirty="0" err="1"/>
              <a:t>Georadarové</a:t>
            </a:r>
            <a:r>
              <a:rPr lang="sk-SK" sz="1800" dirty="0"/>
              <a:t> meranie pilót</a:t>
            </a:r>
            <a:endParaRPr lang="sk-SK" sz="1900" dirty="0"/>
          </a:p>
        </p:txBody>
      </p:sp>
      <p:pic>
        <p:nvPicPr>
          <p:cNvPr id="9" name="Picture 8" descr="A person in a safety jacket and helmet&#10;&#10;AI-generated content may be incorrect.">
            <a:extLst>
              <a:ext uri="{FF2B5EF4-FFF2-40B4-BE49-F238E27FC236}">
                <a16:creationId xmlns:a16="http://schemas.microsoft.com/office/drawing/2014/main" id="{1B171BFC-E083-3FF8-F28C-0B16EB8E4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01" y="1942929"/>
            <a:ext cx="3349864" cy="446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18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7D9C0-6438-B0A0-2B08-CBA9342BF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15B49-4640-3F64-674A-139B9EE6F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Diagnostika betónových konštrukcií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B4716667-3B64-6EC1-92AB-EBF5D8F7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E329CE31-0172-93C6-C3BD-563C00FCFCAB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Vyhodnotenie polohy a krytia výstuže: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2D </a:t>
            </a:r>
            <a:r>
              <a:rPr lang="sk-SK" sz="1500" dirty="0" err="1"/>
              <a:t>radargramy</a:t>
            </a:r>
            <a:endParaRPr lang="sk-SK" sz="1500" dirty="0"/>
          </a:p>
          <a:p>
            <a:pPr lvl="2">
              <a:lnSpc>
                <a:spcPct val="150000"/>
              </a:lnSpc>
            </a:pPr>
            <a:r>
              <a:rPr lang="sk-SK" sz="1500" dirty="0"/>
              <a:t>Plošné </a:t>
            </a:r>
            <a:r>
              <a:rPr lang="sk-SK" sz="1500" dirty="0" err="1"/>
              <a:t>skeny</a:t>
            </a:r>
            <a:endParaRPr lang="sk-SK" sz="1500" dirty="0"/>
          </a:p>
          <a:p>
            <a:pPr lvl="2">
              <a:lnSpc>
                <a:spcPct val="150000"/>
              </a:lnSpc>
            </a:pPr>
            <a:r>
              <a:rPr lang="sk-SK" sz="1500" dirty="0"/>
              <a:t>3D modely výstuže</a:t>
            </a:r>
          </a:p>
          <a:p>
            <a:pPr lvl="1"/>
            <a:endParaRPr lang="sk-SK" sz="1900" dirty="0"/>
          </a:p>
        </p:txBody>
      </p:sp>
      <p:pic>
        <p:nvPicPr>
          <p:cNvPr id="5" name="Obrázok 7">
            <a:extLst>
              <a:ext uri="{FF2B5EF4-FFF2-40B4-BE49-F238E27FC236}">
                <a16:creationId xmlns:a16="http://schemas.microsoft.com/office/drawing/2014/main" id="{3DA648B7-987F-E53B-D773-6446155C7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442" y="2462382"/>
            <a:ext cx="5473655" cy="24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1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9D9EE-413E-76D7-0145-89066FA0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99575-A337-9251-4E1A-5522B2E9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Diagnostika betónových konštrukcií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5B13FA04-8957-E08E-A0B6-560E45CE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02A4E2E7-D3CC-D988-F794-91EAB0479794}"/>
              </a:ext>
            </a:extLst>
          </p:cNvPr>
          <p:cNvSpPr txBox="1">
            <a:spLocks/>
          </p:cNvSpPr>
          <p:nvPr/>
        </p:nvSpPr>
        <p:spPr>
          <a:xfrm>
            <a:off x="752028" y="2117781"/>
            <a:ext cx="2769453" cy="47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Plošný </a:t>
            </a:r>
            <a:r>
              <a:rPr lang="sk-SK" sz="1900" dirty="0" err="1"/>
              <a:t>sken</a:t>
            </a:r>
            <a:endParaRPr lang="sk-SK" sz="1900" dirty="0"/>
          </a:p>
        </p:txBody>
      </p:sp>
      <p:pic>
        <p:nvPicPr>
          <p:cNvPr id="8" name="Obrázok 1463932016">
            <a:extLst>
              <a:ext uri="{FF2B5EF4-FFF2-40B4-BE49-F238E27FC236}">
                <a16:creationId xmlns:a16="http://schemas.microsoft.com/office/drawing/2014/main" id="{BB22BE09-6B00-807C-7811-073BFB8C9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r="14222"/>
          <a:stretch/>
        </p:blipFill>
        <p:spPr bwMode="auto">
          <a:xfrm>
            <a:off x="996950" y="2642553"/>
            <a:ext cx="3873500" cy="3528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ok 12862850">
            <a:extLst>
              <a:ext uri="{FF2B5EF4-FFF2-40B4-BE49-F238E27FC236}">
                <a16:creationId xmlns:a16="http://schemas.microsoft.com/office/drawing/2014/main" id="{EF8E2E6A-97CA-C113-265D-97D78D91E8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7887" r="8075" b="11854"/>
          <a:stretch/>
        </p:blipFill>
        <p:spPr bwMode="auto">
          <a:xfrm>
            <a:off x="5068429" y="2908300"/>
            <a:ext cx="3434221" cy="2711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ok 240747706">
            <a:extLst>
              <a:ext uri="{FF2B5EF4-FFF2-40B4-BE49-F238E27FC236}">
                <a16:creationId xmlns:a16="http://schemas.microsoft.com/office/drawing/2014/main" id="{C68BB613-E36E-7C5B-E3CA-CC13AD865B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7284" r="8076" b="11195"/>
          <a:stretch/>
        </p:blipFill>
        <p:spPr bwMode="auto">
          <a:xfrm>
            <a:off x="8502649" y="2867420"/>
            <a:ext cx="3483309" cy="2803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Podnadpis 2">
            <a:extLst>
              <a:ext uri="{FF2B5EF4-FFF2-40B4-BE49-F238E27FC236}">
                <a16:creationId xmlns:a16="http://schemas.microsoft.com/office/drawing/2014/main" id="{7C7B21FF-218D-A28E-0CB8-FACACEAC4EBE}"/>
              </a:ext>
            </a:extLst>
          </p:cNvPr>
          <p:cNvSpPr txBox="1">
            <a:spLocks/>
          </p:cNvSpPr>
          <p:nvPr/>
        </p:nvSpPr>
        <p:spPr>
          <a:xfrm>
            <a:off x="5758597" y="2511481"/>
            <a:ext cx="1747103" cy="4730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50000"/>
              </a:lnSpc>
              <a:buNone/>
            </a:pPr>
            <a:r>
              <a:rPr lang="sk-SK" sz="1800" dirty="0"/>
              <a:t>Predný pohľad</a:t>
            </a:r>
            <a:endParaRPr lang="sk-SK" sz="1900" dirty="0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A30B69E3-9988-CE5A-890F-6B7B079395BB}"/>
              </a:ext>
            </a:extLst>
          </p:cNvPr>
          <p:cNvSpPr txBox="1">
            <a:spLocks/>
          </p:cNvSpPr>
          <p:nvPr/>
        </p:nvSpPr>
        <p:spPr>
          <a:xfrm>
            <a:off x="9192818" y="2531484"/>
            <a:ext cx="2053032" cy="47301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>
              <a:lnSpc>
                <a:spcPct val="150000"/>
              </a:lnSpc>
              <a:buNone/>
            </a:pPr>
            <a:r>
              <a:rPr lang="sk-SK" sz="1800" dirty="0"/>
              <a:t>Pohľad z vrchu (rez)</a:t>
            </a:r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178061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FE353-63A3-DF6B-AECA-6771EA63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304686-D489-A60C-FFB1-C956132B5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9FC1397A-674B-4B80-F6E8-E14574470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8BB98B1B-61BB-B9BC-E7CB-EBF04BD2C08C}"/>
              </a:ext>
            </a:extLst>
          </p:cNvPr>
          <p:cNvSpPr txBox="1">
            <a:spLocks/>
          </p:cNvSpPr>
          <p:nvPr/>
        </p:nvSpPr>
        <p:spPr>
          <a:xfrm>
            <a:off x="1039967" y="2031026"/>
            <a:ext cx="5140340" cy="424655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</a:pPr>
            <a:r>
              <a:rPr lang="sk-SK" sz="1900" dirty="0"/>
              <a:t>V prvej fáze monitorovaná zostávajúca časť pilótového OM a OM parkoviska</a:t>
            </a:r>
          </a:p>
          <a:p>
            <a:pPr lvl="1">
              <a:lnSpc>
                <a:spcPct val="110000"/>
              </a:lnSpc>
            </a:pPr>
            <a:endParaRPr lang="sk-SK" sz="500" dirty="0"/>
          </a:p>
          <a:p>
            <a:pPr lvl="1"/>
            <a:r>
              <a:rPr lang="sk-SK" sz="1900" dirty="0"/>
              <a:t>Konštrukcia </a:t>
            </a:r>
            <a:r>
              <a:rPr lang="sk-SK" sz="1900" dirty="0" err="1"/>
              <a:t>Terramesh</a:t>
            </a:r>
            <a:r>
              <a:rPr lang="sk-SK" sz="1900" dirty="0"/>
              <a:t> monitorovaná po dokončení výplne múru</a:t>
            </a:r>
          </a:p>
          <a:p>
            <a:pPr lvl="1"/>
            <a:endParaRPr lang="sk-SK" sz="500" dirty="0"/>
          </a:p>
          <a:p>
            <a:pPr lvl="1"/>
            <a:r>
              <a:rPr lang="sk-SK" sz="1900" dirty="0"/>
              <a:t>Po dosypaní svahu nad </a:t>
            </a:r>
            <a:r>
              <a:rPr lang="sk-SK" sz="1900" dirty="0" err="1"/>
              <a:t>Terramesh</a:t>
            </a:r>
            <a:r>
              <a:rPr lang="sk-SK" sz="1900" dirty="0"/>
              <a:t> monitorovanie </a:t>
            </a:r>
            <a:r>
              <a:rPr lang="sk-SK" sz="1900" dirty="0" err="1"/>
              <a:t>inklinometrov</a:t>
            </a:r>
            <a:r>
              <a:rPr lang="sk-SK" sz="1900" dirty="0"/>
              <a:t> nad OM</a:t>
            </a:r>
          </a:p>
          <a:p>
            <a:pPr lvl="1"/>
            <a:endParaRPr lang="sk-SK" sz="500" dirty="0"/>
          </a:p>
          <a:p>
            <a:pPr lvl="1"/>
            <a:r>
              <a:rPr lang="sk-SK" sz="1900" dirty="0"/>
              <a:t>Vzťažná sieť tvorená hĺbkovými stabilizáciami a klincovými značkami</a:t>
            </a:r>
          </a:p>
          <a:p>
            <a:pPr lvl="1"/>
            <a:endParaRPr lang="sk-SK" sz="500" dirty="0"/>
          </a:p>
          <a:p>
            <a:pPr lvl="1"/>
            <a:r>
              <a:rPr lang="sk-SK" sz="1900" dirty="0"/>
              <a:t>Použitá technika: </a:t>
            </a:r>
            <a:r>
              <a:rPr lang="sk-SK" sz="1900" dirty="0" err="1"/>
              <a:t>Geomax</a:t>
            </a:r>
            <a:r>
              <a:rPr lang="sk-SK" sz="1900" dirty="0"/>
              <a:t> Zoom 95</a:t>
            </a:r>
          </a:p>
          <a:p>
            <a:pPr lvl="2"/>
            <a:r>
              <a:rPr lang="sk-SK" sz="1500" dirty="0"/>
              <a:t> </a:t>
            </a:r>
            <a:r>
              <a:rPr lang="en-GB" sz="1500" dirty="0" err="1"/>
              <a:t>presnos</a:t>
            </a:r>
            <a:r>
              <a:rPr lang="sk-SK" sz="1500" dirty="0"/>
              <a:t>ť: </a:t>
            </a:r>
            <a:r>
              <a:rPr lang="sv-SE" sz="1500" dirty="0"/>
              <a:t>1.0 mm + 1.5 ppm; 0.3 mgon</a:t>
            </a:r>
            <a:endParaRPr lang="sk-SK" sz="1500" dirty="0"/>
          </a:p>
        </p:txBody>
      </p:sp>
      <p:pic>
        <p:nvPicPr>
          <p:cNvPr id="8" name="Picture 7" descr="A yellow and grey device on a tripod&#10;&#10;AI-generated content may be incorrect.">
            <a:extLst>
              <a:ext uri="{FF2B5EF4-FFF2-40B4-BE49-F238E27FC236}">
                <a16:creationId xmlns:a16="http://schemas.microsoft.com/office/drawing/2014/main" id="{2683501E-7F7E-9C7F-C9AF-A0D196782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5" t="28558" b="22355"/>
          <a:stretch/>
        </p:blipFill>
        <p:spPr>
          <a:xfrm>
            <a:off x="8216629" y="1942929"/>
            <a:ext cx="2753333" cy="424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4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52B90-BAAA-9BC4-460E-AF8236395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2ED04D-B2A7-5AC3-817C-0B7592B87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7BBE4543-D739-90EB-39D7-DA16A1293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pic>
        <p:nvPicPr>
          <p:cNvPr id="3" name="Obrázok 7">
            <a:extLst>
              <a:ext uri="{FF2B5EF4-FFF2-40B4-BE49-F238E27FC236}">
                <a16:creationId xmlns:a16="http://schemas.microsoft.com/office/drawing/2014/main" id="{7E5600AC-4BA4-E7FA-C034-6D06B337F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" b="10805"/>
          <a:stretch/>
        </p:blipFill>
        <p:spPr>
          <a:xfrm>
            <a:off x="805449" y="2014263"/>
            <a:ext cx="5475373" cy="3893667"/>
          </a:xfrm>
          <a:prstGeom prst="rect">
            <a:avLst/>
          </a:prstGeom>
        </p:spPr>
      </p:pic>
      <p:pic>
        <p:nvPicPr>
          <p:cNvPr id="5" name="Obrázok 7">
            <a:extLst>
              <a:ext uri="{FF2B5EF4-FFF2-40B4-BE49-F238E27FC236}">
                <a16:creationId xmlns:a16="http://schemas.microsoft.com/office/drawing/2014/main" id="{D195D20D-BF27-6EA3-5549-D44485F94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r="5247" b="23333"/>
          <a:stretch/>
        </p:blipFill>
        <p:spPr>
          <a:xfrm>
            <a:off x="6394315" y="2014264"/>
            <a:ext cx="5188085" cy="38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10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F8BFC-CB3E-9560-436F-ECBAC924B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4209A9B0-4B1A-7D51-3C04-1ABA50079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pic>
        <p:nvPicPr>
          <p:cNvPr id="3" name="Obrázok 7">
            <a:extLst>
              <a:ext uri="{FF2B5EF4-FFF2-40B4-BE49-F238E27FC236}">
                <a16:creationId xmlns:a16="http://schemas.microsoft.com/office/drawing/2014/main" id="{2B9B0B1E-E241-5571-E097-28E623679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" r="265"/>
          <a:stretch/>
        </p:blipFill>
        <p:spPr>
          <a:xfrm>
            <a:off x="993518" y="0"/>
            <a:ext cx="9000031" cy="64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43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AA68C-BBCE-D49A-6A86-CE31A7529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6DE78-B2D3-23F1-CD90-48E33A59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40AB333-8F65-F002-9CD6-C6A159BB4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283471A-D5FD-B1AB-5FE1-56C7C94D3527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Meračské značky, značky na </a:t>
            </a:r>
            <a:r>
              <a:rPr lang="sk-SK" sz="1900" dirty="0" err="1"/>
              <a:t>terramesh</a:t>
            </a:r>
            <a:endParaRPr lang="sk-SK" sz="1900" dirty="0"/>
          </a:p>
        </p:txBody>
      </p:sp>
      <p:pic>
        <p:nvPicPr>
          <p:cNvPr id="3" name="Obrázok 7">
            <a:extLst>
              <a:ext uri="{FF2B5EF4-FFF2-40B4-BE49-F238E27FC236}">
                <a16:creationId xmlns:a16="http://schemas.microsoft.com/office/drawing/2014/main" id="{6A8132B5-86DE-730A-39DF-15DAEDF02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5" t="6186" b="20203"/>
          <a:stretch/>
        </p:blipFill>
        <p:spPr>
          <a:xfrm>
            <a:off x="1329447" y="2542162"/>
            <a:ext cx="3803569" cy="2723744"/>
          </a:xfrm>
          <a:prstGeom prst="rect">
            <a:avLst/>
          </a:prstGeom>
        </p:spPr>
      </p:pic>
      <p:pic>
        <p:nvPicPr>
          <p:cNvPr id="6" name="Obrázok 7">
            <a:extLst>
              <a:ext uri="{FF2B5EF4-FFF2-40B4-BE49-F238E27FC236}">
                <a16:creationId xmlns:a16="http://schemas.microsoft.com/office/drawing/2014/main" id="{7C862B48-20E3-292A-6092-7C99F00D4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r="1954"/>
          <a:stretch/>
        </p:blipFill>
        <p:spPr>
          <a:xfrm>
            <a:off x="5964194" y="4382039"/>
            <a:ext cx="5538282" cy="1992621"/>
          </a:xfrm>
          <a:prstGeom prst="rect">
            <a:avLst/>
          </a:prstGeom>
        </p:spPr>
      </p:pic>
      <p:pic>
        <p:nvPicPr>
          <p:cNvPr id="9" name="Picture 8" descr="A red object on a fence&#10;&#10;AI-generated content may be incorrect.">
            <a:extLst>
              <a:ext uri="{FF2B5EF4-FFF2-40B4-BE49-F238E27FC236}">
                <a16:creationId xmlns:a16="http://schemas.microsoft.com/office/drawing/2014/main" id="{A6C5B006-BBB1-E1C9-B3ED-5FD51E0C2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1" b="19716"/>
          <a:stretch/>
        </p:blipFill>
        <p:spPr>
          <a:xfrm>
            <a:off x="5317786" y="2542162"/>
            <a:ext cx="2405975" cy="270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29E11-9916-C448-7C2F-3DA7F216E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1E18C-258A-EC11-5B8D-E5ABE1F1F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0FCABB4B-30F3-A8CC-CECB-9AB362948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0A2414-F0E9-9A6F-DC60-1EF5D7092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99380"/>
            <a:ext cx="10268478" cy="43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40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3499C-8148-0B4C-C499-6F4346233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BB8CA9C3-48F3-FA94-DD0B-B691746DB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3F1109F9-B543-87B1-C87B-7BE9B6B0EE64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endParaRPr lang="sk-SK" sz="1900" dirty="0"/>
          </a:p>
        </p:txBody>
      </p:sp>
      <p:pic>
        <p:nvPicPr>
          <p:cNvPr id="5" name="Picture 4" descr="A blueprint of a train&#10;&#10;AI-generated content may be incorrect.">
            <a:extLst>
              <a:ext uri="{FF2B5EF4-FFF2-40B4-BE49-F238E27FC236}">
                <a16:creationId xmlns:a16="http://schemas.microsoft.com/office/drawing/2014/main" id="{5ADEE0C8-DD56-E2E3-DBBE-DC7877DA9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06" y="0"/>
            <a:ext cx="9031544" cy="63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6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A561D-2A31-72C2-4471-F1EF78695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3D20C-F7A2-B5E8-D3D0-CB612634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01BA5EAC-8CCB-7223-1EDB-27F0235C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888603AD-3396-D5F9-C691-7CD67EE909A8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Graf vývoja posunov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Betónové konštrukcie</a:t>
            </a:r>
          </a:p>
        </p:txBody>
      </p:sp>
      <p:pic>
        <p:nvPicPr>
          <p:cNvPr id="5" name="Picture 4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782418AF-7B4B-FA32-69C6-4106F2AB9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25343" r="11286" b="14988"/>
          <a:stretch/>
        </p:blipFill>
        <p:spPr>
          <a:xfrm>
            <a:off x="3527898" y="1942929"/>
            <a:ext cx="7937770" cy="40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02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Obsah</a:t>
            </a:r>
            <a:endParaRPr lang="sk" sz="3300" i="1" dirty="0">
              <a:latin typeface="+mn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20900"/>
            <a:ext cx="10173029" cy="3748193"/>
          </a:xfrm>
        </p:spPr>
        <p:txBody>
          <a:bodyPr rtlCol="0">
            <a:normAutofit/>
          </a:bodyPr>
          <a:lstStyle/>
          <a:p>
            <a:pPr lvl="1"/>
            <a:r>
              <a:rPr lang="sk-SK" sz="1900" dirty="0"/>
              <a:t>Havária oporného múru v dôsledku zosuvu svahu</a:t>
            </a:r>
          </a:p>
          <a:p>
            <a:pPr marL="201168" lvl="1" indent="0">
              <a:buNone/>
            </a:pPr>
            <a:endParaRPr lang="sk-SK" dirty="0"/>
          </a:p>
          <a:p>
            <a:pPr lvl="1"/>
            <a:r>
              <a:rPr lang="sk-SK" sz="1900" dirty="0"/>
              <a:t>Geodetické činnosti po havárii oporného múru</a:t>
            </a:r>
          </a:p>
          <a:p>
            <a:pPr lvl="2"/>
            <a:r>
              <a:rPr lang="sk-SK" sz="1500" dirty="0" err="1"/>
              <a:t>Fotogrammetrické</a:t>
            </a:r>
            <a:r>
              <a:rPr lang="sk-SK" sz="1500" dirty="0"/>
              <a:t> snímkovanie a </a:t>
            </a:r>
            <a:r>
              <a:rPr lang="sk-SK" sz="1500" dirty="0" err="1"/>
              <a:t>LiDAR</a:t>
            </a:r>
            <a:r>
              <a:rPr lang="sk-SK" sz="1500" dirty="0"/>
              <a:t> v neprístupnom teréne</a:t>
            </a:r>
          </a:p>
          <a:p>
            <a:pPr lvl="2"/>
            <a:endParaRPr lang="sk-SK" sz="1500" dirty="0"/>
          </a:p>
          <a:p>
            <a:pPr lvl="1"/>
            <a:r>
              <a:rPr lang="sk-SK" sz="1900" dirty="0"/>
              <a:t>Diagnostika betónových konštrukcií</a:t>
            </a:r>
          </a:p>
          <a:p>
            <a:pPr lvl="2"/>
            <a:r>
              <a:rPr lang="sk-SK" sz="1500" dirty="0" err="1"/>
              <a:t>Georadarové</a:t>
            </a:r>
            <a:r>
              <a:rPr lang="sk-SK" sz="1500" dirty="0"/>
              <a:t> merania pre overenie polohy a krytia výstuže</a:t>
            </a:r>
          </a:p>
          <a:p>
            <a:pPr marL="384048" lvl="2" indent="0">
              <a:buNone/>
            </a:pPr>
            <a:endParaRPr lang="sk-SK" sz="1500" dirty="0"/>
          </a:p>
          <a:p>
            <a:pPr lvl="1"/>
            <a:r>
              <a:rPr lang="sk-SK" sz="1900" dirty="0"/>
              <a:t>Geodetický monitoring oporného múru</a:t>
            </a:r>
          </a:p>
          <a:p>
            <a:pPr lvl="2"/>
            <a:r>
              <a:rPr lang="sk-SK" sz="1500" dirty="0"/>
              <a:t>Monitoring zostávajúcej časti oporného múru, Monitoring novo-budovanej sypanej konštrukcie </a:t>
            </a:r>
            <a:r>
              <a:rPr lang="sk-SK" sz="1500" dirty="0" err="1"/>
              <a:t>Terramesh</a:t>
            </a:r>
            <a:endParaRPr lang="sk-SK" sz="15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1C7BDFD-1507-4118-B2FB-04A5DC0F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2E0BD-4A13-4C4E-510C-D2D274E15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62903-414E-1F0E-C756-351E9040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66CCCE39-3EAE-9D22-35A7-068447C9B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0AD67291-942A-5B19-E5F5-493D3F9BB70A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Graf vývoja posunov</a:t>
            </a:r>
          </a:p>
          <a:p>
            <a:pPr lvl="2">
              <a:lnSpc>
                <a:spcPct val="150000"/>
              </a:lnSpc>
            </a:pPr>
            <a:r>
              <a:rPr lang="sk-SK" sz="1500" dirty="0" err="1"/>
              <a:t>Terramesh</a:t>
            </a:r>
            <a:endParaRPr lang="sk-SK" sz="1500" dirty="0"/>
          </a:p>
        </p:txBody>
      </p:sp>
      <p:pic>
        <p:nvPicPr>
          <p:cNvPr id="8" name="Picture 7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E1D91275-C5B8-A494-8801-1F391E4F8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" t="25333" r="9026" b="14043"/>
          <a:stretch/>
        </p:blipFill>
        <p:spPr>
          <a:xfrm>
            <a:off x="3579778" y="1942929"/>
            <a:ext cx="8339847" cy="415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92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0B41C-02A1-99D7-7018-243DBFC12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61FC9-6853-2017-FE59-7C0DB284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C44881C7-0EBD-57C6-CFF7-31D5A7CDE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E5D5CEA8-4D88-2399-D336-E8083344337D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Vyhladenie hodnôt</a:t>
            </a:r>
          </a:p>
        </p:txBody>
      </p:sp>
      <p:pic>
        <p:nvPicPr>
          <p:cNvPr id="5" name="Picture 4" descr="A graph of a graph of a company&#10;&#10;AI-generated content may be incorrect.">
            <a:extLst>
              <a:ext uri="{FF2B5EF4-FFF2-40B4-BE49-F238E27FC236}">
                <a16:creationId xmlns:a16="http://schemas.microsoft.com/office/drawing/2014/main" id="{92A87DAB-125D-9A9B-8191-CC9A9E649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2" t="25334" r="21463" b="15730"/>
          <a:stretch/>
        </p:blipFill>
        <p:spPr>
          <a:xfrm>
            <a:off x="3709482" y="1942929"/>
            <a:ext cx="7107135" cy="40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61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47AEA-3293-708D-DBBC-CD9712253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3D01CD-A9D8-B03E-E26E-5B645DA3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5FD36F29-DA1E-0B33-EF87-DE7BC67CD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0A3DAC3-8193-D849-6399-EAF3BA44814F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Graf vývoja posunov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Vyhladený</a:t>
            </a:r>
          </a:p>
        </p:txBody>
      </p:sp>
      <p:pic>
        <p:nvPicPr>
          <p:cNvPr id="10" name="Picture 9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BA42728B-42DA-74EC-9667-C839A6C58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t="25334" r="8624" b="15730"/>
          <a:stretch/>
        </p:blipFill>
        <p:spPr>
          <a:xfrm>
            <a:off x="3521412" y="1942929"/>
            <a:ext cx="8268511" cy="40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27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74924-555B-6C58-526D-A776829B7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2A44F-E450-E49A-DCFD-06384ABF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Geodetický monitoring oporných múrov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7E8C85A6-15E3-EED5-827B-492993617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9EA155EB-4EEF-544E-34B8-B8457AACCC37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Graf vývoja posunov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Vyhladený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Betónové konštrukcie</a:t>
            </a:r>
          </a:p>
        </p:txBody>
      </p:sp>
      <p:pic>
        <p:nvPicPr>
          <p:cNvPr id="5" name="Picture 4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B577B315-009B-C224-597A-0C00E164B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25333" r="8624" b="14232"/>
          <a:stretch/>
        </p:blipFill>
        <p:spPr>
          <a:xfrm>
            <a:off x="3527899" y="1942929"/>
            <a:ext cx="8333362" cy="41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2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CEDF2785-D4EA-45D1-9D85-B6CBC824B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latin typeface="+mn-lt"/>
              </a:rPr>
              <a:t>Ďakujeme za Vašu pozornosť!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006862-A876-45A3-A088-26BC479AE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4999"/>
            <a:ext cx="10113264" cy="867383"/>
          </a:xfrm>
        </p:spPr>
        <p:txBody>
          <a:bodyPr>
            <a:normAutofit fontScale="92500" lnSpcReduction="20000"/>
          </a:bodyPr>
          <a:lstStyle/>
          <a:p>
            <a:r>
              <a:rPr lang="sk-SK" dirty="0"/>
              <a:t>Ing. Viktor </a:t>
            </a:r>
            <a:r>
              <a:rPr lang="sk-SK" dirty="0" err="1"/>
              <a:t>Setnický</a:t>
            </a:r>
            <a:endParaRPr lang="sk-SK" dirty="0"/>
          </a:p>
          <a:p>
            <a:r>
              <a:rPr lang="sk-SK" dirty="0"/>
              <a:t>Ing. Michal Gašparík</a:t>
            </a:r>
          </a:p>
          <a:p>
            <a:r>
              <a:rPr lang="sk-SK" dirty="0" err="1"/>
              <a:t>Skymaps</a:t>
            </a:r>
            <a:r>
              <a:rPr lang="sk-SK" dirty="0"/>
              <a:t> </a:t>
            </a:r>
            <a:r>
              <a:rPr lang="sk-SK" dirty="0" err="1"/>
              <a:t>Geomatics</a:t>
            </a:r>
            <a:r>
              <a:rPr lang="sk-SK" dirty="0"/>
              <a:t> </a:t>
            </a:r>
            <a:r>
              <a:rPr lang="sk-SK" dirty="0" err="1"/>
              <a:t>s.r.o</a:t>
            </a:r>
            <a:r>
              <a:rPr lang="sk-SK" dirty="0"/>
              <a:t>., </a:t>
            </a:r>
            <a:r>
              <a:rPr lang="sk-SK" dirty="0">
                <a:hlinkClick r:id="rId2"/>
              </a:rPr>
              <a:t>info@skymaps.cz</a:t>
            </a:r>
            <a:r>
              <a:rPr lang="sk-SK" dirty="0"/>
              <a:t>, +421 910 479 710</a:t>
            </a:r>
          </a:p>
        </p:txBody>
      </p:sp>
      <p:pic>
        <p:nvPicPr>
          <p:cNvPr id="8" name="Obrázok 7" descr="Obrázok, na ktorom je kreslenie&#10;&#10;Automaticky generovaný popis">
            <a:extLst>
              <a:ext uri="{FF2B5EF4-FFF2-40B4-BE49-F238E27FC236}">
                <a16:creationId xmlns:a16="http://schemas.microsoft.com/office/drawing/2014/main" id="{2FB87CEC-98C6-45DF-94BB-44225B25A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634" y="4997224"/>
            <a:ext cx="3457962" cy="1435551"/>
          </a:xfrm>
          <a:prstGeom prst="rect">
            <a:avLst/>
          </a:prstGeom>
        </p:spPr>
      </p:pic>
      <p:pic>
        <p:nvPicPr>
          <p:cNvPr id="6" name="Picture Placeholder 5" descr="A road with trees and a construction site&#10;&#10;AI-generated content may be incorrect.">
            <a:extLst>
              <a:ext uri="{FF2B5EF4-FFF2-40B4-BE49-F238E27FC236}">
                <a16:creationId xmlns:a16="http://schemas.microsoft.com/office/drawing/2014/main" id="{C53EFC62-6855-3B03-99B3-285A4E05B8A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3" b="229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8494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Havária oporného múru a jej následky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1C7BDFD-1507-4118-B2FB-04A5DC0F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79B61D09-D5B7-3880-CAA2-0B6C15001E85}"/>
              </a:ext>
            </a:extLst>
          </p:cNvPr>
          <p:cNvSpPr txBox="1">
            <a:spLocks/>
          </p:cNvSpPr>
          <p:nvPr/>
        </p:nvSpPr>
        <p:spPr>
          <a:xfrm>
            <a:off x="1097280" y="2114414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Zrútenie približne 100m pilótového oporného múru</a:t>
            </a:r>
          </a:p>
          <a:p>
            <a:pPr lvl="1">
              <a:lnSpc>
                <a:spcPct val="150000"/>
              </a:lnSpc>
            </a:pPr>
            <a:r>
              <a:rPr lang="sk-SK" sz="1900" dirty="0"/>
              <a:t>Nánosy zeminy na stavenisku v štádiu pred výstavbou budovy</a:t>
            </a:r>
          </a:p>
          <a:p>
            <a:pPr lvl="1">
              <a:lnSpc>
                <a:spcPct val="150000"/>
              </a:lnSpc>
            </a:pPr>
            <a:r>
              <a:rPr lang="sk-SK" sz="1900" dirty="0"/>
              <a:t>Neprístupnosť staveniska pre rizikovosť územia</a:t>
            </a:r>
          </a:p>
          <a:p>
            <a:pPr lvl="1">
              <a:lnSpc>
                <a:spcPct val="150000"/>
              </a:lnSpc>
            </a:pPr>
            <a:r>
              <a:rPr lang="sk-SK" sz="1900" dirty="0"/>
              <a:t>Obava o stabilitu zostávajúcich častí oporného múru</a:t>
            </a:r>
          </a:p>
          <a:p>
            <a:pPr lvl="1"/>
            <a:endParaRPr lang="sk-SK" sz="15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</p:txBody>
      </p:sp>
    </p:spTree>
    <p:extLst>
      <p:ext uri="{BB962C8B-B14F-4D97-AF65-F5344CB8AC3E}">
        <p14:creationId xmlns:p14="http://schemas.microsoft.com/office/powerpoint/2010/main" val="4161986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 err="1">
                <a:latin typeface="+mn-lt"/>
              </a:rPr>
              <a:t>Fotogrammetria</a:t>
            </a:r>
            <a:r>
              <a:rPr lang="sk-SK" sz="3300" i="1" dirty="0">
                <a:latin typeface="+mn-lt"/>
              </a:rPr>
              <a:t> a </a:t>
            </a:r>
            <a:r>
              <a:rPr lang="sk-SK" sz="3300" i="1" dirty="0" err="1">
                <a:latin typeface="+mn-lt"/>
              </a:rPr>
              <a:t>LiDAR</a:t>
            </a:r>
            <a:r>
              <a:rPr lang="sk-SK" sz="3300" i="1" dirty="0">
                <a:latin typeface="+mn-lt"/>
              </a:rPr>
              <a:t> merania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1C7BDFD-1507-4118-B2FB-04A5DC0F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82D23D20-C110-E3FF-3819-197D64808A18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Nasadenie bezpilotných prostriedkov: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DJI Matrice 300 + DJI </a:t>
            </a:r>
            <a:r>
              <a:rPr lang="sk-SK" sz="1500" dirty="0" err="1"/>
              <a:t>Zenmuse</a:t>
            </a:r>
            <a:r>
              <a:rPr lang="sk-SK" sz="1500" dirty="0"/>
              <a:t> P1 (</a:t>
            </a:r>
            <a:r>
              <a:rPr lang="sk-SK" sz="1500" dirty="0" err="1"/>
              <a:t>Fotogrammetria</a:t>
            </a:r>
            <a:r>
              <a:rPr lang="sk-SK" sz="1500" dirty="0"/>
              <a:t>)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DJI Matrice 300 + DJI </a:t>
            </a:r>
            <a:r>
              <a:rPr lang="sk-SK" sz="1500" dirty="0" err="1"/>
              <a:t>Zenmuse</a:t>
            </a:r>
            <a:r>
              <a:rPr lang="sk-SK" sz="1500" dirty="0"/>
              <a:t> L2 (</a:t>
            </a:r>
            <a:r>
              <a:rPr lang="sk-SK" sz="1500" dirty="0" err="1"/>
              <a:t>LiDAR</a:t>
            </a:r>
            <a:r>
              <a:rPr lang="sk-SK" sz="1500" dirty="0"/>
              <a:t>)</a:t>
            </a:r>
          </a:p>
          <a:p>
            <a:pPr lvl="1">
              <a:lnSpc>
                <a:spcPct val="150000"/>
              </a:lnSpc>
            </a:pPr>
            <a:r>
              <a:rPr lang="sk-SK" sz="1900" dirty="0"/>
              <a:t>Prieskum a mapovanie neprístupného staveniska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Hustota mračna z </a:t>
            </a:r>
            <a:r>
              <a:rPr lang="sk-SK" sz="1500" dirty="0" err="1"/>
              <a:t>LiDAR</a:t>
            </a:r>
            <a:r>
              <a:rPr lang="sk-SK" sz="1500" dirty="0"/>
              <a:t> – 240 000 bodov/s</a:t>
            </a:r>
          </a:p>
          <a:p>
            <a:pPr lvl="2">
              <a:lnSpc>
                <a:spcPct val="150000"/>
              </a:lnSpc>
            </a:pPr>
            <a:r>
              <a:rPr lang="sk-SK" sz="1500" dirty="0"/>
              <a:t>Podpora až 5 návratov laserového lúča (zalesnené plochy)</a:t>
            </a:r>
          </a:p>
          <a:p>
            <a:pPr lvl="1">
              <a:lnSpc>
                <a:spcPct val="150000"/>
              </a:lnSpc>
            </a:pPr>
            <a:r>
              <a:rPr lang="sk-SK" sz="1900" dirty="0"/>
              <a:t>Tvorba detailných </a:t>
            </a:r>
            <a:r>
              <a:rPr lang="sk-SK" sz="1900" dirty="0" err="1"/>
              <a:t>ortofotomáp</a:t>
            </a:r>
            <a:r>
              <a:rPr lang="sk-SK" sz="1900" dirty="0"/>
              <a:t> a presných modelov terénu </a:t>
            </a:r>
          </a:p>
          <a:p>
            <a:pPr lvl="1"/>
            <a:endParaRPr lang="sk-SK" sz="15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  <a:p>
            <a:pPr lvl="1"/>
            <a:endParaRPr lang="sk-SK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65B57-25AB-1B04-94C6-891D2BE78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5740" r="7854" b="56583"/>
          <a:stretch/>
        </p:blipFill>
        <p:spPr>
          <a:xfrm>
            <a:off x="6999154" y="2031027"/>
            <a:ext cx="4158390" cy="20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47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13AD4-2DCB-E59D-3FF8-72C7CED33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aerial view of a construction site&#10;&#10;AI-generated content may be incorrect.">
            <a:extLst>
              <a:ext uri="{FF2B5EF4-FFF2-40B4-BE49-F238E27FC236}">
                <a16:creationId xmlns:a16="http://schemas.microsoft.com/office/drawing/2014/main" id="{C0B45BAE-2275-605D-484F-7161AA204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-8" b="-412"/>
          <a:stretch/>
        </p:blipFill>
        <p:spPr>
          <a:xfrm>
            <a:off x="0" y="0"/>
            <a:ext cx="12192000" cy="64397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E04ECE-2F19-2B3E-F938-52FEA2504FE3}"/>
              </a:ext>
            </a:extLst>
          </p:cNvPr>
          <p:cNvSpPr/>
          <p:nvPr/>
        </p:nvSpPr>
        <p:spPr>
          <a:xfrm>
            <a:off x="10084340" y="0"/>
            <a:ext cx="2107661" cy="9857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25500B1A-44F7-E1F1-06DE-116CF65C3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58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839C8-4188-C6EF-9AD4-2BCBCCE97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nstruction site with a pile of dirt and debris&#10;&#10;AI-generated content may be incorrect.">
            <a:extLst>
              <a:ext uri="{FF2B5EF4-FFF2-40B4-BE49-F238E27FC236}">
                <a16:creationId xmlns:a16="http://schemas.microsoft.com/office/drawing/2014/main" id="{73D3C9D3-451A-1F5A-A0ED-A81509670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33"/>
          <a:stretch/>
        </p:blipFill>
        <p:spPr>
          <a:xfrm>
            <a:off x="-1" y="0"/>
            <a:ext cx="12192001" cy="63982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6DDEBB-ABEA-B48E-9617-6D44C1944316}"/>
              </a:ext>
            </a:extLst>
          </p:cNvPr>
          <p:cNvSpPr/>
          <p:nvPr/>
        </p:nvSpPr>
        <p:spPr>
          <a:xfrm>
            <a:off x="10084340" y="0"/>
            <a:ext cx="2107661" cy="9857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E60259DA-0071-0BAE-78C8-11969DFC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2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8CFB8-0A9F-62F5-AC2A-F8AEE861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92D62-7F81-8167-6D65-D7882489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 err="1">
                <a:latin typeface="+mn-lt"/>
              </a:rPr>
              <a:t>Fotogrammetria</a:t>
            </a:r>
            <a:r>
              <a:rPr lang="sk-SK" sz="3300" i="1" dirty="0">
                <a:latin typeface="+mn-lt"/>
              </a:rPr>
              <a:t> a </a:t>
            </a:r>
            <a:r>
              <a:rPr lang="sk-SK" sz="3300" i="1" dirty="0" err="1">
                <a:latin typeface="+mn-lt"/>
              </a:rPr>
              <a:t>LiDAR</a:t>
            </a:r>
            <a:r>
              <a:rPr lang="sk-SK" sz="3300" i="1" dirty="0">
                <a:latin typeface="+mn-lt"/>
              </a:rPr>
              <a:t> merania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A19EF382-8D74-098B-6DCC-5ED498C29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pic>
        <p:nvPicPr>
          <p:cNvPr id="5" name="Picture 4" descr="A map of a lake&#10;&#10;AI-generated content may be incorrect.">
            <a:extLst>
              <a:ext uri="{FF2B5EF4-FFF2-40B4-BE49-F238E27FC236}">
                <a16:creationId xmlns:a16="http://schemas.microsoft.com/office/drawing/2014/main" id="{D9185770-9628-EAB2-3E60-28D483E22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9703" r="14114" b="51425"/>
          <a:stretch/>
        </p:blipFill>
        <p:spPr>
          <a:xfrm>
            <a:off x="2668621" y="1942929"/>
            <a:ext cx="6854757" cy="442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93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FCDF0-685D-4091-6D79-4154C9DE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BDAE5-71DD-50F9-C3EE-3F916935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Diagnostika betónových konštrukcií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F2D05020-B513-8692-780C-8C9A5D593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80449985-DBD6-BA13-600D-44ACF3E3FF14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/>
              <a:t>Overenie polohy a krytia výstuže</a:t>
            </a:r>
          </a:p>
          <a:p>
            <a:pPr lvl="1"/>
            <a:r>
              <a:rPr lang="sk-SK" sz="1900" dirty="0"/>
              <a:t>Využitie </a:t>
            </a:r>
            <a:r>
              <a:rPr lang="sk-SK" sz="1900" dirty="0" err="1"/>
              <a:t>nedeštruktívnch</a:t>
            </a:r>
            <a:r>
              <a:rPr lang="sk-SK" sz="1900" dirty="0"/>
              <a:t> metód:</a:t>
            </a:r>
          </a:p>
          <a:p>
            <a:pPr marL="292608" lvl="1">
              <a:buNone/>
            </a:pPr>
            <a:r>
              <a:rPr lang="sk-SK" sz="1900" dirty="0"/>
              <a:t>    </a:t>
            </a:r>
            <a:r>
              <a:rPr lang="sk-SK" sz="1900" dirty="0" err="1"/>
              <a:t>Georadar</a:t>
            </a:r>
            <a:r>
              <a:rPr lang="sk-SK" sz="1900" dirty="0"/>
              <a:t> a Ultrazvuk</a:t>
            </a:r>
          </a:p>
        </p:txBody>
      </p:sp>
      <p:pic>
        <p:nvPicPr>
          <p:cNvPr id="8" name="Picture 7" descr="A measuring tape on a rock&#10;&#10;AI-generated content may be incorrect.">
            <a:extLst>
              <a:ext uri="{FF2B5EF4-FFF2-40B4-BE49-F238E27FC236}">
                <a16:creationId xmlns:a16="http://schemas.microsoft.com/office/drawing/2014/main" id="{1DF30802-0BB2-46FD-22CB-1A46444C5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125" y="2031027"/>
            <a:ext cx="5868869" cy="41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7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E473-F83E-B8CB-AF7E-FAE24E227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AEE0F-72E2-994E-3A70-4D61EC97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lvl="0" rtl="0"/>
            <a:r>
              <a:rPr lang="sk-SK" sz="3300" i="1" dirty="0">
                <a:latin typeface="+mn-lt"/>
              </a:rPr>
              <a:t>Diagnostika betónových konštrukcií</a:t>
            </a:r>
            <a:endParaRPr lang="sk" sz="3300" i="1" dirty="0">
              <a:latin typeface="+mn-lt"/>
            </a:endParaRPr>
          </a:p>
        </p:txBody>
      </p:sp>
      <p:pic>
        <p:nvPicPr>
          <p:cNvPr id="7" name="Obrázok 6" descr="Obrázok, na ktorom je kreslenie, znak&#10;&#10;Automaticky generovaný popis">
            <a:extLst>
              <a:ext uri="{FF2B5EF4-FFF2-40B4-BE49-F238E27FC236}">
                <a16:creationId xmlns:a16="http://schemas.microsoft.com/office/drawing/2014/main" id="{26AFDE66-0D6B-CC2D-CB01-717C2C428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44" y="81034"/>
            <a:ext cx="1930401" cy="801394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F9DC718-8244-9C4E-4F9D-45AE9C85A396}"/>
              </a:ext>
            </a:extLst>
          </p:cNvPr>
          <p:cNvSpPr txBox="1">
            <a:spLocks/>
          </p:cNvSpPr>
          <p:nvPr/>
        </p:nvSpPr>
        <p:spPr>
          <a:xfrm>
            <a:off x="1039965" y="2031027"/>
            <a:ext cx="10173029" cy="3748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sk-SK" sz="1900" dirty="0" err="1"/>
              <a:t>Georadarové</a:t>
            </a:r>
            <a:r>
              <a:rPr lang="sk-SK" sz="1900" dirty="0"/>
              <a:t> a ultrazvukového merania:</a:t>
            </a:r>
          </a:p>
          <a:p>
            <a:pPr lvl="1"/>
            <a:endParaRPr lang="sk-SK" sz="1900" dirty="0"/>
          </a:p>
        </p:txBody>
      </p:sp>
      <p:pic>
        <p:nvPicPr>
          <p:cNvPr id="3" name="Picture 2" descr="Wireless Ultrasonic Imaging | Pundit PD8000">
            <a:extLst>
              <a:ext uri="{FF2B5EF4-FFF2-40B4-BE49-F238E27FC236}">
                <a16:creationId xmlns:a16="http://schemas.microsoft.com/office/drawing/2014/main" id="{43FFC6F0-2B5E-BC52-403B-EFF1A55C4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19" y="2886689"/>
            <a:ext cx="3715732" cy="27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26F4DE7-39B3-0DDF-3D2E-967AF475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024" y="2886689"/>
            <a:ext cx="3976538" cy="298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lokTextu 3">
            <a:extLst>
              <a:ext uri="{FF2B5EF4-FFF2-40B4-BE49-F238E27FC236}">
                <a16:creationId xmlns:a16="http://schemas.microsoft.com/office/drawing/2014/main" id="{FFCF6316-BCA6-6330-12FA-82B746E4B60D}"/>
              </a:ext>
            </a:extLst>
          </p:cNvPr>
          <p:cNvSpPr txBox="1"/>
          <p:nvPr/>
        </p:nvSpPr>
        <p:spPr>
          <a:xfrm>
            <a:off x="1739245" y="5779220"/>
            <a:ext cx="371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Ultrazvuk - </a:t>
            </a:r>
            <a:r>
              <a:rPr lang="sk-SK" dirty="0" err="1"/>
              <a:t>Proceq</a:t>
            </a:r>
            <a:r>
              <a:rPr lang="sk-SK" dirty="0"/>
              <a:t> </a:t>
            </a:r>
            <a:r>
              <a:rPr lang="sk-SK" dirty="0" err="1"/>
              <a:t>Pundit</a:t>
            </a:r>
            <a:r>
              <a:rPr lang="sk-SK" dirty="0"/>
              <a:t> PD8000</a:t>
            </a:r>
          </a:p>
        </p:txBody>
      </p:sp>
      <p:sp>
        <p:nvSpPr>
          <p:cNvPr id="12" name="BlokTextu 10">
            <a:extLst>
              <a:ext uri="{FF2B5EF4-FFF2-40B4-BE49-F238E27FC236}">
                <a16:creationId xmlns:a16="http://schemas.microsoft.com/office/drawing/2014/main" id="{A4F3DB43-E0AB-E08F-006E-35D6C6753D60}"/>
              </a:ext>
            </a:extLst>
          </p:cNvPr>
          <p:cNvSpPr txBox="1"/>
          <p:nvPr/>
        </p:nvSpPr>
        <p:spPr>
          <a:xfrm>
            <a:off x="7602965" y="5888922"/>
            <a:ext cx="3058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Georadar</a:t>
            </a:r>
            <a:r>
              <a:rPr lang="sk-SK" dirty="0"/>
              <a:t> - </a:t>
            </a:r>
            <a:r>
              <a:rPr lang="sk-SK" dirty="0" err="1"/>
              <a:t>Proceq</a:t>
            </a:r>
            <a:r>
              <a:rPr lang="sk-SK" dirty="0"/>
              <a:t> GP8000</a:t>
            </a:r>
          </a:p>
        </p:txBody>
      </p:sp>
    </p:spTree>
    <p:extLst>
      <p:ext uri="{BB962C8B-B14F-4D97-AF65-F5344CB8AC3E}">
        <p14:creationId xmlns:p14="http://schemas.microsoft.com/office/powerpoint/2010/main" val="220011274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025_TF56160789" id="{01CD23B7-1012-4595-9872-07C8530F8E55}" vid="{34D8D672-22A3-47FE-AB6F-5FE0CA8342B3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Widescreen</PresentationFormat>
  <Paragraphs>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Bookman Old Style</vt:lpstr>
      <vt:lpstr>Calibri</vt:lpstr>
      <vt:lpstr>Franklin Gothic Book</vt:lpstr>
      <vt:lpstr>1_RetrospectVTI</vt:lpstr>
      <vt:lpstr>Geodetický monitoring po havárii oporného múru  OC Handlová, SK</vt:lpstr>
      <vt:lpstr>Obsah</vt:lpstr>
      <vt:lpstr>Havária oporného múru a jej následky</vt:lpstr>
      <vt:lpstr>Fotogrammetria a LiDAR merania</vt:lpstr>
      <vt:lpstr>PowerPoint Presentation</vt:lpstr>
      <vt:lpstr>PowerPoint Presentation</vt:lpstr>
      <vt:lpstr>Fotogrammetria a LiDAR merania</vt:lpstr>
      <vt:lpstr>Diagnostika betónových konštrukcií</vt:lpstr>
      <vt:lpstr>Diagnostika betónových konštrukcií</vt:lpstr>
      <vt:lpstr>Diagnostika betónových konštrukcií</vt:lpstr>
      <vt:lpstr>Diagnostika betónových konštrukcií</vt:lpstr>
      <vt:lpstr>Diagnostika betónových konštrukcií</vt:lpstr>
      <vt:lpstr>Geodetický monitoring oporných múrov</vt:lpstr>
      <vt:lpstr>Geodetický monitoring oporných múrov</vt:lpstr>
      <vt:lpstr>PowerPoint Presentation</vt:lpstr>
      <vt:lpstr>Geodetický monitoring oporných múrov</vt:lpstr>
      <vt:lpstr>Geodetický monitoring oporných múrov</vt:lpstr>
      <vt:lpstr>PowerPoint Presentation</vt:lpstr>
      <vt:lpstr>Geodetický monitoring oporných múrov</vt:lpstr>
      <vt:lpstr>Geodetický monitoring oporných múrov</vt:lpstr>
      <vt:lpstr>Geodetický monitoring oporných múrov</vt:lpstr>
      <vt:lpstr>Geodetický monitoring oporných múrov</vt:lpstr>
      <vt:lpstr>Geodetický monitoring oporných múrov</vt:lpstr>
      <vt:lpstr>Ďakujeme za Vašu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2020-04-10T12:53:13Z</dcterms:created>
  <dcterms:modified xsi:type="dcterms:W3CDTF">2025-03-25T15:01:49Z</dcterms:modified>
</cp:coreProperties>
</file>