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86" r:id="rId4"/>
    <p:sldId id="287" r:id="rId5"/>
    <p:sldId id="291" r:id="rId6"/>
    <p:sldId id="288" r:id="rId7"/>
    <p:sldId id="289" r:id="rId8"/>
    <p:sldId id="290" r:id="rId9"/>
    <p:sldId id="285" r:id="rId10"/>
    <p:sldId id="260" r:id="rId11"/>
    <p:sldId id="259" r:id="rId12"/>
    <p:sldId id="274" r:id="rId13"/>
    <p:sldId id="277" r:id="rId14"/>
    <p:sldId id="292" r:id="rId15"/>
    <p:sldId id="261" r:id="rId16"/>
    <p:sldId id="293" r:id="rId17"/>
    <p:sldId id="295" r:id="rId18"/>
    <p:sldId id="294" r:id="rId19"/>
    <p:sldId id="262" r:id="rId20"/>
    <p:sldId id="296" r:id="rId21"/>
    <p:sldId id="297" r:id="rId22"/>
    <p:sldId id="298" r:id="rId23"/>
    <p:sldId id="299" r:id="rId24"/>
    <p:sldId id="300" r:id="rId25"/>
    <p:sldId id="301" r:id="rId26"/>
    <p:sldId id="279" r:id="rId27"/>
    <p:sldId id="272" r:id="rId28"/>
    <p:sldId id="273" r:id="rId29"/>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66BC"/>
    <a:srgbClr val="135BCF"/>
    <a:srgbClr val="563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55" autoAdjust="0"/>
  </p:normalViewPr>
  <p:slideViewPr>
    <p:cSldViewPr showGuides="1">
      <p:cViewPr varScale="1">
        <p:scale>
          <a:sx n="57" d="100"/>
          <a:sy n="57" d="100"/>
        </p:scale>
        <p:origin x="154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7E370479-180E-D1A9-87C4-583EDE0653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Zástupný symbol pro datum 2">
            <a:extLst>
              <a:ext uri="{FF2B5EF4-FFF2-40B4-BE49-F238E27FC236}">
                <a16:creationId xmlns:a16="http://schemas.microsoft.com/office/drawing/2014/main" id="{0BD24DC5-ACB6-70AC-A02B-6DF7F11116A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364C2085-8762-4BBE-BA58-01444CD9B063}" type="datetimeFigureOut">
              <a:rPr lang="en-US"/>
              <a:pPr>
                <a:defRPr/>
              </a:pPr>
              <a:t>3/26/2025</a:t>
            </a:fld>
            <a:endParaRPr lang="en-US"/>
          </a:p>
        </p:txBody>
      </p:sp>
      <p:sp>
        <p:nvSpPr>
          <p:cNvPr id="4" name="Zástupný symbol pro obrázek snímku 3">
            <a:extLst>
              <a:ext uri="{FF2B5EF4-FFF2-40B4-BE49-F238E27FC236}">
                <a16:creationId xmlns:a16="http://schemas.microsoft.com/office/drawing/2014/main" id="{3ED946BB-85E4-91E2-9442-B0ED8713D2A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Zástupný symbol pro poznámky 4">
            <a:extLst>
              <a:ext uri="{FF2B5EF4-FFF2-40B4-BE49-F238E27FC236}">
                <a16:creationId xmlns:a16="http://schemas.microsoft.com/office/drawing/2014/main" id="{45D7ED2F-F0CC-690D-D7E0-5650C557DE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US" noProof="0"/>
          </a:p>
        </p:txBody>
      </p:sp>
      <p:sp>
        <p:nvSpPr>
          <p:cNvPr id="6" name="Zástupný symbol pro zápatí 5">
            <a:extLst>
              <a:ext uri="{FF2B5EF4-FFF2-40B4-BE49-F238E27FC236}">
                <a16:creationId xmlns:a16="http://schemas.microsoft.com/office/drawing/2014/main" id="{000A8742-797C-BD15-92C5-9D6AFE6FB3A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Zástupný symbol pro číslo snímku 6">
            <a:extLst>
              <a:ext uri="{FF2B5EF4-FFF2-40B4-BE49-F238E27FC236}">
                <a16:creationId xmlns:a16="http://schemas.microsoft.com/office/drawing/2014/main" id="{4B8FF48B-A5A2-35BA-D141-C2EB7A5BD27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C7151233-5A89-4833-92F1-61A3977DBA8E}" type="slidenum">
              <a:rPr lang="en-US"/>
              <a:pPr>
                <a:defRPr/>
              </a:pPr>
              <a:t>‹#›</a:t>
            </a:fld>
            <a:endParaRPr lang="en-US"/>
          </a:p>
        </p:txBody>
      </p:sp>
    </p:spTree>
    <p:extLst>
      <p:ext uri="{BB962C8B-B14F-4D97-AF65-F5344CB8AC3E}">
        <p14:creationId xmlns:p14="http://schemas.microsoft.com/office/powerpoint/2010/main" val="29767544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obrázek snímku 1">
            <a:extLst>
              <a:ext uri="{FF2B5EF4-FFF2-40B4-BE49-F238E27FC236}">
                <a16:creationId xmlns:a16="http://schemas.microsoft.com/office/drawing/2014/main" id="{A0D5AC12-FC8A-F38F-1C75-DB45AB00D0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Zástupný symbol pro poznámky 2">
            <a:extLst>
              <a:ext uri="{FF2B5EF4-FFF2-40B4-BE49-F238E27FC236}">
                <a16:creationId xmlns:a16="http://schemas.microsoft.com/office/drawing/2014/main" id="{3A116B69-4903-42AC-D965-4E65C3B7F6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ltLang="cs-CZ" sz="1800">
                <a:latin typeface="Palatino Linotype" panose="02040502050505030304" pitchFamily="18" charset="0"/>
                <a:cs typeface="Times New Roman" panose="02020603050405020304" pitchFamily="18" charset="0"/>
              </a:rPr>
              <a:t>Principem jehlového uzávěru je regulační jehla. </a:t>
            </a:r>
          </a:p>
          <a:p>
            <a:pPr>
              <a:spcBef>
                <a:spcPct val="0"/>
              </a:spcBef>
            </a:pPr>
            <a:r>
              <a:rPr lang="cs-CZ" altLang="cs-CZ" sz="1800">
                <a:latin typeface="Palatino Linotype" panose="02040502050505030304" pitchFamily="18" charset="0"/>
                <a:cs typeface="Times New Roman" panose="02020603050405020304" pitchFamily="18" charset="0"/>
              </a:rPr>
              <a:t>V rozšířeném pouzdře na konci výpustného potrubí, je uloženo válcové jádro, které se skládá z jehlovité nepohyblivé části, v níž se pohybuje další válcové uzavírací těleso zakončené jehlovou špičkou (tvar jehly byl ohrožován kavitací vody, proto byl později nahrazen zakulacenou hlavicí).</a:t>
            </a:r>
          </a:p>
          <a:p>
            <a:pPr>
              <a:spcBef>
                <a:spcPct val="0"/>
              </a:spcBef>
            </a:pPr>
            <a:r>
              <a:rPr lang="cs-CZ" altLang="cs-CZ" sz="1800">
                <a:latin typeface="Palatino Linotype" panose="02040502050505030304" pitchFamily="18" charset="0"/>
                <a:cs typeface="Times New Roman" panose="02020603050405020304" pitchFamily="18" charset="0"/>
              </a:rPr>
              <a:t>Při uzavření uzávěru se pohyblivá jehla vysune a dotýká se prstencově rozšířeného pouzdra. </a:t>
            </a:r>
          </a:p>
          <a:p>
            <a:pPr>
              <a:spcBef>
                <a:spcPct val="0"/>
              </a:spcBef>
            </a:pPr>
            <a:r>
              <a:rPr lang="cs-CZ" altLang="cs-CZ" sz="1800">
                <a:latin typeface="Palatino Linotype" panose="02040502050505030304" pitchFamily="18" charset="0"/>
                <a:cs typeface="Times New Roman" panose="02020603050405020304" pitchFamily="18" charset="0"/>
              </a:rPr>
              <a:t>V místě dotyku se na pouzdře nachází ocelový těsnící prstenec a na jehle se nachází bronzový těsnící prstenec (obr. 2). Prstence jsou zhruba 80 mm široké. Oba prstence mají kuželový tvar. Pro správnou funkci se musí oba těsnící prstence při uzavření po celém obvodu dotýkat.</a:t>
            </a:r>
          </a:p>
          <a:p>
            <a:pPr>
              <a:spcBef>
                <a:spcPct val="0"/>
              </a:spcBef>
            </a:pPr>
            <a:endParaRPr lang="en-US" altLang="cs-CZ"/>
          </a:p>
        </p:txBody>
      </p:sp>
      <p:sp>
        <p:nvSpPr>
          <p:cNvPr id="10244" name="Zástupný symbol pro číslo snímku 3">
            <a:extLst>
              <a:ext uri="{FF2B5EF4-FFF2-40B4-BE49-F238E27FC236}">
                <a16:creationId xmlns:a16="http://schemas.microsoft.com/office/drawing/2014/main" id="{7FDFF03C-1055-A83F-CEDF-719A2A7727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E2F7E4-2D7F-4F80-86E8-09E2D613D933}" type="slidenum">
              <a:rPr lang="en-US" altLang="cs-CZ"/>
              <a:pPr/>
              <a:t>7</a:t>
            </a:fld>
            <a:endParaRPr lang="en-US"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a:extLst>
              <a:ext uri="{FF2B5EF4-FFF2-40B4-BE49-F238E27FC236}">
                <a16:creationId xmlns:a16="http://schemas.microsoft.com/office/drawing/2014/main" id="{B168E692-8E18-ADDC-BF7F-E72BDAF00B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Zástupný symbol pro poznámky 2">
            <a:extLst>
              <a:ext uri="{FF2B5EF4-FFF2-40B4-BE49-F238E27FC236}">
                <a16:creationId xmlns:a16="http://schemas.microsoft.com/office/drawing/2014/main" id="{674FEE5F-0873-549D-ED6C-E67E1681A2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ltLang="cs-CZ" sz="1800">
                <a:latin typeface="Palatino Linotype" panose="02040502050505030304" pitchFamily="18" charset="0"/>
                <a:cs typeface="Times New Roman" panose="02020603050405020304" pitchFamily="18" charset="0"/>
              </a:rPr>
              <a:t>Principem jehlového uzávěru je regulační jehla. </a:t>
            </a:r>
          </a:p>
          <a:p>
            <a:pPr>
              <a:spcBef>
                <a:spcPct val="0"/>
              </a:spcBef>
            </a:pPr>
            <a:r>
              <a:rPr lang="cs-CZ" altLang="cs-CZ" sz="1800">
                <a:latin typeface="Palatino Linotype" panose="02040502050505030304" pitchFamily="18" charset="0"/>
                <a:cs typeface="Times New Roman" panose="02020603050405020304" pitchFamily="18" charset="0"/>
              </a:rPr>
              <a:t>V rozšířeném pouzdře na konci výpustného potrubí, je uloženo válcové jádro, které se skládá z jehlovité nepohyblivé části, v níž se pohybuje další válcové uzavírací těleso zakončené jehlovou špičkou (tvar jehly byl ohrožován kavitací vody, proto byl později nahrazen zakulacenou hlavicí).</a:t>
            </a:r>
          </a:p>
          <a:p>
            <a:pPr>
              <a:spcBef>
                <a:spcPct val="0"/>
              </a:spcBef>
            </a:pPr>
            <a:r>
              <a:rPr lang="cs-CZ" altLang="cs-CZ" sz="1800">
                <a:latin typeface="Palatino Linotype" panose="02040502050505030304" pitchFamily="18" charset="0"/>
                <a:cs typeface="Times New Roman" panose="02020603050405020304" pitchFamily="18" charset="0"/>
              </a:rPr>
              <a:t>Při uzavření uzávěru se pohyblivá jehla vysune a dotýká se prstencově rozšířeného pouzdra. </a:t>
            </a:r>
          </a:p>
          <a:p>
            <a:pPr>
              <a:spcBef>
                <a:spcPct val="0"/>
              </a:spcBef>
            </a:pPr>
            <a:r>
              <a:rPr lang="cs-CZ" altLang="cs-CZ" sz="1800">
                <a:latin typeface="Palatino Linotype" panose="02040502050505030304" pitchFamily="18" charset="0"/>
                <a:cs typeface="Times New Roman" panose="02020603050405020304" pitchFamily="18" charset="0"/>
              </a:rPr>
              <a:t>V místě dotyku se na pouzdře nachází ocelový těsnící prstenec a na jehle se nachází bronzový těsnící prstenec (obr. 2). Prstence jsou zhruba 80 mm široké. Oba prstence mají kuželový tvar. Pro správnou funkci se musí oba těsnící prstence při uzavření po celém obvodu dotýkat.</a:t>
            </a:r>
          </a:p>
          <a:p>
            <a:pPr>
              <a:spcBef>
                <a:spcPct val="0"/>
              </a:spcBef>
            </a:pPr>
            <a:endParaRPr lang="en-US" altLang="cs-CZ"/>
          </a:p>
        </p:txBody>
      </p:sp>
      <p:sp>
        <p:nvSpPr>
          <p:cNvPr id="12292" name="Zástupný symbol pro číslo snímku 3">
            <a:extLst>
              <a:ext uri="{FF2B5EF4-FFF2-40B4-BE49-F238E27FC236}">
                <a16:creationId xmlns:a16="http://schemas.microsoft.com/office/drawing/2014/main" id="{D8102190-CB5C-0AEF-6F35-64F8DFD218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01BA4A-F6A0-4B9F-B60D-D4191271E615}" type="slidenum">
              <a:rPr lang="en-US" altLang="cs-CZ"/>
              <a:pPr/>
              <a:t>8</a:t>
            </a:fld>
            <a:endParaRPr lang="en-US"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Rectangle 4">
            <a:extLst>
              <a:ext uri="{FF2B5EF4-FFF2-40B4-BE49-F238E27FC236}">
                <a16:creationId xmlns:a16="http://schemas.microsoft.com/office/drawing/2014/main" id="{48541D87-663B-7964-D40D-5E3F0F5781B0}"/>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C906C412-3AB5-2FA6-5D82-F70E64CB2ED9}"/>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94E817C1-5B07-1C49-B197-042EBA7A5EDF}"/>
              </a:ext>
            </a:extLst>
          </p:cNvPr>
          <p:cNvSpPr>
            <a:spLocks noGrp="1" noChangeArrowheads="1"/>
          </p:cNvSpPr>
          <p:nvPr>
            <p:ph type="sldNum" sz="quarter" idx="12"/>
          </p:nvPr>
        </p:nvSpPr>
        <p:spPr>
          <a:ln/>
        </p:spPr>
        <p:txBody>
          <a:bodyPr/>
          <a:lstStyle>
            <a:lvl1pPr>
              <a:defRPr/>
            </a:lvl1pPr>
          </a:lstStyle>
          <a:p>
            <a:pPr>
              <a:defRPr/>
            </a:pPr>
            <a:fld id="{E9075622-6D78-4F20-88EF-820D8C8FDBFC}" type="slidenum">
              <a:rPr lang="cs-CZ" altLang="cs-CZ"/>
              <a:pPr>
                <a:defRPr/>
              </a:pPr>
              <a:t>‹#›</a:t>
            </a:fld>
            <a:endParaRPr lang="cs-CZ" altLang="cs-CZ"/>
          </a:p>
        </p:txBody>
      </p:sp>
    </p:spTree>
    <p:extLst>
      <p:ext uri="{BB962C8B-B14F-4D97-AF65-F5344CB8AC3E}">
        <p14:creationId xmlns:p14="http://schemas.microsoft.com/office/powerpoint/2010/main" val="373933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057ACD98-FA88-90B2-E9B8-BAFBC0F5A13D}"/>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9101E48D-12FF-5CA9-73EC-1390F6C9CB48}"/>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4964C542-F556-CED8-D6BC-45514E30C05D}"/>
              </a:ext>
            </a:extLst>
          </p:cNvPr>
          <p:cNvSpPr>
            <a:spLocks noGrp="1" noChangeArrowheads="1"/>
          </p:cNvSpPr>
          <p:nvPr>
            <p:ph type="sldNum" sz="quarter" idx="12"/>
          </p:nvPr>
        </p:nvSpPr>
        <p:spPr>
          <a:ln/>
        </p:spPr>
        <p:txBody>
          <a:bodyPr/>
          <a:lstStyle>
            <a:lvl1pPr>
              <a:defRPr/>
            </a:lvl1pPr>
          </a:lstStyle>
          <a:p>
            <a:pPr>
              <a:defRPr/>
            </a:pPr>
            <a:fld id="{F11AA9C6-01E9-4F60-838C-32A2407F7512}" type="slidenum">
              <a:rPr lang="cs-CZ" altLang="cs-CZ"/>
              <a:pPr>
                <a:defRPr/>
              </a:pPr>
              <a:t>‹#›</a:t>
            </a:fld>
            <a:endParaRPr lang="cs-CZ" altLang="cs-CZ"/>
          </a:p>
        </p:txBody>
      </p:sp>
    </p:spTree>
    <p:extLst>
      <p:ext uri="{BB962C8B-B14F-4D97-AF65-F5344CB8AC3E}">
        <p14:creationId xmlns:p14="http://schemas.microsoft.com/office/powerpoint/2010/main" val="187390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1B73AB5F-2E75-E9BB-BDE2-14263AA0872C}"/>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E38ADE6F-283A-E97A-C21F-C71619C699F9}"/>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DECD9B5B-C187-C64B-B1B2-F87880B6F844}"/>
              </a:ext>
            </a:extLst>
          </p:cNvPr>
          <p:cNvSpPr>
            <a:spLocks noGrp="1" noChangeArrowheads="1"/>
          </p:cNvSpPr>
          <p:nvPr>
            <p:ph type="sldNum" sz="quarter" idx="12"/>
          </p:nvPr>
        </p:nvSpPr>
        <p:spPr>
          <a:ln/>
        </p:spPr>
        <p:txBody>
          <a:bodyPr/>
          <a:lstStyle>
            <a:lvl1pPr>
              <a:defRPr/>
            </a:lvl1pPr>
          </a:lstStyle>
          <a:p>
            <a:pPr>
              <a:defRPr/>
            </a:pPr>
            <a:fld id="{9B2BCD1E-0D18-4CDF-859A-179A6823FA59}" type="slidenum">
              <a:rPr lang="cs-CZ" altLang="cs-CZ"/>
              <a:pPr>
                <a:defRPr/>
              </a:pPr>
              <a:t>‹#›</a:t>
            </a:fld>
            <a:endParaRPr lang="cs-CZ" altLang="cs-CZ"/>
          </a:p>
        </p:txBody>
      </p:sp>
    </p:spTree>
    <p:extLst>
      <p:ext uri="{BB962C8B-B14F-4D97-AF65-F5344CB8AC3E}">
        <p14:creationId xmlns:p14="http://schemas.microsoft.com/office/powerpoint/2010/main" val="218444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94A3F9F1-602A-D1E7-4BC9-36CCE55DC047}"/>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4F2ADA6E-80C1-A573-DA57-A3439BF5CF39}"/>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FB7C412E-4C36-1E49-72B2-101B17998915}"/>
              </a:ext>
            </a:extLst>
          </p:cNvPr>
          <p:cNvSpPr>
            <a:spLocks noGrp="1" noChangeArrowheads="1"/>
          </p:cNvSpPr>
          <p:nvPr>
            <p:ph type="sldNum" sz="quarter" idx="12"/>
          </p:nvPr>
        </p:nvSpPr>
        <p:spPr>
          <a:ln/>
        </p:spPr>
        <p:txBody>
          <a:bodyPr/>
          <a:lstStyle>
            <a:lvl1pPr>
              <a:defRPr/>
            </a:lvl1pPr>
          </a:lstStyle>
          <a:p>
            <a:pPr>
              <a:defRPr/>
            </a:pPr>
            <a:fld id="{BEC1C715-B392-47CC-97D4-5FF0087750D0}" type="slidenum">
              <a:rPr lang="cs-CZ" altLang="cs-CZ"/>
              <a:pPr>
                <a:defRPr/>
              </a:pPr>
              <a:t>‹#›</a:t>
            </a:fld>
            <a:endParaRPr lang="cs-CZ" altLang="cs-CZ"/>
          </a:p>
        </p:txBody>
      </p:sp>
    </p:spTree>
    <p:extLst>
      <p:ext uri="{BB962C8B-B14F-4D97-AF65-F5344CB8AC3E}">
        <p14:creationId xmlns:p14="http://schemas.microsoft.com/office/powerpoint/2010/main" val="184623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
        <p:nvSpPr>
          <p:cNvPr id="4" name="Rectangle 4">
            <a:extLst>
              <a:ext uri="{FF2B5EF4-FFF2-40B4-BE49-F238E27FC236}">
                <a16:creationId xmlns:a16="http://schemas.microsoft.com/office/drawing/2014/main" id="{941FB45B-2474-6439-8907-EBEA5880FCB9}"/>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83AE849A-5B67-F9EA-8FFA-DCB48E4F71B3}"/>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6F8F4A6D-74ED-63FB-2E54-9F42344DBAD5}"/>
              </a:ext>
            </a:extLst>
          </p:cNvPr>
          <p:cNvSpPr>
            <a:spLocks noGrp="1" noChangeArrowheads="1"/>
          </p:cNvSpPr>
          <p:nvPr>
            <p:ph type="sldNum" sz="quarter" idx="12"/>
          </p:nvPr>
        </p:nvSpPr>
        <p:spPr>
          <a:ln/>
        </p:spPr>
        <p:txBody>
          <a:bodyPr/>
          <a:lstStyle>
            <a:lvl1pPr>
              <a:defRPr/>
            </a:lvl1pPr>
          </a:lstStyle>
          <a:p>
            <a:pPr>
              <a:defRPr/>
            </a:pPr>
            <a:fld id="{F19D320F-0CD3-4A63-A1F1-E0DC54CA1AE8}" type="slidenum">
              <a:rPr lang="cs-CZ" altLang="cs-CZ"/>
              <a:pPr>
                <a:defRPr/>
              </a:pPr>
              <a:t>‹#›</a:t>
            </a:fld>
            <a:endParaRPr lang="cs-CZ" altLang="cs-CZ"/>
          </a:p>
        </p:txBody>
      </p:sp>
    </p:spTree>
    <p:extLst>
      <p:ext uri="{BB962C8B-B14F-4D97-AF65-F5344CB8AC3E}">
        <p14:creationId xmlns:p14="http://schemas.microsoft.com/office/powerpoint/2010/main" val="68805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F6735C0B-B141-AFAB-D9C0-C43BD5451CD2}"/>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03CA7FCA-7A17-98A5-91ED-F238D19FEEE0}"/>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F9B41BDB-2B3C-BCFC-6DEA-C26ADF4B8182}"/>
              </a:ext>
            </a:extLst>
          </p:cNvPr>
          <p:cNvSpPr>
            <a:spLocks noGrp="1" noChangeArrowheads="1"/>
          </p:cNvSpPr>
          <p:nvPr>
            <p:ph type="sldNum" sz="quarter" idx="12"/>
          </p:nvPr>
        </p:nvSpPr>
        <p:spPr>
          <a:ln/>
        </p:spPr>
        <p:txBody>
          <a:bodyPr/>
          <a:lstStyle>
            <a:lvl1pPr>
              <a:defRPr/>
            </a:lvl1pPr>
          </a:lstStyle>
          <a:p>
            <a:pPr>
              <a:defRPr/>
            </a:pPr>
            <a:fld id="{BB759887-B4EE-4230-9838-B39FBC479B5A}" type="slidenum">
              <a:rPr lang="cs-CZ" altLang="cs-CZ"/>
              <a:pPr>
                <a:defRPr/>
              </a:pPr>
              <a:t>‹#›</a:t>
            </a:fld>
            <a:endParaRPr lang="cs-CZ" altLang="cs-CZ"/>
          </a:p>
        </p:txBody>
      </p:sp>
    </p:spTree>
    <p:extLst>
      <p:ext uri="{BB962C8B-B14F-4D97-AF65-F5344CB8AC3E}">
        <p14:creationId xmlns:p14="http://schemas.microsoft.com/office/powerpoint/2010/main" val="372567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46FCFC3F-6365-5568-8BF0-76A07DC2DA8B}"/>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a:extLst>
              <a:ext uri="{FF2B5EF4-FFF2-40B4-BE49-F238E27FC236}">
                <a16:creationId xmlns:a16="http://schemas.microsoft.com/office/drawing/2014/main" id="{2E2319E7-1127-A322-7DFB-C3C0FABBDF20}"/>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a:extLst>
              <a:ext uri="{FF2B5EF4-FFF2-40B4-BE49-F238E27FC236}">
                <a16:creationId xmlns:a16="http://schemas.microsoft.com/office/drawing/2014/main" id="{B4C18BE4-91ED-FB35-B6EC-E3766F9864CE}"/>
              </a:ext>
            </a:extLst>
          </p:cNvPr>
          <p:cNvSpPr>
            <a:spLocks noGrp="1" noChangeArrowheads="1"/>
          </p:cNvSpPr>
          <p:nvPr>
            <p:ph type="sldNum" sz="quarter" idx="12"/>
          </p:nvPr>
        </p:nvSpPr>
        <p:spPr>
          <a:ln/>
        </p:spPr>
        <p:txBody>
          <a:bodyPr/>
          <a:lstStyle>
            <a:lvl1pPr>
              <a:defRPr/>
            </a:lvl1pPr>
          </a:lstStyle>
          <a:p>
            <a:pPr>
              <a:defRPr/>
            </a:pPr>
            <a:fld id="{21A82E5D-C76C-4EE0-B7F7-2D66A86ABAA1}" type="slidenum">
              <a:rPr lang="cs-CZ" altLang="cs-CZ"/>
              <a:pPr>
                <a:defRPr/>
              </a:pPr>
              <a:t>‹#›</a:t>
            </a:fld>
            <a:endParaRPr lang="cs-CZ" altLang="cs-CZ"/>
          </a:p>
        </p:txBody>
      </p:sp>
    </p:spTree>
    <p:extLst>
      <p:ext uri="{BB962C8B-B14F-4D97-AF65-F5344CB8AC3E}">
        <p14:creationId xmlns:p14="http://schemas.microsoft.com/office/powerpoint/2010/main" val="367531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5A7E6CFF-3379-47D4-CC87-BB96EFD74507}"/>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9E43E587-8615-14B4-2377-F9B1DD4666A7}"/>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828DE685-AC32-C61B-94BC-192DE443AD6B}"/>
              </a:ext>
            </a:extLst>
          </p:cNvPr>
          <p:cNvSpPr>
            <a:spLocks noGrp="1" noChangeArrowheads="1"/>
          </p:cNvSpPr>
          <p:nvPr>
            <p:ph type="sldNum" sz="quarter" idx="12"/>
          </p:nvPr>
        </p:nvSpPr>
        <p:spPr>
          <a:ln/>
        </p:spPr>
        <p:txBody>
          <a:bodyPr/>
          <a:lstStyle>
            <a:lvl1pPr>
              <a:defRPr/>
            </a:lvl1pPr>
          </a:lstStyle>
          <a:p>
            <a:pPr>
              <a:defRPr/>
            </a:pPr>
            <a:fld id="{7E6716C3-45FB-4BF2-ACB8-302D8EF2CAF9}" type="slidenum">
              <a:rPr lang="cs-CZ" altLang="cs-CZ"/>
              <a:pPr>
                <a:defRPr/>
              </a:pPr>
              <a:t>‹#›</a:t>
            </a:fld>
            <a:endParaRPr lang="cs-CZ" altLang="cs-CZ"/>
          </a:p>
        </p:txBody>
      </p:sp>
    </p:spTree>
    <p:extLst>
      <p:ext uri="{BB962C8B-B14F-4D97-AF65-F5344CB8AC3E}">
        <p14:creationId xmlns:p14="http://schemas.microsoft.com/office/powerpoint/2010/main" val="192404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E2CAA4-778F-89FF-AD6A-99C5E7B7BC6B}"/>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a:extLst>
              <a:ext uri="{FF2B5EF4-FFF2-40B4-BE49-F238E27FC236}">
                <a16:creationId xmlns:a16="http://schemas.microsoft.com/office/drawing/2014/main" id="{1594E6B4-B7B6-02A7-307F-E64F42A595B4}"/>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a:extLst>
              <a:ext uri="{FF2B5EF4-FFF2-40B4-BE49-F238E27FC236}">
                <a16:creationId xmlns:a16="http://schemas.microsoft.com/office/drawing/2014/main" id="{A5915E6C-4E5F-71BD-C7B4-7AA8C15EDE3E}"/>
              </a:ext>
            </a:extLst>
          </p:cNvPr>
          <p:cNvSpPr>
            <a:spLocks noGrp="1" noChangeArrowheads="1"/>
          </p:cNvSpPr>
          <p:nvPr>
            <p:ph type="sldNum" sz="quarter" idx="12"/>
          </p:nvPr>
        </p:nvSpPr>
        <p:spPr>
          <a:ln/>
        </p:spPr>
        <p:txBody>
          <a:bodyPr/>
          <a:lstStyle>
            <a:lvl1pPr>
              <a:defRPr/>
            </a:lvl1pPr>
          </a:lstStyle>
          <a:p>
            <a:pPr>
              <a:defRPr/>
            </a:pPr>
            <a:fld id="{BFA081E6-14CC-4ABD-A3D2-E464467198D8}" type="slidenum">
              <a:rPr lang="cs-CZ" altLang="cs-CZ"/>
              <a:pPr>
                <a:defRPr/>
              </a:pPr>
              <a:t>‹#›</a:t>
            </a:fld>
            <a:endParaRPr lang="cs-CZ" altLang="cs-CZ"/>
          </a:p>
        </p:txBody>
      </p:sp>
    </p:spTree>
    <p:extLst>
      <p:ext uri="{BB962C8B-B14F-4D97-AF65-F5344CB8AC3E}">
        <p14:creationId xmlns:p14="http://schemas.microsoft.com/office/powerpoint/2010/main" val="408203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4">
            <a:extLst>
              <a:ext uri="{FF2B5EF4-FFF2-40B4-BE49-F238E27FC236}">
                <a16:creationId xmlns:a16="http://schemas.microsoft.com/office/drawing/2014/main" id="{AE572A30-F1E6-AE4E-EBE3-C1409F62B32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2CF05B07-9FC7-2623-0C7D-0814CE7FCDA2}"/>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41DF5F6B-F6CF-59AB-A7DA-1DC7889C076C}"/>
              </a:ext>
            </a:extLst>
          </p:cNvPr>
          <p:cNvSpPr>
            <a:spLocks noGrp="1" noChangeArrowheads="1"/>
          </p:cNvSpPr>
          <p:nvPr>
            <p:ph type="sldNum" sz="quarter" idx="12"/>
          </p:nvPr>
        </p:nvSpPr>
        <p:spPr>
          <a:ln/>
        </p:spPr>
        <p:txBody>
          <a:bodyPr/>
          <a:lstStyle>
            <a:lvl1pPr>
              <a:defRPr/>
            </a:lvl1pPr>
          </a:lstStyle>
          <a:p>
            <a:pPr>
              <a:defRPr/>
            </a:pPr>
            <a:fld id="{503D6CFD-95B1-4C53-8C36-5824DD00C892}" type="slidenum">
              <a:rPr lang="cs-CZ" altLang="cs-CZ"/>
              <a:pPr>
                <a:defRPr/>
              </a:pPr>
              <a:t>‹#›</a:t>
            </a:fld>
            <a:endParaRPr lang="cs-CZ" altLang="cs-CZ"/>
          </a:p>
        </p:txBody>
      </p:sp>
    </p:spTree>
    <p:extLst>
      <p:ext uri="{BB962C8B-B14F-4D97-AF65-F5344CB8AC3E}">
        <p14:creationId xmlns:p14="http://schemas.microsoft.com/office/powerpoint/2010/main" val="173193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4">
            <a:extLst>
              <a:ext uri="{FF2B5EF4-FFF2-40B4-BE49-F238E27FC236}">
                <a16:creationId xmlns:a16="http://schemas.microsoft.com/office/drawing/2014/main" id="{4CB732FF-4E0F-B4F0-4ACF-DABFC103292C}"/>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FFD05AFC-22C8-11AB-5A26-2A43BECCAD99}"/>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AD884668-1189-9A0C-5ACF-B4476782FAAF}"/>
              </a:ext>
            </a:extLst>
          </p:cNvPr>
          <p:cNvSpPr>
            <a:spLocks noGrp="1" noChangeArrowheads="1"/>
          </p:cNvSpPr>
          <p:nvPr>
            <p:ph type="sldNum" sz="quarter" idx="12"/>
          </p:nvPr>
        </p:nvSpPr>
        <p:spPr>
          <a:ln/>
        </p:spPr>
        <p:txBody>
          <a:bodyPr/>
          <a:lstStyle>
            <a:lvl1pPr>
              <a:defRPr/>
            </a:lvl1pPr>
          </a:lstStyle>
          <a:p>
            <a:pPr>
              <a:defRPr/>
            </a:pPr>
            <a:fld id="{ECE4B957-D25F-4BB9-ACB6-9DA332740C62}" type="slidenum">
              <a:rPr lang="cs-CZ" altLang="cs-CZ"/>
              <a:pPr>
                <a:defRPr/>
              </a:pPr>
              <a:t>‹#›</a:t>
            </a:fld>
            <a:endParaRPr lang="cs-CZ" altLang="cs-CZ"/>
          </a:p>
        </p:txBody>
      </p:sp>
    </p:spTree>
    <p:extLst>
      <p:ext uri="{BB962C8B-B14F-4D97-AF65-F5344CB8AC3E}">
        <p14:creationId xmlns:p14="http://schemas.microsoft.com/office/powerpoint/2010/main" val="285404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E0EC546-70AE-80A2-D712-B96AC810722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A851F176-BBD8-53F0-DFF2-AD1C9AB598F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B380E1D7-FE3E-DFB4-D4D6-3B914C5A3B2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cs-CZ" altLang="cs-CZ"/>
          </a:p>
        </p:txBody>
      </p:sp>
      <p:sp>
        <p:nvSpPr>
          <p:cNvPr id="1029" name="Rectangle 5">
            <a:extLst>
              <a:ext uri="{FF2B5EF4-FFF2-40B4-BE49-F238E27FC236}">
                <a16:creationId xmlns:a16="http://schemas.microsoft.com/office/drawing/2014/main" id="{A7FF2ABD-0D29-7CD6-F9AD-A385DF3E64F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cs-CZ" altLang="cs-CZ"/>
          </a:p>
        </p:txBody>
      </p:sp>
      <p:sp>
        <p:nvSpPr>
          <p:cNvPr id="1030" name="Rectangle 6">
            <a:extLst>
              <a:ext uri="{FF2B5EF4-FFF2-40B4-BE49-F238E27FC236}">
                <a16:creationId xmlns:a16="http://schemas.microsoft.com/office/drawing/2014/main" id="{518F378E-441D-F260-EB8F-DAA4CE623D2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B79F6C9-EA01-43A6-A797-AC99C6408CC9}"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4704198-7CF8-E150-2850-97EC996505C8}"/>
              </a:ext>
            </a:extLst>
          </p:cNvPr>
          <p:cNvSpPr>
            <a:spLocks noGrp="1" noChangeArrowheads="1"/>
          </p:cNvSpPr>
          <p:nvPr>
            <p:ph type="ctrTitle"/>
          </p:nvPr>
        </p:nvSpPr>
        <p:spPr>
          <a:xfrm>
            <a:off x="685800" y="2565400"/>
            <a:ext cx="7772400" cy="1470025"/>
          </a:xfrm>
        </p:spPr>
        <p:txBody>
          <a:bodyPr anchor="ctr"/>
          <a:lstStyle/>
          <a:p>
            <a:pPr eaLnBrk="1" hangingPunct="1"/>
            <a:r>
              <a:rPr lang="cs-CZ" altLang="cs-CZ" sz="2800" b="1"/>
              <a:t>ZAMĚŘENÍ TVARU TĚSNĚNÍ JEHLOVÉHO UZÁVĚRU SPODNÍ</a:t>
            </a:r>
            <a:br>
              <a:rPr lang="cs-CZ" altLang="cs-CZ" sz="2800" b="1"/>
            </a:br>
            <a:r>
              <a:rPr lang="cs-CZ" altLang="cs-CZ" sz="2800" b="1"/>
              <a:t>VÝPUSTI VODNÍHO DÍLA ORLÍK</a:t>
            </a:r>
          </a:p>
        </p:txBody>
      </p:sp>
      <p:sp>
        <p:nvSpPr>
          <p:cNvPr id="3075" name="Rectangle 3">
            <a:extLst>
              <a:ext uri="{FF2B5EF4-FFF2-40B4-BE49-F238E27FC236}">
                <a16:creationId xmlns:a16="http://schemas.microsoft.com/office/drawing/2014/main" id="{B03EB1F4-BCDA-7F18-167E-28E0EE334935}"/>
              </a:ext>
            </a:extLst>
          </p:cNvPr>
          <p:cNvSpPr>
            <a:spLocks noGrp="1" noChangeArrowheads="1"/>
          </p:cNvSpPr>
          <p:nvPr>
            <p:ph type="subTitle" idx="1"/>
          </p:nvPr>
        </p:nvSpPr>
        <p:spPr>
          <a:xfrm>
            <a:off x="1371600" y="4221163"/>
            <a:ext cx="6400800" cy="1439862"/>
          </a:xfrm>
        </p:spPr>
        <p:txBody>
          <a:bodyPr/>
          <a:lstStyle/>
          <a:p>
            <a:pPr eaLnBrk="1" hangingPunct="1"/>
            <a:r>
              <a:rPr lang="cs-CZ" altLang="cs-CZ" sz="2800"/>
              <a:t>Ing. Tomáš Křemen, Ph.D.</a:t>
            </a:r>
          </a:p>
          <a:p>
            <a:pPr eaLnBrk="1" hangingPunct="1"/>
            <a:r>
              <a:rPr lang="cs-CZ" altLang="cs-CZ" sz="2800"/>
              <a:t>Ing. Jaroslav Braun, Ph.D.</a:t>
            </a:r>
          </a:p>
          <a:p>
            <a:pPr eaLnBrk="1" hangingPunct="1"/>
            <a:r>
              <a:rPr lang="cs-CZ" altLang="cs-CZ" sz="2800"/>
              <a:t>Prof. Ing. Martin Štroner, Ph.D.</a:t>
            </a:r>
          </a:p>
        </p:txBody>
      </p:sp>
      <p:pic>
        <p:nvPicPr>
          <p:cNvPr id="3076" name="Picture 4">
            <a:extLst>
              <a:ext uri="{FF2B5EF4-FFF2-40B4-BE49-F238E27FC236}">
                <a16:creationId xmlns:a16="http://schemas.microsoft.com/office/drawing/2014/main" id="{145A10EA-9642-D79E-24B5-80A6805F8A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333375"/>
            <a:ext cx="18002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 Box 5">
            <a:extLst>
              <a:ext uri="{FF2B5EF4-FFF2-40B4-BE49-F238E27FC236}">
                <a16:creationId xmlns:a16="http://schemas.microsoft.com/office/drawing/2014/main" id="{CD95822D-0A0D-D7DB-B078-9EA19350376E}"/>
              </a:ext>
            </a:extLst>
          </p:cNvPr>
          <p:cNvSpPr txBox="1">
            <a:spLocks noChangeArrowheads="1"/>
          </p:cNvSpPr>
          <p:nvPr/>
        </p:nvSpPr>
        <p:spPr bwMode="auto">
          <a:xfrm>
            <a:off x="2700338" y="404813"/>
            <a:ext cx="56880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2000">
                <a:solidFill>
                  <a:srgbClr val="0866BC"/>
                </a:solidFill>
              </a:rPr>
              <a:t>České vysoké učení technické v Praze</a:t>
            </a:r>
          </a:p>
          <a:p>
            <a:pPr eaLnBrk="1" hangingPunct="1">
              <a:spcBef>
                <a:spcPct val="50000"/>
              </a:spcBef>
              <a:buFontTx/>
              <a:buNone/>
            </a:pPr>
            <a:r>
              <a:rPr lang="cs-CZ" altLang="cs-CZ" sz="2000">
                <a:solidFill>
                  <a:srgbClr val="0866BC"/>
                </a:solidFill>
              </a:rPr>
              <a:t>Fakulta stavební</a:t>
            </a:r>
          </a:p>
          <a:p>
            <a:pPr eaLnBrk="1" hangingPunct="1">
              <a:spcBef>
                <a:spcPct val="50000"/>
              </a:spcBef>
              <a:buFontTx/>
              <a:buNone/>
            </a:pPr>
            <a:r>
              <a:rPr lang="cs-CZ" altLang="cs-CZ" sz="2000">
                <a:solidFill>
                  <a:srgbClr val="0866BC"/>
                </a:solidFill>
              </a:rPr>
              <a:t>Katedra speciální geodézie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52D9C0B-5E11-16C3-D7F9-D981BD32F1B8}"/>
              </a:ext>
            </a:extLst>
          </p:cNvPr>
          <p:cNvSpPr>
            <a:spLocks noGrp="1" noChangeArrowheads="1"/>
          </p:cNvSpPr>
          <p:nvPr>
            <p:ph type="title"/>
          </p:nvPr>
        </p:nvSpPr>
        <p:spPr/>
        <p:txBody>
          <a:bodyPr/>
          <a:lstStyle/>
          <a:p>
            <a:pPr eaLnBrk="1" hangingPunct="1"/>
            <a:r>
              <a:rPr lang="cs-CZ" altLang="cs-CZ"/>
              <a:t>Požadavky na přesnost</a:t>
            </a:r>
          </a:p>
        </p:txBody>
      </p:sp>
      <p:sp>
        <p:nvSpPr>
          <p:cNvPr id="14339" name="Rectangle 3">
            <a:extLst>
              <a:ext uri="{FF2B5EF4-FFF2-40B4-BE49-F238E27FC236}">
                <a16:creationId xmlns:a16="http://schemas.microsoft.com/office/drawing/2014/main" id="{88C3317F-0198-6551-CF35-4C085A3625D1}"/>
              </a:ext>
            </a:extLst>
          </p:cNvPr>
          <p:cNvSpPr>
            <a:spLocks noGrp="1" noChangeArrowheads="1"/>
          </p:cNvSpPr>
          <p:nvPr>
            <p:ph type="body" idx="1"/>
          </p:nvPr>
        </p:nvSpPr>
        <p:spPr>
          <a:xfrm>
            <a:off x="457200" y="1600200"/>
            <a:ext cx="8507413" cy="4924425"/>
          </a:xfrm>
        </p:spPr>
        <p:txBody>
          <a:bodyPr/>
          <a:lstStyle/>
          <a:p>
            <a:pPr eaLnBrk="1" hangingPunct="1"/>
            <a:endParaRPr lang="cs-CZ" altLang="cs-CZ" sz="3000"/>
          </a:p>
          <a:p>
            <a:pPr eaLnBrk="1" hangingPunct="1"/>
            <a:endParaRPr lang="cs-CZ" altLang="cs-CZ" sz="3000"/>
          </a:p>
          <a:p>
            <a:pPr eaLnBrk="1" hangingPunct="1"/>
            <a:r>
              <a:rPr lang="cs-CZ" altLang="cs-CZ" sz="3000"/>
              <a:t>Požadovaná směrodatná odchylka určeného bodu na povrchu těsnění ve směru kolmém na plochu těsnění je 0,1 mm</a:t>
            </a:r>
          </a:p>
          <a:p>
            <a:pPr eaLnBrk="1" hangingPunct="1"/>
            <a:endParaRPr lang="cs-CZ" altLang="cs-CZ"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B03E45F-E758-02DF-5A3F-37690C3461E2}"/>
              </a:ext>
            </a:extLst>
          </p:cNvPr>
          <p:cNvSpPr>
            <a:spLocks noGrp="1" noChangeArrowheads="1"/>
          </p:cNvSpPr>
          <p:nvPr>
            <p:ph type="title"/>
          </p:nvPr>
        </p:nvSpPr>
        <p:spPr/>
        <p:txBody>
          <a:bodyPr/>
          <a:lstStyle/>
          <a:p>
            <a:pPr eaLnBrk="1" hangingPunct="1"/>
            <a:r>
              <a:rPr lang="cs-CZ" altLang="cs-CZ"/>
              <a:t>Použité vybavení</a:t>
            </a:r>
          </a:p>
        </p:txBody>
      </p:sp>
      <p:sp>
        <p:nvSpPr>
          <p:cNvPr id="15363" name="Rectangle 3">
            <a:extLst>
              <a:ext uri="{FF2B5EF4-FFF2-40B4-BE49-F238E27FC236}">
                <a16:creationId xmlns:a16="http://schemas.microsoft.com/office/drawing/2014/main" id="{8F56780B-BED2-6F8C-38FA-79D76EBFDCD1}"/>
              </a:ext>
            </a:extLst>
          </p:cNvPr>
          <p:cNvSpPr>
            <a:spLocks noGrp="1" noChangeArrowheads="1"/>
          </p:cNvSpPr>
          <p:nvPr>
            <p:ph type="body" idx="1"/>
          </p:nvPr>
        </p:nvSpPr>
        <p:spPr>
          <a:xfrm>
            <a:off x="457200" y="1600200"/>
            <a:ext cx="8229600" cy="4997450"/>
          </a:xfrm>
        </p:spPr>
        <p:txBody>
          <a:bodyPr/>
          <a:lstStyle/>
          <a:p>
            <a:pPr eaLnBrk="1" hangingPunct="1"/>
            <a:r>
              <a:rPr lang="cs-CZ" altLang="cs-CZ"/>
              <a:t>Metoda měření – prostorová polární metoda</a:t>
            </a:r>
          </a:p>
          <a:p>
            <a:pPr eaLnBrk="1" hangingPunct="1"/>
            <a:endParaRPr lang="cs-CZ" altLang="cs-CZ"/>
          </a:p>
          <a:p>
            <a:pPr eaLnBrk="1" hangingPunct="1"/>
            <a:r>
              <a:rPr lang="cs-CZ" altLang="cs-CZ"/>
              <a:t>Přístroj – robotická totální stanice Leica TS60</a:t>
            </a:r>
          </a:p>
          <a:p>
            <a:pPr eaLnBrk="1" hangingPunct="1"/>
            <a:endParaRPr lang="cs-CZ" altLang="cs-CZ"/>
          </a:p>
          <a:p>
            <a:pPr eaLnBrk="1" hangingPunct="1"/>
            <a:r>
              <a:rPr lang="cs-CZ" altLang="cs-CZ"/>
              <a:t>Přesnost 	délky 0,6 mm + 1 ppm</a:t>
            </a:r>
            <a:br>
              <a:rPr lang="cs-CZ" altLang="cs-CZ"/>
            </a:br>
            <a:r>
              <a:rPr lang="cs-CZ" altLang="cs-CZ"/>
              <a:t>			úhly 0,5´´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2726F8A-26FF-2A3D-89AC-ADFB745846CD}"/>
              </a:ext>
            </a:extLst>
          </p:cNvPr>
          <p:cNvSpPr>
            <a:spLocks noGrp="1" noChangeArrowheads="1"/>
          </p:cNvSpPr>
          <p:nvPr>
            <p:ph type="title"/>
          </p:nvPr>
        </p:nvSpPr>
        <p:spPr/>
        <p:txBody>
          <a:bodyPr/>
          <a:lstStyle/>
          <a:p>
            <a:pPr eaLnBrk="1" hangingPunct="1"/>
            <a:r>
              <a:rPr lang="cs-CZ" altLang="cs-CZ"/>
              <a:t>Použité vybavení</a:t>
            </a:r>
          </a:p>
        </p:txBody>
      </p:sp>
      <p:sp>
        <p:nvSpPr>
          <p:cNvPr id="16387" name="Rectangle 3">
            <a:extLst>
              <a:ext uri="{FF2B5EF4-FFF2-40B4-BE49-F238E27FC236}">
                <a16:creationId xmlns:a16="http://schemas.microsoft.com/office/drawing/2014/main" id="{18407354-F003-AE30-92F1-4703E21A9411}"/>
              </a:ext>
            </a:extLst>
          </p:cNvPr>
          <p:cNvSpPr>
            <a:spLocks noGrp="1" noChangeArrowheads="1"/>
          </p:cNvSpPr>
          <p:nvPr>
            <p:ph type="body" idx="1"/>
          </p:nvPr>
        </p:nvSpPr>
        <p:spPr>
          <a:xfrm>
            <a:off x="457200" y="1600200"/>
            <a:ext cx="8651875" cy="2116138"/>
          </a:xfrm>
        </p:spPr>
        <p:txBody>
          <a:bodyPr/>
          <a:lstStyle/>
          <a:p>
            <a:pPr eaLnBrk="1" hangingPunct="1"/>
            <a:r>
              <a:rPr lang="cs-CZ" altLang="cs-CZ"/>
              <a:t>Odrazný hranol Leica Red-Ring Reflectors</a:t>
            </a:r>
          </a:p>
          <a:p>
            <a:pPr eaLnBrk="1" hangingPunct="1"/>
            <a:r>
              <a:rPr lang="cs-CZ" altLang="cs-CZ"/>
              <a:t>Přesnost určení tvaru 0,0025 mm </a:t>
            </a:r>
          </a:p>
          <a:p>
            <a:pPr eaLnBrk="1" hangingPunct="1"/>
            <a:r>
              <a:rPr lang="cs-CZ" altLang="cs-CZ"/>
              <a:t>Přesnost usazení odrazných ploch 0,003 mm</a:t>
            </a:r>
          </a:p>
        </p:txBody>
      </p:sp>
      <p:pic>
        <p:nvPicPr>
          <p:cNvPr id="16388" name="Obrázek 78">
            <a:extLst>
              <a:ext uri="{FF2B5EF4-FFF2-40B4-BE49-F238E27FC236}">
                <a16:creationId xmlns:a16="http://schemas.microsoft.com/office/drawing/2014/main" id="{B7D473E4-5E89-8CB1-3FE8-B8BBE61CD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4098925"/>
            <a:ext cx="200025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3687B59-0FDE-BE78-54A4-98A482AAC980}"/>
              </a:ext>
            </a:extLst>
          </p:cNvPr>
          <p:cNvSpPr>
            <a:spLocks noGrp="1" noChangeArrowheads="1"/>
          </p:cNvSpPr>
          <p:nvPr>
            <p:ph type="title"/>
          </p:nvPr>
        </p:nvSpPr>
        <p:spPr/>
        <p:txBody>
          <a:bodyPr/>
          <a:lstStyle/>
          <a:p>
            <a:pPr eaLnBrk="1" hangingPunct="1"/>
            <a:r>
              <a:rPr lang="cs-CZ" altLang="cs-CZ"/>
              <a:t>Měření</a:t>
            </a:r>
          </a:p>
        </p:txBody>
      </p:sp>
      <p:sp>
        <p:nvSpPr>
          <p:cNvPr id="8195" name="Rectangle 3">
            <a:extLst>
              <a:ext uri="{FF2B5EF4-FFF2-40B4-BE49-F238E27FC236}">
                <a16:creationId xmlns:a16="http://schemas.microsoft.com/office/drawing/2014/main" id="{8E43EF97-9351-B2C6-CA8D-D4EDE1E00B9D}"/>
              </a:ext>
            </a:extLst>
          </p:cNvPr>
          <p:cNvSpPr>
            <a:spLocks noGrp="1" noChangeArrowheads="1"/>
          </p:cNvSpPr>
          <p:nvPr>
            <p:ph type="body" idx="1"/>
          </p:nvPr>
        </p:nvSpPr>
        <p:spPr>
          <a:xfrm>
            <a:off x="457200" y="1600200"/>
            <a:ext cx="8229600" cy="4997450"/>
          </a:xfrm>
        </p:spPr>
        <p:txBody>
          <a:bodyPr/>
          <a:lstStyle/>
          <a:p>
            <a:pPr eaLnBrk="1" hangingPunct="1">
              <a:lnSpc>
                <a:spcPct val="90000"/>
              </a:lnSpc>
              <a:defRPr/>
            </a:pPr>
            <a:r>
              <a:rPr lang="cs-CZ" altLang="cs-CZ" dirty="0"/>
              <a:t>Měřeno z jednoho stanoviska </a:t>
            </a:r>
          </a:p>
          <a:p>
            <a:pPr eaLnBrk="1" hangingPunct="1">
              <a:lnSpc>
                <a:spcPct val="90000"/>
              </a:lnSpc>
              <a:defRPr/>
            </a:pPr>
            <a:endParaRPr lang="cs-CZ" altLang="cs-CZ" dirty="0"/>
          </a:p>
          <a:p>
            <a:pPr eaLnBrk="1" hangingPunct="1">
              <a:lnSpc>
                <a:spcPct val="90000"/>
              </a:lnSpc>
              <a:defRPr/>
            </a:pPr>
            <a:r>
              <a:rPr lang="cs-CZ" altLang="cs-CZ" dirty="0"/>
              <a:t>Automatické cílení</a:t>
            </a:r>
          </a:p>
          <a:p>
            <a:pPr eaLnBrk="1" hangingPunct="1">
              <a:lnSpc>
                <a:spcPct val="90000"/>
              </a:lnSpc>
              <a:defRPr/>
            </a:pPr>
            <a:endParaRPr lang="cs-CZ" altLang="cs-CZ" dirty="0"/>
          </a:p>
          <a:p>
            <a:pPr eaLnBrk="1" hangingPunct="1">
              <a:lnSpc>
                <a:spcPct val="90000"/>
              </a:lnSpc>
              <a:defRPr/>
            </a:pPr>
            <a:r>
              <a:rPr lang="cs-CZ" altLang="cs-CZ" dirty="0"/>
              <a:t>Všechna měření v jedné skupině</a:t>
            </a:r>
          </a:p>
          <a:p>
            <a:pPr eaLnBrk="1" hangingPunct="1">
              <a:lnSpc>
                <a:spcPct val="90000"/>
              </a:lnSpc>
              <a:defRPr/>
            </a:pPr>
            <a:endParaRPr lang="cs-CZ" altLang="cs-CZ" dirty="0"/>
          </a:p>
          <a:p>
            <a:pPr eaLnBrk="1" hangingPunct="1">
              <a:lnSpc>
                <a:spcPct val="90000"/>
              </a:lnSpc>
              <a:defRPr/>
            </a:pPr>
            <a:r>
              <a:rPr lang="cs-CZ" altLang="cs-CZ" dirty="0"/>
              <a:t>Vzdálené ovládání pomocí </a:t>
            </a:r>
            <a:r>
              <a:rPr lang="cs-CZ" altLang="cs-CZ" dirty="0" err="1"/>
              <a:t>kontroleru</a:t>
            </a:r>
            <a:endParaRPr lang="cs-CZ" altLang="cs-CZ" dirty="0"/>
          </a:p>
          <a:p>
            <a:pPr eaLnBrk="1" hangingPunct="1">
              <a:lnSpc>
                <a:spcPct val="90000"/>
              </a:lnSpc>
              <a:defRPr/>
            </a:pPr>
            <a:endParaRPr lang="cs-CZ" altLang="cs-CZ" dirty="0"/>
          </a:p>
          <a:p>
            <a:pPr eaLnBrk="1" hangingPunct="1">
              <a:lnSpc>
                <a:spcPct val="90000"/>
              </a:lnSpc>
              <a:defRPr/>
            </a:pPr>
            <a:r>
              <a:rPr lang="cs-CZ" altLang="cs-CZ" dirty="0"/>
              <a:t>Pravidelná kontrola orientací</a:t>
            </a:r>
          </a:p>
          <a:p>
            <a:pPr eaLnBrk="1" hangingPunct="1">
              <a:lnSpc>
                <a:spcPct val="90000"/>
              </a:lnSpc>
              <a:defRPr/>
            </a:pPr>
            <a:endParaRPr lang="cs-CZ" altLang="cs-CZ" dirty="0"/>
          </a:p>
          <a:p>
            <a:pPr marL="0" indent="0" eaLnBrk="1" hangingPunct="1">
              <a:lnSpc>
                <a:spcPct val="90000"/>
              </a:lnSpc>
              <a:buFontTx/>
              <a:buNone/>
              <a:defRPr/>
            </a:pPr>
            <a:endParaRPr lang="cs-CZ" altLang="cs-CZ" dirty="0"/>
          </a:p>
          <a:p>
            <a:pPr marL="0" indent="0" eaLnBrk="1" hangingPunct="1">
              <a:lnSpc>
                <a:spcPct val="90000"/>
              </a:lnSpc>
              <a:buFontTx/>
              <a:buNone/>
              <a:defRPr/>
            </a:pPr>
            <a:endParaRPr lang="cs-CZ" alt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B1A1AB-587E-0246-D7C3-3A2B3667ECCD}"/>
              </a:ext>
            </a:extLst>
          </p:cNvPr>
          <p:cNvSpPr>
            <a:spLocks noGrp="1" noChangeArrowheads="1"/>
          </p:cNvSpPr>
          <p:nvPr>
            <p:ph type="title"/>
          </p:nvPr>
        </p:nvSpPr>
        <p:spPr/>
        <p:txBody>
          <a:bodyPr/>
          <a:lstStyle/>
          <a:p>
            <a:pPr eaLnBrk="1" hangingPunct="1"/>
            <a:r>
              <a:rPr lang="cs-CZ" altLang="cs-CZ"/>
              <a:t>Měření – postavení stativu</a:t>
            </a:r>
          </a:p>
        </p:txBody>
      </p:sp>
      <p:pic>
        <p:nvPicPr>
          <p:cNvPr id="18435" name="Obrázek 3" descr="Obsah obrázku stativ, území, podlaha, světlo">
            <a:extLst>
              <a:ext uri="{FF2B5EF4-FFF2-40B4-BE49-F238E27FC236}">
                <a16:creationId xmlns:a16="http://schemas.microsoft.com/office/drawing/2014/main" id="{20636369-A794-BD75-58F5-54B8F95E20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7451" b="5901"/>
          <a:stretch>
            <a:fillRect/>
          </a:stretch>
        </p:blipFill>
        <p:spPr bwMode="auto">
          <a:xfrm>
            <a:off x="2000250" y="1409700"/>
            <a:ext cx="51435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E535320-7FCD-16D5-EB9B-A887A83EDB42}"/>
              </a:ext>
            </a:extLst>
          </p:cNvPr>
          <p:cNvSpPr>
            <a:spLocks noGrp="1" noChangeArrowheads="1"/>
          </p:cNvSpPr>
          <p:nvPr>
            <p:ph type="title"/>
          </p:nvPr>
        </p:nvSpPr>
        <p:spPr/>
        <p:txBody>
          <a:bodyPr/>
          <a:lstStyle/>
          <a:p>
            <a:pPr eaLnBrk="1" hangingPunct="1"/>
            <a:r>
              <a:rPr lang="cs-CZ" altLang="cs-CZ"/>
              <a:t>Měření - schéma</a:t>
            </a:r>
          </a:p>
        </p:txBody>
      </p:sp>
      <p:pic>
        <p:nvPicPr>
          <p:cNvPr id="19459" name="Picture 4">
            <a:extLst>
              <a:ext uri="{FF2B5EF4-FFF2-40B4-BE49-F238E27FC236}">
                <a16:creationId xmlns:a16="http://schemas.microsoft.com/office/drawing/2014/main" id="{55512842-D0FB-D570-921E-DD0BC3A63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557338"/>
            <a:ext cx="835660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ovéPole 2">
            <a:extLst>
              <a:ext uri="{FF2B5EF4-FFF2-40B4-BE49-F238E27FC236}">
                <a16:creationId xmlns:a16="http://schemas.microsoft.com/office/drawing/2014/main" id="{AFCA33E1-8045-DCE9-513F-7EBD37F6F4E3}"/>
              </a:ext>
            </a:extLst>
          </p:cNvPr>
          <p:cNvSpPr txBox="1">
            <a:spLocks noChangeArrowheads="1"/>
          </p:cNvSpPr>
          <p:nvPr/>
        </p:nvSpPr>
        <p:spPr bwMode="auto">
          <a:xfrm>
            <a:off x="457200" y="3573463"/>
            <a:ext cx="626586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buFont typeface="Arial" panose="020B0604020202020204" pitchFamily="34" charset="0"/>
              <a:buChar char="•"/>
            </a:pPr>
            <a:r>
              <a:rPr lang="cs-CZ" altLang="cs-CZ" sz="3200"/>
              <a:t>4 orientace</a:t>
            </a:r>
          </a:p>
          <a:p>
            <a:pPr eaLnBrk="1" hangingPunct="1">
              <a:lnSpc>
                <a:spcPct val="90000"/>
              </a:lnSpc>
              <a:buFont typeface="Arial" panose="020B0604020202020204" pitchFamily="34" charset="0"/>
              <a:buChar char="•"/>
            </a:pPr>
            <a:endParaRPr lang="cs-CZ" altLang="cs-CZ" sz="3200"/>
          </a:p>
          <a:p>
            <a:pPr eaLnBrk="1" hangingPunct="1">
              <a:lnSpc>
                <a:spcPct val="90000"/>
              </a:lnSpc>
              <a:buFont typeface="Arial" panose="020B0604020202020204" pitchFamily="34" charset="0"/>
              <a:buChar char="•"/>
            </a:pPr>
            <a:r>
              <a:rPr lang="cs-CZ" altLang="cs-CZ" sz="3200"/>
              <a:t>408 bodů na obou těsněních</a:t>
            </a:r>
          </a:p>
          <a:p>
            <a:pPr eaLnBrk="1" hangingPunct="1">
              <a:lnSpc>
                <a:spcPct val="90000"/>
              </a:lnSpc>
              <a:buFont typeface="Arial" panose="020B0604020202020204" pitchFamily="34" charset="0"/>
              <a:buChar char="•"/>
            </a:pPr>
            <a:endParaRPr lang="cs-CZ" altLang="cs-CZ" sz="3200"/>
          </a:p>
          <a:p>
            <a:pPr eaLnBrk="1" hangingPunct="1">
              <a:lnSpc>
                <a:spcPct val="90000"/>
              </a:lnSpc>
              <a:buFont typeface="Arial" panose="020B0604020202020204" pitchFamily="34" charset="0"/>
              <a:buChar char="•"/>
            </a:pPr>
            <a:r>
              <a:rPr lang="cs-CZ" altLang="cs-CZ" sz="3200"/>
              <a:t>40 bodů při zavírání</a:t>
            </a:r>
          </a:p>
          <a:p>
            <a:pPr eaLnBrk="1" hangingPunct="1">
              <a:lnSpc>
                <a:spcPct val="90000"/>
              </a:lnSpc>
              <a:buFont typeface="Arial" panose="020B0604020202020204" pitchFamily="34" charset="0"/>
              <a:buChar char="•"/>
            </a:pPr>
            <a:endParaRPr lang="cs-CZ" altLang="cs-CZ" sz="3200"/>
          </a:p>
          <a:p>
            <a:pPr eaLnBrk="1" hangingPunct="1">
              <a:lnSpc>
                <a:spcPct val="90000"/>
              </a:lnSpc>
              <a:buFont typeface="Arial" panose="020B0604020202020204" pitchFamily="34" charset="0"/>
              <a:buChar char="•"/>
            </a:pPr>
            <a:r>
              <a:rPr lang="cs-CZ" altLang="cs-CZ" sz="3200"/>
              <a:t>6 + 1 hodina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034AEC5-FBE4-D257-DD60-39CF479DF38A}"/>
              </a:ext>
            </a:extLst>
          </p:cNvPr>
          <p:cNvSpPr>
            <a:spLocks noGrp="1" noChangeArrowheads="1"/>
          </p:cNvSpPr>
          <p:nvPr>
            <p:ph type="title"/>
          </p:nvPr>
        </p:nvSpPr>
        <p:spPr>
          <a:xfrm>
            <a:off x="468313" y="274638"/>
            <a:ext cx="8218487" cy="1143000"/>
          </a:xfrm>
        </p:spPr>
        <p:txBody>
          <a:bodyPr/>
          <a:lstStyle/>
          <a:p>
            <a:pPr eaLnBrk="1" hangingPunct="1"/>
            <a:r>
              <a:rPr lang="cs-CZ" altLang="cs-CZ"/>
              <a:t>Měření – rozměření bodů na těsnění</a:t>
            </a:r>
          </a:p>
        </p:txBody>
      </p:sp>
      <p:pic>
        <p:nvPicPr>
          <p:cNvPr id="20483" name="Obrázek 9" descr="Obsah obrázku území, jeskyně, hnědý, podlaha">
            <a:extLst>
              <a:ext uri="{FF2B5EF4-FFF2-40B4-BE49-F238E27FC236}">
                <a16:creationId xmlns:a16="http://schemas.microsoft.com/office/drawing/2014/main" id="{EAEAB3C7-A176-69C4-7903-869B6FFE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5300"/>
          <a:stretch>
            <a:fillRect/>
          </a:stretch>
        </p:blipFill>
        <p:spPr bwMode="auto">
          <a:xfrm>
            <a:off x="485775" y="1916113"/>
            <a:ext cx="817245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214243C-C2E0-2E95-5357-C349890563BA}"/>
              </a:ext>
            </a:extLst>
          </p:cNvPr>
          <p:cNvSpPr>
            <a:spLocks noGrp="1" noChangeArrowheads="1"/>
          </p:cNvSpPr>
          <p:nvPr>
            <p:ph type="title"/>
          </p:nvPr>
        </p:nvSpPr>
        <p:spPr>
          <a:xfrm>
            <a:off x="468313" y="274638"/>
            <a:ext cx="8218487" cy="1143000"/>
          </a:xfrm>
        </p:spPr>
        <p:txBody>
          <a:bodyPr/>
          <a:lstStyle/>
          <a:p>
            <a:pPr eaLnBrk="1" hangingPunct="1"/>
            <a:r>
              <a:rPr lang="cs-CZ" altLang="cs-CZ"/>
              <a:t>Měření – minihranoly při měření zavírání</a:t>
            </a:r>
          </a:p>
        </p:txBody>
      </p:sp>
      <p:pic>
        <p:nvPicPr>
          <p:cNvPr id="21507" name="Obrázek 4" descr="Obsah obrázku jeskyně, tunel, území, interiér">
            <a:extLst>
              <a:ext uri="{FF2B5EF4-FFF2-40B4-BE49-F238E27FC236}">
                <a16:creationId xmlns:a16="http://schemas.microsoft.com/office/drawing/2014/main" id="{0CC0C158-4C8B-808C-7516-212B81A1D4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5901" t="10101" r="9052"/>
          <a:stretch>
            <a:fillRect/>
          </a:stretch>
        </p:blipFill>
        <p:spPr bwMode="auto">
          <a:xfrm>
            <a:off x="1358900" y="1628775"/>
            <a:ext cx="642620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ázek 7" descr="Obsah obrázku jeskyně, území">
            <a:extLst>
              <a:ext uri="{FF2B5EF4-FFF2-40B4-BE49-F238E27FC236}">
                <a16:creationId xmlns:a16="http://schemas.microsoft.com/office/drawing/2014/main" id="{470FF7B1-C9CE-A1A2-EA64-CAEE8F25E7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751" t="30051" r="17712" b="15350"/>
          <a:stretch>
            <a:fillRect/>
          </a:stretch>
        </p:blipFill>
        <p:spPr bwMode="auto">
          <a:xfrm>
            <a:off x="3757613" y="4095750"/>
            <a:ext cx="52832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B2D0CA82-C549-44DF-58A9-63CA7434244C}"/>
              </a:ext>
            </a:extLst>
          </p:cNvPr>
          <p:cNvSpPr>
            <a:spLocks noGrp="1" noChangeArrowheads="1"/>
          </p:cNvSpPr>
          <p:nvPr>
            <p:ph type="title"/>
          </p:nvPr>
        </p:nvSpPr>
        <p:spPr>
          <a:xfrm>
            <a:off x="185738" y="296863"/>
            <a:ext cx="3216275" cy="1143000"/>
          </a:xfrm>
        </p:spPr>
        <p:txBody>
          <a:bodyPr/>
          <a:lstStyle/>
          <a:p>
            <a:pPr eaLnBrk="1" hangingPunct="1"/>
            <a:r>
              <a:rPr lang="cs-CZ" altLang="cs-CZ" dirty="0"/>
              <a:t>Měření</a:t>
            </a:r>
          </a:p>
        </p:txBody>
      </p:sp>
      <p:pic>
        <p:nvPicPr>
          <p:cNvPr id="22532" name="Obrázek 5" descr="Obsah obrázku text, kruh, světlo, venku&#10;&#10;Obsah vygenerovaný umělou inteligencí může být nesprávný.">
            <a:extLst>
              <a:ext uri="{FF2B5EF4-FFF2-40B4-BE49-F238E27FC236}">
                <a16:creationId xmlns:a16="http://schemas.microsoft.com/office/drawing/2014/main" id="{3A4D5E30-93AF-D7A3-5D61-D37455D74B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6814" t="9052" r="4326" b="9302"/>
          <a:stretch>
            <a:fillRect/>
          </a:stretch>
        </p:blipFill>
        <p:spPr bwMode="auto">
          <a:xfrm>
            <a:off x="4284663" y="42863"/>
            <a:ext cx="44640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GSP_2025\foto\20241111_0823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24578" y="2194624"/>
            <a:ext cx="5280587" cy="3960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2979B3A-524F-918A-5A9E-D2AE7C76EB22}"/>
              </a:ext>
            </a:extLst>
          </p:cNvPr>
          <p:cNvSpPr>
            <a:spLocks noGrp="1" noChangeArrowheads="1"/>
          </p:cNvSpPr>
          <p:nvPr>
            <p:ph type="title"/>
          </p:nvPr>
        </p:nvSpPr>
        <p:spPr/>
        <p:txBody>
          <a:bodyPr/>
          <a:lstStyle/>
          <a:p>
            <a:pPr eaLnBrk="1" hangingPunct="1"/>
            <a:r>
              <a:rPr lang="cs-CZ" altLang="cs-CZ"/>
              <a:t>Zpracování</a:t>
            </a:r>
          </a:p>
        </p:txBody>
      </p:sp>
      <p:sp>
        <p:nvSpPr>
          <p:cNvPr id="23555" name="Rectangle 3">
            <a:extLst>
              <a:ext uri="{FF2B5EF4-FFF2-40B4-BE49-F238E27FC236}">
                <a16:creationId xmlns:a16="http://schemas.microsoft.com/office/drawing/2014/main" id="{EA762BB5-0A9E-A8DF-BFF7-72E96F6A4350}"/>
              </a:ext>
            </a:extLst>
          </p:cNvPr>
          <p:cNvSpPr>
            <a:spLocks noGrp="1" noChangeArrowheads="1"/>
          </p:cNvSpPr>
          <p:nvPr>
            <p:ph type="body" idx="1"/>
          </p:nvPr>
        </p:nvSpPr>
        <p:spPr/>
        <p:txBody>
          <a:bodyPr/>
          <a:lstStyle/>
          <a:p>
            <a:r>
              <a:rPr lang="cs-CZ" b="1" dirty="0"/>
              <a:t>Určení sklonu kuželů obou těsnění</a:t>
            </a:r>
          </a:p>
          <a:p>
            <a:r>
              <a:rPr lang="cs-CZ" dirty="0"/>
              <a:t>Měřené body byly proloženy kužely v softwaru </a:t>
            </a:r>
            <a:r>
              <a:rPr lang="cs-CZ" dirty="0" err="1"/>
              <a:t>Wrap</a:t>
            </a:r>
            <a:endParaRPr lang="cs-CZ" dirty="0"/>
          </a:p>
          <a:p>
            <a:r>
              <a:rPr lang="cs-CZ" dirty="0"/>
              <a:t>Směrodatná odchylka proložení pro:</a:t>
            </a:r>
          </a:p>
          <a:p>
            <a:pPr lvl="1"/>
            <a:r>
              <a:rPr lang="cs-CZ" dirty="0"/>
              <a:t>bronzové těsnění: 1,1 mm</a:t>
            </a:r>
          </a:p>
          <a:p>
            <a:pPr lvl="1"/>
            <a:r>
              <a:rPr lang="cs-CZ" dirty="0"/>
              <a:t>ocelové těsnění: 0,6 mm</a:t>
            </a:r>
          </a:p>
          <a:p>
            <a:r>
              <a:rPr lang="cs-CZ" dirty="0"/>
              <a:t>Sklon kuželu bronzového těsnění je 34,7°</a:t>
            </a:r>
          </a:p>
          <a:p>
            <a:r>
              <a:rPr lang="cs-CZ" dirty="0"/>
              <a:t>Sklon kuželu ocelového těsnění je 26°</a:t>
            </a:r>
          </a:p>
          <a:p>
            <a:pPr lvl="1" eaLnBrk="1" hangingPunct="1"/>
            <a:endParaRPr lang="cs-CZ" altLang="cs-CZ"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CF80FD3-E4C2-3021-1776-C95FA722046C}"/>
              </a:ext>
            </a:extLst>
          </p:cNvPr>
          <p:cNvSpPr>
            <a:spLocks noGrp="1" noChangeArrowheads="1"/>
          </p:cNvSpPr>
          <p:nvPr>
            <p:ph type="title"/>
          </p:nvPr>
        </p:nvSpPr>
        <p:spPr/>
        <p:txBody>
          <a:bodyPr/>
          <a:lstStyle/>
          <a:p>
            <a:pPr eaLnBrk="1" hangingPunct="1"/>
            <a:r>
              <a:rPr lang="cs-CZ" altLang="cs-CZ"/>
              <a:t>Cíl</a:t>
            </a:r>
          </a:p>
        </p:txBody>
      </p:sp>
      <p:sp>
        <p:nvSpPr>
          <p:cNvPr id="4099" name="Rectangle 3">
            <a:extLst>
              <a:ext uri="{FF2B5EF4-FFF2-40B4-BE49-F238E27FC236}">
                <a16:creationId xmlns:a16="http://schemas.microsoft.com/office/drawing/2014/main" id="{3547646F-3628-E936-5719-7F5AC3A85B2D}"/>
              </a:ext>
            </a:extLst>
          </p:cNvPr>
          <p:cNvSpPr>
            <a:spLocks noGrp="1" noChangeArrowheads="1"/>
          </p:cNvSpPr>
          <p:nvPr>
            <p:ph type="body" idx="1"/>
          </p:nvPr>
        </p:nvSpPr>
        <p:spPr/>
        <p:txBody>
          <a:bodyPr/>
          <a:lstStyle/>
          <a:p>
            <a:pPr eaLnBrk="1" hangingPunct="1"/>
            <a:r>
              <a:rPr lang="cs-CZ" altLang="cs-CZ"/>
              <a:t>Zaměření tvaru těsnění provozního uzávěru spodní výpusti vodního díla Orlík</a:t>
            </a:r>
          </a:p>
          <a:p>
            <a:pPr eaLnBrk="1" hangingPunct="1"/>
            <a:endParaRPr lang="cs-CZ" altLang="cs-CZ"/>
          </a:p>
          <a:p>
            <a:pPr eaLnBrk="1" hangingPunct="1"/>
            <a:r>
              <a:rPr lang="cs-CZ" altLang="cs-CZ"/>
              <a:t>Výsledky budou sloužit jako jeden z podkladů pro návrh řešení odstranění netěsnosti uzávěru</a:t>
            </a:r>
          </a:p>
          <a:p>
            <a:pPr eaLnBrk="1" hangingPunct="1"/>
            <a:endParaRPr lang="cs-CZ" alt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130A0-132F-D9CF-7001-E413021ABEEB}"/>
            </a:ext>
          </a:extLst>
        </p:cNvPr>
        <p:cNvGrpSpPr/>
        <p:nvPr/>
      </p:nvGrpSpPr>
      <p:grpSpPr>
        <a:xfrm>
          <a:off x="0" y="0"/>
          <a:ext cx="0" cy="0"/>
          <a:chOff x="0" y="0"/>
          <a:chExt cx="0" cy="0"/>
        </a:xfrm>
      </p:grpSpPr>
      <p:sp>
        <p:nvSpPr>
          <p:cNvPr id="23554" name="Rectangle 2">
            <a:extLst>
              <a:ext uri="{FF2B5EF4-FFF2-40B4-BE49-F238E27FC236}">
                <a16:creationId xmlns:a16="http://schemas.microsoft.com/office/drawing/2014/main" id="{F699AD38-39A9-8090-851D-8051FD224A0A}"/>
              </a:ext>
            </a:extLst>
          </p:cNvPr>
          <p:cNvSpPr>
            <a:spLocks noGrp="1" noChangeArrowheads="1"/>
          </p:cNvSpPr>
          <p:nvPr>
            <p:ph type="title"/>
          </p:nvPr>
        </p:nvSpPr>
        <p:spPr/>
        <p:txBody>
          <a:bodyPr/>
          <a:lstStyle/>
          <a:p>
            <a:pPr eaLnBrk="1" hangingPunct="1"/>
            <a:r>
              <a:rPr lang="cs-CZ" altLang="cs-CZ"/>
              <a:t>Zpracování</a:t>
            </a:r>
          </a:p>
        </p:txBody>
      </p:sp>
      <p:sp>
        <p:nvSpPr>
          <p:cNvPr id="23555" name="Rectangle 3">
            <a:extLst>
              <a:ext uri="{FF2B5EF4-FFF2-40B4-BE49-F238E27FC236}">
                <a16:creationId xmlns:a16="http://schemas.microsoft.com/office/drawing/2014/main" id="{B25280AA-3D59-A807-700D-A6758E97EDF5}"/>
              </a:ext>
            </a:extLst>
          </p:cNvPr>
          <p:cNvSpPr>
            <a:spLocks noGrp="1" noChangeArrowheads="1"/>
          </p:cNvSpPr>
          <p:nvPr>
            <p:ph type="body" idx="1"/>
          </p:nvPr>
        </p:nvSpPr>
        <p:spPr/>
        <p:txBody>
          <a:bodyPr/>
          <a:lstStyle/>
          <a:p>
            <a:r>
              <a:rPr lang="cs-CZ" sz="2000" dirty="0"/>
              <a:t>a) celkový pohled na všechny zaměřené body, b) proložené kužely</a:t>
            </a:r>
          </a:p>
          <a:p>
            <a:pPr lvl="1" eaLnBrk="1" hangingPunct="1"/>
            <a:endParaRPr lang="cs-CZ" altLang="cs-CZ" sz="2400" dirty="0"/>
          </a:p>
        </p:txBody>
      </p:sp>
      <p:pic>
        <p:nvPicPr>
          <p:cNvPr id="2" name="Picture 2">
            <a:extLst>
              <a:ext uri="{FF2B5EF4-FFF2-40B4-BE49-F238E27FC236}">
                <a16:creationId xmlns:a16="http://schemas.microsoft.com/office/drawing/2014/main" id="{D0319A92-0222-888C-F982-ED410F24F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84" y="2276872"/>
            <a:ext cx="851283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160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472E7-F042-8C79-C3EE-89C8007E5E3B}"/>
            </a:ext>
          </a:extLst>
        </p:cNvPr>
        <p:cNvGrpSpPr/>
        <p:nvPr/>
      </p:nvGrpSpPr>
      <p:grpSpPr>
        <a:xfrm>
          <a:off x="0" y="0"/>
          <a:ext cx="0" cy="0"/>
          <a:chOff x="0" y="0"/>
          <a:chExt cx="0" cy="0"/>
        </a:xfrm>
      </p:grpSpPr>
      <p:sp>
        <p:nvSpPr>
          <p:cNvPr id="23554" name="Rectangle 2">
            <a:extLst>
              <a:ext uri="{FF2B5EF4-FFF2-40B4-BE49-F238E27FC236}">
                <a16:creationId xmlns:a16="http://schemas.microsoft.com/office/drawing/2014/main" id="{95F01766-929A-93AB-A20C-03D7A03EBBE8}"/>
              </a:ext>
            </a:extLst>
          </p:cNvPr>
          <p:cNvSpPr>
            <a:spLocks noGrp="1" noChangeArrowheads="1"/>
          </p:cNvSpPr>
          <p:nvPr>
            <p:ph type="title"/>
          </p:nvPr>
        </p:nvSpPr>
        <p:spPr/>
        <p:txBody>
          <a:bodyPr/>
          <a:lstStyle/>
          <a:p>
            <a:pPr eaLnBrk="1" hangingPunct="1"/>
            <a:r>
              <a:rPr lang="cs-CZ" altLang="cs-CZ"/>
              <a:t>Zpracování</a:t>
            </a:r>
          </a:p>
        </p:txBody>
      </p:sp>
      <p:sp>
        <p:nvSpPr>
          <p:cNvPr id="23555" name="Rectangle 3">
            <a:extLst>
              <a:ext uri="{FF2B5EF4-FFF2-40B4-BE49-F238E27FC236}">
                <a16:creationId xmlns:a16="http://schemas.microsoft.com/office/drawing/2014/main" id="{0D7180DE-D9CC-3D8A-D62C-78938312EF96}"/>
              </a:ext>
            </a:extLst>
          </p:cNvPr>
          <p:cNvSpPr>
            <a:spLocks noGrp="1" noChangeArrowheads="1"/>
          </p:cNvSpPr>
          <p:nvPr>
            <p:ph type="body" idx="1"/>
          </p:nvPr>
        </p:nvSpPr>
        <p:spPr/>
        <p:txBody>
          <a:bodyPr/>
          <a:lstStyle/>
          <a:p>
            <a:r>
              <a:rPr lang="cs-CZ" b="1" dirty="0"/>
              <a:t>Určení směru zavírání a sklonu kuželů vůči němu</a:t>
            </a:r>
          </a:p>
          <a:p>
            <a:endParaRPr lang="cs-CZ" dirty="0"/>
          </a:p>
          <a:p>
            <a:r>
              <a:rPr lang="cs-CZ" dirty="0"/>
              <a:t>Pohyb uzávěru při zavírání proběhl po přímce</a:t>
            </a:r>
          </a:p>
          <a:p>
            <a:endParaRPr lang="cs-CZ" dirty="0"/>
          </a:p>
          <a:p>
            <a:r>
              <a:rPr lang="cs-CZ" dirty="0"/>
              <a:t>Osy kuželů jsou nepatrně stočeny vůči směru zavírání (zhruba do 0,1°)</a:t>
            </a:r>
          </a:p>
          <a:p>
            <a:pPr lvl="1" eaLnBrk="1" hangingPunct="1"/>
            <a:endParaRPr lang="cs-CZ" altLang="cs-CZ" sz="2400" dirty="0"/>
          </a:p>
        </p:txBody>
      </p:sp>
    </p:spTree>
    <p:extLst>
      <p:ext uri="{BB962C8B-B14F-4D97-AF65-F5344CB8AC3E}">
        <p14:creationId xmlns:p14="http://schemas.microsoft.com/office/powerpoint/2010/main" val="767642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1D557-4E86-3505-39B5-2EE857783705}"/>
            </a:ext>
          </a:extLst>
        </p:cNvPr>
        <p:cNvGrpSpPr/>
        <p:nvPr/>
      </p:nvGrpSpPr>
      <p:grpSpPr>
        <a:xfrm>
          <a:off x="0" y="0"/>
          <a:ext cx="0" cy="0"/>
          <a:chOff x="0" y="0"/>
          <a:chExt cx="0" cy="0"/>
        </a:xfrm>
      </p:grpSpPr>
      <p:sp>
        <p:nvSpPr>
          <p:cNvPr id="23554" name="Rectangle 2">
            <a:extLst>
              <a:ext uri="{FF2B5EF4-FFF2-40B4-BE49-F238E27FC236}">
                <a16:creationId xmlns:a16="http://schemas.microsoft.com/office/drawing/2014/main" id="{ADFFB2A4-6E03-E941-887B-73FADECA4B9C}"/>
              </a:ext>
            </a:extLst>
          </p:cNvPr>
          <p:cNvSpPr>
            <a:spLocks noGrp="1" noChangeArrowheads="1"/>
          </p:cNvSpPr>
          <p:nvPr>
            <p:ph type="title"/>
          </p:nvPr>
        </p:nvSpPr>
        <p:spPr/>
        <p:txBody>
          <a:bodyPr/>
          <a:lstStyle/>
          <a:p>
            <a:pPr eaLnBrk="1" hangingPunct="1"/>
            <a:r>
              <a:rPr lang="cs-CZ" altLang="cs-CZ"/>
              <a:t>Zpracování</a:t>
            </a:r>
          </a:p>
        </p:txBody>
      </p:sp>
      <p:sp>
        <p:nvSpPr>
          <p:cNvPr id="23555" name="Rectangle 3">
            <a:extLst>
              <a:ext uri="{FF2B5EF4-FFF2-40B4-BE49-F238E27FC236}">
                <a16:creationId xmlns:a16="http://schemas.microsoft.com/office/drawing/2014/main" id="{560A4533-8A5B-2AD3-3D3B-D67E87175358}"/>
              </a:ext>
            </a:extLst>
          </p:cNvPr>
          <p:cNvSpPr>
            <a:spLocks noGrp="1" noChangeArrowheads="1"/>
          </p:cNvSpPr>
          <p:nvPr>
            <p:ph type="body" idx="1"/>
          </p:nvPr>
        </p:nvSpPr>
        <p:spPr/>
        <p:txBody>
          <a:bodyPr/>
          <a:lstStyle/>
          <a:p>
            <a:r>
              <a:rPr lang="cs-CZ" b="1" dirty="0"/>
              <a:t>Určení radiálních posunů od ideální kružnice</a:t>
            </a:r>
          </a:p>
          <a:p>
            <a:r>
              <a:rPr lang="cs-CZ" dirty="0"/>
              <a:t>Podrobné body na bronzovém těsnění byly transformovány do </a:t>
            </a:r>
            <a:r>
              <a:rPr lang="cs-CZ"/>
              <a:t>polohy </a:t>
            </a:r>
            <a:r>
              <a:rPr lang="cs-CZ" smtClean="0"/>
              <a:t>při </a:t>
            </a:r>
            <a:r>
              <a:rPr lang="cs-CZ" dirty="0"/>
              <a:t>uzavření uzávěru</a:t>
            </a:r>
          </a:p>
          <a:p>
            <a:r>
              <a:rPr lang="cs-CZ" dirty="0"/>
              <a:t>Body na jednotlivých prstencích byly proloženy roviny</a:t>
            </a:r>
          </a:p>
          <a:p>
            <a:r>
              <a:rPr lang="cs-CZ" dirty="0"/>
              <a:t>pro jednotlivé dvojice bodů byl určen jejich průsečík s touto rovinou</a:t>
            </a:r>
          </a:p>
          <a:p>
            <a:pPr lvl="1" eaLnBrk="1" hangingPunct="1"/>
            <a:endParaRPr lang="cs-CZ" altLang="cs-CZ" sz="2400" dirty="0"/>
          </a:p>
        </p:txBody>
      </p:sp>
    </p:spTree>
    <p:extLst>
      <p:ext uri="{BB962C8B-B14F-4D97-AF65-F5344CB8AC3E}">
        <p14:creationId xmlns:p14="http://schemas.microsoft.com/office/powerpoint/2010/main" val="3562733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E105E-370C-7071-A420-9C57FF26B389}"/>
            </a:ext>
          </a:extLst>
        </p:cNvPr>
        <p:cNvGrpSpPr/>
        <p:nvPr/>
      </p:nvGrpSpPr>
      <p:grpSpPr>
        <a:xfrm>
          <a:off x="0" y="0"/>
          <a:ext cx="0" cy="0"/>
          <a:chOff x="0" y="0"/>
          <a:chExt cx="0" cy="0"/>
        </a:xfrm>
      </p:grpSpPr>
      <p:sp>
        <p:nvSpPr>
          <p:cNvPr id="23554" name="Rectangle 2">
            <a:extLst>
              <a:ext uri="{FF2B5EF4-FFF2-40B4-BE49-F238E27FC236}">
                <a16:creationId xmlns:a16="http://schemas.microsoft.com/office/drawing/2014/main" id="{66DA2402-DD08-1AAF-AFFC-9F3E55450246}"/>
              </a:ext>
            </a:extLst>
          </p:cNvPr>
          <p:cNvSpPr>
            <a:spLocks noGrp="1" noChangeArrowheads="1"/>
          </p:cNvSpPr>
          <p:nvPr>
            <p:ph type="title"/>
          </p:nvPr>
        </p:nvSpPr>
        <p:spPr/>
        <p:txBody>
          <a:bodyPr/>
          <a:lstStyle/>
          <a:p>
            <a:pPr eaLnBrk="1" hangingPunct="1"/>
            <a:r>
              <a:rPr lang="cs-CZ" altLang="cs-CZ"/>
              <a:t>Zpracování</a:t>
            </a:r>
          </a:p>
        </p:txBody>
      </p:sp>
      <p:sp>
        <p:nvSpPr>
          <p:cNvPr id="23555" name="Rectangle 3">
            <a:extLst>
              <a:ext uri="{FF2B5EF4-FFF2-40B4-BE49-F238E27FC236}">
                <a16:creationId xmlns:a16="http://schemas.microsoft.com/office/drawing/2014/main" id="{87896D98-C8E9-76DA-BA8A-8B45D5116FC3}"/>
              </a:ext>
            </a:extLst>
          </p:cNvPr>
          <p:cNvSpPr>
            <a:spLocks noGrp="1" noChangeArrowheads="1"/>
          </p:cNvSpPr>
          <p:nvPr>
            <p:ph type="body" idx="1"/>
          </p:nvPr>
        </p:nvSpPr>
        <p:spPr/>
        <p:txBody>
          <a:bodyPr/>
          <a:lstStyle/>
          <a:p>
            <a:r>
              <a:rPr lang="cs-CZ" dirty="0"/>
              <a:t>Průsečíky byly zredukovány o průmět poloměru velmi přesného kulového terče</a:t>
            </a:r>
          </a:p>
          <a:p>
            <a:r>
              <a:rPr lang="cs-CZ" dirty="0"/>
              <a:t>Takto se získaly body na obou těsněních procházející ideální rovinou</a:t>
            </a:r>
          </a:p>
          <a:p>
            <a:r>
              <a:rPr lang="cs-CZ" dirty="0"/>
              <a:t>Pomocí jimi proložené kružnice byly určeny radiální odchylky od kružnice</a:t>
            </a:r>
          </a:p>
          <a:p>
            <a:r>
              <a:rPr lang="cs-CZ" dirty="0"/>
              <a:t>Obě těsnění mají v podstatě ideální kuželový tvar</a:t>
            </a:r>
          </a:p>
          <a:p>
            <a:pPr lvl="1" eaLnBrk="1" hangingPunct="1"/>
            <a:endParaRPr lang="cs-CZ" altLang="cs-CZ" sz="2400" dirty="0"/>
          </a:p>
        </p:txBody>
      </p:sp>
    </p:spTree>
    <p:extLst>
      <p:ext uri="{BB962C8B-B14F-4D97-AF65-F5344CB8AC3E}">
        <p14:creationId xmlns:p14="http://schemas.microsoft.com/office/powerpoint/2010/main" val="724842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CCE56-8A0C-E7E6-5BAA-3A5FB198B743}"/>
            </a:ext>
          </a:extLst>
        </p:cNvPr>
        <p:cNvGrpSpPr/>
        <p:nvPr/>
      </p:nvGrpSpPr>
      <p:grpSpPr>
        <a:xfrm>
          <a:off x="0" y="0"/>
          <a:ext cx="0" cy="0"/>
          <a:chOff x="0" y="0"/>
          <a:chExt cx="0" cy="0"/>
        </a:xfrm>
      </p:grpSpPr>
      <p:sp>
        <p:nvSpPr>
          <p:cNvPr id="23554" name="Rectangle 2">
            <a:extLst>
              <a:ext uri="{FF2B5EF4-FFF2-40B4-BE49-F238E27FC236}">
                <a16:creationId xmlns:a16="http://schemas.microsoft.com/office/drawing/2014/main" id="{71DCF62B-E8C4-2BDD-AD82-1646C4EA8787}"/>
              </a:ext>
            </a:extLst>
          </p:cNvPr>
          <p:cNvSpPr>
            <a:spLocks noGrp="1" noChangeArrowheads="1"/>
          </p:cNvSpPr>
          <p:nvPr>
            <p:ph type="title"/>
          </p:nvPr>
        </p:nvSpPr>
        <p:spPr/>
        <p:txBody>
          <a:bodyPr/>
          <a:lstStyle/>
          <a:p>
            <a:pPr eaLnBrk="1" hangingPunct="1"/>
            <a:r>
              <a:rPr lang="cs-CZ" altLang="cs-CZ"/>
              <a:t>Zpracování</a:t>
            </a:r>
          </a:p>
        </p:txBody>
      </p:sp>
      <p:sp>
        <p:nvSpPr>
          <p:cNvPr id="23555" name="Rectangle 3">
            <a:extLst>
              <a:ext uri="{FF2B5EF4-FFF2-40B4-BE49-F238E27FC236}">
                <a16:creationId xmlns:a16="http://schemas.microsoft.com/office/drawing/2014/main" id="{0232DDB8-25B5-ACA9-3D54-0D9C1EE23BCB}"/>
              </a:ext>
            </a:extLst>
          </p:cNvPr>
          <p:cNvSpPr>
            <a:spLocks noGrp="1" noChangeArrowheads="1"/>
          </p:cNvSpPr>
          <p:nvPr>
            <p:ph type="body" idx="1"/>
          </p:nvPr>
        </p:nvSpPr>
        <p:spPr>
          <a:xfrm>
            <a:off x="457200" y="1628800"/>
            <a:ext cx="8229600" cy="4525963"/>
          </a:xfrm>
        </p:spPr>
        <p:txBody>
          <a:bodyPr/>
          <a:lstStyle/>
          <a:p>
            <a:r>
              <a:rPr lang="cs-CZ" dirty="0"/>
              <a:t>Ocelové těsnění</a:t>
            </a:r>
          </a:p>
          <a:p>
            <a:pPr lvl="1"/>
            <a:r>
              <a:rPr lang="cs-CZ" dirty="0"/>
              <a:t>směrodatná odchylka 			0,35 mm</a:t>
            </a:r>
          </a:p>
          <a:p>
            <a:pPr lvl="1"/>
            <a:r>
              <a:rPr lang="cs-CZ" dirty="0"/>
              <a:t>Maximální absolutní odchylka 	1,04 mm</a:t>
            </a:r>
          </a:p>
          <a:p>
            <a:endParaRPr lang="cs-CZ" dirty="0"/>
          </a:p>
          <a:p>
            <a:r>
              <a:rPr lang="cs-CZ" dirty="0"/>
              <a:t>Bronzové těsnění</a:t>
            </a:r>
          </a:p>
          <a:p>
            <a:pPr lvl="1"/>
            <a:r>
              <a:rPr lang="cs-CZ" dirty="0"/>
              <a:t>směrodatná odchylka 			0,57 mm</a:t>
            </a:r>
          </a:p>
          <a:p>
            <a:pPr lvl="1"/>
            <a:r>
              <a:rPr lang="cs-CZ" dirty="0"/>
              <a:t>Maximální absolutní odchylka 	2,89 mm</a:t>
            </a:r>
          </a:p>
          <a:p>
            <a:pPr lvl="1" eaLnBrk="1" hangingPunct="1"/>
            <a:endParaRPr lang="cs-CZ" altLang="cs-CZ" sz="2400" dirty="0"/>
          </a:p>
        </p:txBody>
      </p:sp>
    </p:spTree>
    <p:extLst>
      <p:ext uri="{BB962C8B-B14F-4D97-AF65-F5344CB8AC3E}">
        <p14:creationId xmlns:p14="http://schemas.microsoft.com/office/powerpoint/2010/main" val="498186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29C77-1DC2-6277-0C9E-9EDFCB2FA46C}"/>
            </a:ext>
          </a:extLst>
        </p:cNvPr>
        <p:cNvGrpSpPr/>
        <p:nvPr/>
      </p:nvGrpSpPr>
      <p:grpSpPr>
        <a:xfrm>
          <a:off x="0" y="0"/>
          <a:ext cx="0" cy="0"/>
          <a:chOff x="0" y="0"/>
          <a:chExt cx="0" cy="0"/>
        </a:xfrm>
      </p:grpSpPr>
      <p:sp>
        <p:nvSpPr>
          <p:cNvPr id="23554" name="Rectangle 2">
            <a:extLst>
              <a:ext uri="{FF2B5EF4-FFF2-40B4-BE49-F238E27FC236}">
                <a16:creationId xmlns:a16="http://schemas.microsoft.com/office/drawing/2014/main" id="{723FAC7E-2B78-01DC-A3BA-8A8AE2D93C07}"/>
              </a:ext>
            </a:extLst>
          </p:cNvPr>
          <p:cNvSpPr>
            <a:spLocks noGrp="1" noChangeArrowheads="1"/>
          </p:cNvSpPr>
          <p:nvPr>
            <p:ph type="title"/>
          </p:nvPr>
        </p:nvSpPr>
        <p:spPr/>
        <p:txBody>
          <a:bodyPr/>
          <a:lstStyle/>
          <a:p>
            <a:pPr eaLnBrk="1" hangingPunct="1"/>
            <a:r>
              <a:rPr lang="cs-CZ" altLang="cs-CZ"/>
              <a:t>Zpracování</a:t>
            </a:r>
          </a:p>
        </p:txBody>
      </p:sp>
      <p:sp>
        <p:nvSpPr>
          <p:cNvPr id="23555" name="Rectangle 3">
            <a:extLst>
              <a:ext uri="{FF2B5EF4-FFF2-40B4-BE49-F238E27FC236}">
                <a16:creationId xmlns:a16="http://schemas.microsoft.com/office/drawing/2014/main" id="{98C9D248-7D13-B636-A995-8913BF6BE02E}"/>
              </a:ext>
            </a:extLst>
          </p:cNvPr>
          <p:cNvSpPr>
            <a:spLocks noGrp="1" noChangeArrowheads="1"/>
          </p:cNvSpPr>
          <p:nvPr>
            <p:ph type="body" idx="1"/>
          </p:nvPr>
        </p:nvSpPr>
        <p:spPr/>
        <p:txBody>
          <a:bodyPr/>
          <a:lstStyle/>
          <a:p>
            <a:r>
              <a:rPr lang="cs-CZ" b="1" dirty="0"/>
              <a:t>Určení pravděpodobného místa doteku těsnění při uzavřeném uzávěru</a:t>
            </a:r>
          </a:p>
          <a:p>
            <a:r>
              <a:rPr lang="cs-CZ" dirty="0"/>
              <a:t>Z dat pro určení radiálních posunů byla nakreslena pravděpodobná situace</a:t>
            </a:r>
          </a:p>
          <a:p>
            <a:r>
              <a:rPr lang="cs-CZ" dirty="0"/>
              <a:t>Místo doteku bronzového těsnění je u samé paty kužele</a:t>
            </a:r>
          </a:p>
          <a:p>
            <a:r>
              <a:rPr lang="cs-CZ" dirty="0"/>
              <a:t>Toto místo je na základě vizuální prohlídky tvarově zaoblené a nejvíce poškozené</a:t>
            </a:r>
          </a:p>
          <a:p>
            <a:pPr lvl="1" eaLnBrk="1" hangingPunct="1"/>
            <a:endParaRPr lang="cs-CZ" altLang="cs-CZ" sz="2400" dirty="0"/>
          </a:p>
        </p:txBody>
      </p:sp>
    </p:spTree>
    <p:extLst>
      <p:ext uri="{BB962C8B-B14F-4D97-AF65-F5344CB8AC3E}">
        <p14:creationId xmlns:p14="http://schemas.microsoft.com/office/powerpoint/2010/main" val="104967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2D1FD94-D4A2-CB54-C26E-3D8EA60F5016}"/>
              </a:ext>
            </a:extLst>
          </p:cNvPr>
          <p:cNvSpPr>
            <a:spLocks noGrp="1" noChangeArrowheads="1"/>
          </p:cNvSpPr>
          <p:nvPr>
            <p:ph type="title"/>
          </p:nvPr>
        </p:nvSpPr>
        <p:spPr/>
        <p:txBody>
          <a:bodyPr/>
          <a:lstStyle/>
          <a:p>
            <a:pPr eaLnBrk="1" hangingPunct="1"/>
            <a:r>
              <a:rPr lang="cs-CZ" altLang="cs-CZ" dirty="0"/>
              <a:t>Místo doteku</a:t>
            </a:r>
          </a:p>
        </p:txBody>
      </p:sp>
      <p:pic>
        <p:nvPicPr>
          <p:cNvPr id="3" name="Obrázek 1">
            <a:extLst>
              <a:ext uri="{FF2B5EF4-FFF2-40B4-BE49-F238E27FC236}">
                <a16:creationId xmlns:a16="http://schemas.microsoft.com/office/drawing/2014/main" id="{E68C6C3E-913C-6DE1-4593-3C3F2AED5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075"/>
          <a:stretch>
            <a:fillRect/>
          </a:stretch>
        </p:blipFill>
        <p:spPr bwMode="auto">
          <a:xfrm>
            <a:off x="703506" y="1760601"/>
            <a:ext cx="7736988"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28D464E-1E7B-56AA-AA2F-1D821CC8AAA0}"/>
              </a:ext>
            </a:extLst>
          </p:cNvPr>
          <p:cNvSpPr>
            <a:spLocks noGrp="1" noChangeArrowheads="1"/>
          </p:cNvSpPr>
          <p:nvPr>
            <p:ph type="title"/>
          </p:nvPr>
        </p:nvSpPr>
        <p:spPr/>
        <p:txBody>
          <a:bodyPr/>
          <a:lstStyle/>
          <a:p>
            <a:pPr eaLnBrk="1" hangingPunct="1"/>
            <a:r>
              <a:rPr lang="cs-CZ" altLang="cs-CZ"/>
              <a:t>Závěr</a:t>
            </a:r>
          </a:p>
        </p:txBody>
      </p:sp>
      <p:sp>
        <p:nvSpPr>
          <p:cNvPr id="31747" name="Rectangle 3">
            <a:extLst>
              <a:ext uri="{FF2B5EF4-FFF2-40B4-BE49-F238E27FC236}">
                <a16:creationId xmlns:a16="http://schemas.microsoft.com/office/drawing/2014/main" id="{051B98D6-E4FC-4767-D1E7-6F27E982C728}"/>
              </a:ext>
            </a:extLst>
          </p:cNvPr>
          <p:cNvSpPr>
            <a:spLocks noGrp="1" noChangeArrowheads="1"/>
          </p:cNvSpPr>
          <p:nvPr>
            <p:ph type="body" idx="1"/>
          </p:nvPr>
        </p:nvSpPr>
        <p:spPr/>
        <p:txBody>
          <a:bodyPr/>
          <a:lstStyle/>
          <a:p>
            <a:pPr eaLnBrk="1" hangingPunct="1">
              <a:lnSpc>
                <a:spcPct val="90000"/>
              </a:lnSpc>
            </a:pPr>
            <a:r>
              <a:rPr lang="cs-CZ" altLang="cs-CZ" dirty="0"/>
              <a:t>Zaměření tvaru těsnění provozního uzávěru spodní výpusti VD Orlík je atypickou úlohou s vysokými nároky na přesnost spadající do oblasti velmi přesné průmyslové geodézie</a:t>
            </a:r>
          </a:p>
          <a:p>
            <a:pPr eaLnBrk="1" hangingPunct="1">
              <a:lnSpc>
                <a:spcPct val="90000"/>
              </a:lnSpc>
            </a:pPr>
            <a:endParaRPr lang="cs-CZ" altLang="cs-CZ" dirty="0"/>
          </a:p>
          <a:p>
            <a:pPr eaLnBrk="1" hangingPunct="1">
              <a:lnSpc>
                <a:spcPct val="90000"/>
              </a:lnSpc>
            </a:pPr>
            <a:r>
              <a:rPr lang="cs-CZ" altLang="cs-CZ" dirty="0"/>
              <a:t>Určená data sloužila jako jeden z podkladů pro návrh opravy těsnění provozního uzávěru</a:t>
            </a:r>
          </a:p>
          <a:p>
            <a:pPr eaLnBrk="1" hangingPunct="1">
              <a:lnSpc>
                <a:spcPct val="90000"/>
              </a:lnSpc>
            </a:pPr>
            <a:endParaRPr lang="cs-CZ" altLang="cs-CZ" dirty="0"/>
          </a:p>
          <a:p>
            <a:pPr eaLnBrk="1" hangingPunct="1">
              <a:lnSpc>
                <a:spcPct val="90000"/>
              </a:lnSpc>
            </a:pPr>
            <a:endParaRPr lang="cs-CZ" alt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F38E8169-F9D7-0FAD-64F5-067174509C76}"/>
              </a:ext>
            </a:extLst>
          </p:cNvPr>
          <p:cNvSpPr>
            <a:spLocks noGrp="1" noChangeArrowheads="1"/>
          </p:cNvSpPr>
          <p:nvPr>
            <p:ph type="ctrTitle"/>
          </p:nvPr>
        </p:nvSpPr>
        <p:spPr>
          <a:xfrm>
            <a:off x="685800" y="2130425"/>
            <a:ext cx="7772400" cy="1470025"/>
          </a:xfrm>
        </p:spPr>
        <p:txBody>
          <a:bodyPr anchor="ctr"/>
          <a:lstStyle/>
          <a:p>
            <a:pPr eaLnBrk="1" hangingPunct="1"/>
            <a:r>
              <a:rPr lang="cs-CZ" altLang="cs-CZ" sz="4400"/>
              <a:t>Děkuji za pozornost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DF77C71-DD84-FC2C-FCA5-48ED72ED6053}"/>
              </a:ext>
            </a:extLst>
          </p:cNvPr>
          <p:cNvSpPr>
            <a:spLocks noGrp="1" noChangeArrowheads="1"/>
          </p:cNvSpPr>
          <p:nvPr>
            <p:ph type="title"/>
          </p:nvPr>
        </p:nvSpPr>
        <p:spPr/>
        <p:txBody>
          <a:bodyPr/>
          <a:lstStyle/>
          <a:p>
            <a:pPr eaLnBrk="1" hangingPunct="1"/>
            <a:r>
              <a:rPr lang="cs-CZ" altLang="cs-CZ"/>
              <a:t>Jehlový uzávěr</a:t>
            </a:r>
          </a:p>
        </p:txBody>
      </p:sp>
      <p:sp>
        <p:nvSpPr>
          <p:cNvPr id="5123" name="Rectangle 3">
            <a:extLst>
              <a:ext uri="{FF2B5EF4-FFF2-40B4-BE49-F238E27FC236}">
                <a16:creationId xmlns:a16="http://schemas.microsoft.com/office/drawing/2014/main" id="{DC02F3AD-B973-A17A-732B-9825C010B1F6}"/>
              </a:ext>
            </a:extLst>
          </p:cNvPr>
          <p:cNvSpPr>
            <a:spLocks noGrp="1" noChangeArrowheads="1"/>
          </p:cNvSpPr>
          <p:nvPr>
            <p:ph type="body" idx="1"/>
          </p:nvPr>
        </p:nvSpPr>
        <p:spPr/>
        <p:txBody>
          <a:bodyPr/>
          <a:lstStyle/>
          <a:p>
            <a:pPr eaLnBrk="1" hangingPunct="1"/>
            <a:r>
              <a:rPr lang="cs-CZ" altLang="cs-CZ"/>
              <a:t>Průtoky spodních výpustí vodních děl jsou ovládány dvěma uzávěry – provozním a rezervním</a:t>
            </a:r>
          </a:p>
          <a:p>
            <a:pPr eaLnBrk="1" hangingPunct="1"/>
            <a:endParaRPr lang="cs-CZ" altLang="cs-CZ"/>
          </a:p>
          <a:p>
            <a:pPr eaLnBrk="1" hangingPunct="1"/>
            <a:r>
              <a:rPr lang="cs-CZ" altLang="cs-CZ"/>
              <a:t>Provozní uzávěr je vždy umístěn na konci potrubí u vzdušné paty zdi přehrady</a:t>
            </a:r>
          </a:p>
          <a:p>
            <a:pPr eaLnBrk="1" hangingPunct="1"/>
            <a:endParaRPr lang="cs-CZ" altLang="cs-CZ"/>
          </a:p>
          <a:p>
            <a:pPr eaLnBrk="1" hangingPunct="1"/>
            <a:r>
              <a:rPr lang="cs-CZ" altLang="cs-CZ"/>
              <a:t>Provozní uzávěr VD Orlík je jehlový uzávěr typu Johnson</a:t>
            </a:r>
          </a:p>
          <a:p>
            <a:pPr eaLnBrk="1" hangingPunct="1"/>
            <a:endParaRPr lang="cs-CZ" altLang="cs-CZ"/>
          </a:p>
          <a:p>
            <a:pPr eaLnBrk="1" hangingPunct="1"/>
            <a:endParaRPr lang="cs-CZ" alt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3741D89-BD74-0056-ED5E-1C57EDD38B02}"/>
              </a:ext>
            </a:extLst>
          </p:cNvPr>
          <p:cNvSpPr>
            <a:spLocks noGrp="1" noChangeArrowheads="1"/>
          </p:cNvSpPr>
          <p:nvPr>
            <p:ph type="title"/>
          </p:nvPr>
        </p:nvSpPr>
        <p:spPr/>
        <p:txBody>
          <a:bodyPr/>
          <a:lstStyle/>
          <a:p>
            <a:pPr eaLnBrk="1" hangingPunct="1"/>
            <a:r>
              <a:rPr lang="cs-CZ" altLang="cs-CZ"/>
              <a:t>Schéma spodní výpusti - příklad</a:t>
            </a:r>
          </a:p>
        </p:txBody>
      </p:sp>
      <p:pic>
        <p:nvPicPr>
          <p:cNvPr id="6147" name="Obrázek 3" descr="Obsah obrázku skica, kresba, budova, kostel">
            <a:extLst>
              <a:ext uri="{FF2B5EF4-FFF2-40B4-BE49-F238E27FC236}">
                <a16:creationId xmlns:a16="http://schemas.microsoft.com/office/drawing/2014/main" id="{06AD8B74-30A9-FB5E-5513-A6B82F282F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013" y="1341438"/>
            <a:ext cx="8459787"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DF9BC37-1581-6453-C96C-3CAAA7BC3019}"/>
              </a:ext>
            </a:extLst>
          </p:cNvPr>
          <p:cNvSpPr>
            <a:spLocks noGrp="1" noChangeArrowheads="1"/>
          </p:cNvSpPr>
          <p:nvPr>
            <p:ph type="title"/>
          </p:nvPr>
        </p:nvSpPr>
        <p:spPr/>
        <p:txBody>
          <a:bodyPr/>
          <a:lstStyle/>
          <a:p>
            <a:pPr eaLnBrk="1" hangingPunct="1"/>
            <a:r>
              <a:rPr lang="cs-CZ" altLang="cs-CZ"/>
              <a:t>Jehlový uzávěr Johnson</a:t>
            </a:r>
          </a:p>
        </p:txBody>
      </p:sp>
      <p:pic>
        <p:nvPicPr>
          <p:cNvPr id="7171" name="Obrázek 3" descr="Obsah obrázku budova, území, flétna/dudy, venku">
            <a:extLst>
              <a:ext uri="{FF2B5EF4-FFF2-40B4-BE49-F238E27FC236}">
                <a16:creationId xmlns:a16="http://schemas.microsoft.com/office/drawing/2014/main" id="{1D255D3E-E847-A69C-9A5E-DC4593DFCB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7451" r="9003" b="4849"/>
          <a:stretch>
            <a:fillRect/>
          </a:stretch>
        </p:blipFill>
        <p:spPr bwMode="auto">
          <a:xfrm>
            <a:off x="139700" y="1417638"/>
            <a:ext cx="44323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Obrázek 5" descr="Obsah obrázku jeskyně, tunel, území, interiér">
            <a:extLst>
              <a:ext uri="{FF2B5EF4-FFF2-40B4-BE49-F238E27FC236}">
                <a16:creationId xmlns:a16="http://schemas.microsoft.com/office/drawing/2014/main" id="{C1D8FDAD-7E2B-1C79-1012-436344DBDE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054" r="15350"/>
          <a:stretch>
            <a:fillRect/>
          </a:stretch>
        </p:blipFill>
        <p:spPr bwMode="auto">
          <a:xfrm>
            <a:off x="4572000" y="1417638"/>
            <a:ext cx="44799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77FCD4F-D51E-ECE0-7AE9-C97060472EEF}"/>
              </a:ext>
            </a:extLst>
          </p:cNvPr>
          <p:cNvSpPr>
            <a:spLocks noGrp="1" noChangeArrowheads="1"/>
          </p:cNvSpPr>
          <p:nvPr>
            <p:ph type="title"/>
          </p:nvPr>
        </p:nvSpPr>
        <p:spPr/>
        <p:txBody>
          <a:bodyPr/>
          <a:lstStyle/>
          <a:p>
            <a:pPr eaLnBrk="1" hangingPunct="1"/>
            <a:r>
              <a:rPr lang="cs-CZ" altLang="cs-CZ"/>
              <a:t>Jehlový uzávěr Johnson</a:t>
            </a:r>
          </a:p>
        </p:txBody>
      </p:sp>
      <p:sp>
        <p:nvSpPr>
          <p:cNvPr id="8195" name="Rectangle 3">
            <a:extLst>
              <a:ext uri="{FF2B5EF4-FFF2-40B4-BE49-F238E27FC236}">
                <a16:creationId xmlns:a16="http://schemas.microsoft.com/office/drawing/2014/main" id="{8F5BE0D6-BB5C-CDDA-98A3-40B42275C290}"/>
              </a:ext>
            </a:extLst>
          </p:cNvPr>
          <p:cNvSpPr>
            <a:spLocks noGrp="1" noChangeArrowheads="1"/>
          </p:cNvSpPr>
          <p:nvPr>
            <p:ph type="body" idx="1"/>
          </p:nvPr>
        </p:nvSpPr>
        <p:spPr/>
        <p:txBody>
          <a:bodyPr/>
          <a:lstStyle/>
          <a:p>
            <a:pPr eaLnBrk="1" hangingPunct="1"/>
            <a:r>
              <a:rPr lang="cs-CZ" altLang="cs-CZ"/>
              <a:t>Dutý výtokový paprsek</a:t>
            </a:r>
          </a:p>
          <a:p>
            <a:pPr eaLnBrk="1" hangingPunct="1"/>
            <a:endParaRPr lang="cs-CZ" altLang="cs-CZ"/>
          </a:p>
          <a:p>
            <a:pPr eaLnBrk="1" hangingPunct="1"/>
            <a:r>
              <a:rPr lang="cs-CZ" altLang="cs-CZ"/>
              <a:t>Uzavírá se směrem proti proudění vody</a:t>
            </a:r>
          </a:p>
          <a:p>
            <a:pPr eaLnBrk="1" hangingPunct="1"/>
            <a:endParaRPr lang="cs-CZ" altLang="cs-CZ"/>
          </a:p>
          <a:p>
            <a:pPr eaLnBrk="1" hangingPunct="1"/>
            <a:r>
              <a:rPr lang="cs-CZ" altLang="cs-CZ"/>
              <a:t>Průměr 3000 mm</a:t>
            </a:r>
          </a:p>
          <a:p>
            <a:pPr eaLnBrk="1" hangingPunct="1"/>
            <a:endParaRPr lang="cs-CZ" altLang="cs-CZ"/>
          </a:p>
          <a:p>
            <a:pPr eaLnBrk="1" hangingPunct="1"/>
            <a:endParaRPr lang="cs-CZ" altLang="cs-CZ"/>
          </a:p>
          <a:p>
            <a:pPr eaLnBrk="1" hangingPunct="1"/>
            <a:endParaRPr lang="cs-CZ" alt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A5B9E2E-BDA6-F2A7-8B5C-D27E9AED4783}"/>
              </a:ext>
            </a:extLst>
          </p:cNvPr>
          <p:cNvSpPr>
            <a:spLocks noGrp="1" noChangeArrowheads="1"/>
          </p:cNvSpPr>
          <p:nvPr>
            <p:ph type="title"/>
          </p:nvPr>
        </p:nvSpPr>
        <p:spPr/>
        <p:txBody>
          <a:bodyPr/>
          <a:lstStyle/>
          <a:p>
            <a:pPr eaLnBrk="1" hangingPunct="1"/>
            <a:r>
              <a:rPr lang="cs-CZ" altLang="cs-CZ"/>
              <a:t>Jehlový uzávěr Johnson</a:t>
            </a:r>
          </a:p>
        </p:txBody>
      </p:sp>
      <p:pic>
        <p:nvPicPr>
          <p:cNvPr id="9219" name="Obrázek 3" descr="Obsah obrázku skica, diagram, kresba, Technický výkres">
            <a:extLst>
              <a:ext uri="{FF2B5EF4-FFF2-40B4-BE49-F238E27FC236}">
                <a16:creationId xmlns:a16="http://schemas.microsoft.com/office/drawing/2014/main" id="{8B8BB010-9E0C-E49B-0C82-572B4FFCD2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6050" y="1341438"/>
            <a:ext cx="6311900"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68227EE-DAD7-D716-B9E1-708D32EB4FCE}"/>
              </a:ext>
            </a:extLst>
          </p:cNvPr>
          <p:cNvSpPr>
            <a:spLocks noGrp="1" noChangeArrowheads="1"/>
          </p:cNvSpPr>
          <p:nvPr>
            <p:ph type="title"/>
          </p:nvPr>
        </p:nvSpPr>
        <p:spPr/>
        <p:txBody>
          <a:bodyPr/>
          <a:lstStyle/>
          <a:p>
            <a:pPr eaLnBrk="1" hangingPunct="1"/>
            <a:r>
              <a:rPr lang="cs-CZ" altLang="cs-CZ"/>
              <a:t>Těsnění</a:t>
            </a:r>
          </a:p>
        </p:txBody>
      </p:sp>
      <p:pic>
        <p:nvPicPr>
          <p:cNvPr id="11267" name="Picture 2">
            <a:extLst>
              <a:ext uri="{FF2B5EF4-FFF2-40B4-BE49-F238E27FC236}">
                <a16:creationId xmlns:a16="http://schemas.microsoft.com/office/drawing/2014/main" id="{684E0A83-560E-4E4E-1052-8D464E6C0B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1268413"/>
            <a:ext cx="6553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ovéPole 1">
            <a:extLst>
              <a:ext uri="{FF2B5EF4-FFF2-40B4-BE49-F238E27FC236}">
                <a16:creationId xmlns:a16="http://schemas.microsoft.com/office/drawing/2014/main" id="{9736DA4F-3330-D9BD-AE89-C887FFD30C2B}"/>
              </a:ext>
            </a:extLst>
          </p:cNvPr>
          <p:cNvSpPr txBox="1">
            <a:spLocks noChangeArrowheads="1"/>
          </p:cNvSpPr>
          <p:nvPr/>
        </p:nvSpPr>
        <p:spPr bwMode="auto">
          <a:xfrm>
            <a:off x="2484438" y="6213475"/>
            <a:ext cx="446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a:t>a) Ocelové těsnění, b) bronzové těsnění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BB038E0-B31E-5D8E-6478-4B272A8F0B9E}"/>
              </a:ext>
            </a:extLst>
          </p:cNvPr>
          <p:cNvSpPr>
            <a:spLocks noGrp="1" noChangeArrowheads="1"/>
          </p:cNvSpPr>
          <p:nvPr>
            <p:ph type="title"/>
          </p:nvPr>
        </p:nvSpPr>
        <p:spPr/>
        <p:txBody>
          <a:bodyPr/>
          <a:lstStyle/>
          <a:p>
            <a:pPr eaLnBrk="1" hangingPunct="1"/>
            <a:r>
              <a:rPr lang="cs-CZ" altLang="cs-CZ"/>
              <a:t>Co se určovalo</a:t>
            </a:r>
          </a:p>
        </p:txBody>
      </p:sp>
      <p:sp>
        <p:nvSpPr>
          <p:cNvPr id="13315" name="Rectangle 3">
            <a:extLst>
              <a:ext uri="{FF2B5EF4-FFF2-40B4-BE49-F238E27FC236}">
                <a16:creationId xmlns:a16="http://schemas.microsoft.com/office/drawing/2014/main" id="{FC80FF87-4642-8AD0-0283-79982DAAC97B}"/>
              </a:ext>
            </a:extLst>
          </p:cNvPr>
          <p:cNvSpPr>
            <a:spLocks noGrp="1" noChangeArrowheads="1"/>
          </p:cNvSpPr>
          <p:nvPr>
            <p:ph type="body" idx="1"/>
          </p:nvPr>
        </p:nvSpPr>
        <p:spPr/>
        <p:txBody>
          <a:bodyPr/>
          <a:lstStyle/>
          <a:p>
            <a:pPr eaLnBrk="1" hangingPunct="1"/>
            <a:r>
              <a:rPr lang="cs-CZ" altLang="cs-CZ"/>
              <a:t>Radiální odchylky od ideální kružnice obou těsnění a sklon kuželů obou těsnění.</a:t>
            </a:r>
          </a:p>
          <a:p>
            <a:pPr eaLnBrk="1" hangingPunct="1"/>
            <a:endParaRPr lang="cs-CZ" altLang="cs-CZ"/>
          </a:p>
          <a:p>
            <a:pPr eaLnBrk="1" hangingPunct="1"/>
            <a:r>
              <a:rPr lang="cs-CZ" altLang="cs-CZ"/>
              <a:t>Směr zavírání jehlového uzávěru</a:t>
            </a:r>
          </a:p>
          <a:p>
            <a:pPr eaLnBrk="1" hangingPunct="1"/>
            <a:endParaRPr lang="cs-CZ" altLang="cs-CZ"/>
          </a:p>
          <a:p>
            <a:pPr eaLnBrk="1" hangingPunct="1"/>
            <a:r>
              <a:rPr lang="cs-CZ" altLang="cs-CZ"/>
              <a:t>Přibližné místo doteku těsnění při uzavření uzávěru</a:t>
            </a:r>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2216</TotalTime>
  <Words>540</Words>
  <Application>Microsoft Office PowerPoint</Application>
  <PresentationFormat>Předvádění na obrazovce (4:3)</PresentationFormat>
  <Paragraphs>127</Paragraphs>
  <Slides>28</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Aptos</vt:lpstr>
      <vt:lpstr>Arial</vt:lpstr>
      <vt:lpstr>Palatino Linotype</vt:lpstr>
      <vt:lpstr>Times New Roman</vt:lpstr>
      <vt:lpstr>Výchozí návrh</vt:lpstr>
      <vt:lpstr>ZAMĚŘENÍ TVARU TĚSNĚNÍ JEHLOVÉHO UZÁVĚRU SPODNÍ VÝPUSTI VODNÍHO DÍLA ORLÍK</vt:lpstr>
      <vt:lpstr>Cíl</vt:lpstr>
      <vt:lpstr>Jehlový uzávěr</vt:lpstr>
      <vt:lpstr>Schéma spodní výpusti - příklad</vt:lpstr>
      <vt:lpstr>Jehlový uzávěr Johnson</vt:lpstr>
      <vt:lpstr>Jehlový uzávěr Johnson</vt:lpstr>
      <vt:lpstr>Jehlový uzávěr Johnson</vt:lpstr>
      <vt:lpstr>Těsnění</vt:lpstr>
      <vt:lpstr>Co se určovalo</vt:lpstr>
      <vt:lpstr>Požadavky na přesnost</vt:lpstr>
      <vt:lpstr>Použité vybavení</vt:lpstr>
      <vt:lpstr>Použité vybavení</vt:lpstr>
      <vt:lpstr>Měření</vt:lpstr>
      <vt:lpstr>Měření – postavení stativu</vt:lpstr>
      <vt:lpstr>Měření - schéma</vt:lpstr>
      <vt:lpstr>Měření – rozměření bodů na těsnění</vt:lpstr>
      <vt:lpstr>Měření – minihranoly při měření zavírání</vt:lpstr>
      <vt:lpstr>Měření</vt:lpstr>
      <vt:lpstr>Zpracování</vt:lpstr>
      <vt:lpstr>Zpracování</vt:lpstr>
      <vt:lpstr>Zpracování</vt:lpstr>
      <vt:lpstr>Zpracování</vt:lpstr>
      <vt:lpstr>Zpracování</vt:lpstr>
      <vt:lpstr>Zpracování</vt:lpstr>
      <vt:lpstr>Zpracování</vt:lpstr>
      <vt:lpstr>Místo doteku</vt:lpstr>
      <vt:lpstr>Závěr</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Tomáš</dc:creator>
  <cp:lastModifiedBy>pc</cp:lastModifiedBy>
  <cp:revision>38</cp:revision>
  <dcterms:created xsi:type="dcterms:W3CDTF">2011-11-07T09:21:28Z</dcterms:created>
  <dcterms:modified xsi:type="dcterms:W3CDTF">2025-03-26T08:42:02Z</dcterms:modified>
</cp:coreProperties>
</file>