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sldIdLst>
    <p:sldId id="700" r:id="rId6"/>
    <p:sldId id="713" r:id="rId7"/>
    <p:sldId id="710" r:id="rId8"/>
    <p:sldId id="705" r:id="rId9"/>
    <p:sldId id="714" r:id="rId10"/>
    <p:sldId id="704" r:id="rId11"/>
    <p:sldId id="701" r:id="rId12"/>
    <p:sldId id="702" r:id="rId13"/>
    <p:sldId id="258" r:id="rId14"/>
    <p:sldId id="257" r:id="rId15"/>
    <p:sldId id="259" r:id="rId16"/>
    <p:sldId id="711" r:id="rId17"/>
    <p:sldId id="707" r:id="rId18"/>
    <p:sldId id="708" r:id="rId19"/>
    <p:sldId id="709" r:id="rId20"/>
    <p:sldId id="712" r:id="rId2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6D8425-CC8C-A298-859C-2FDAD4342466}" v="142" dt="2025-03-19T07:48:32.67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954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šta Vojtěch Ing." userId="S::vojtech.basta@rsd.cz::faceec4c-a4c6-4d4f-9cd7-76cbb79829b0" providerId="AD" clId="Web-{3F6D8425-CC8C-A298-859C-2FDAD4342466}"/>
    <pc:docChg chg="modSld">
      <pc:chgData name="Bašta Vojtěch Ing." userId="S::vojtech.basta@rsd.cz::faceec4c-a4c6-4d4f-9cd7-76cbb79829b0" providerId="AD" clId="Web-{3F6D8425-CC8C-A298-859C-2FDAD4342466}" dt="2025-03-19T07:48:32.674" v="70" actId="20577"/>
      <pc:docMkLst>
        <pc:docMk/>
      </pc:docMkLst>
      <pc:sldChg chg="modSp">
        <pc:chgData name="Bašta Vojtěch Ing." userId="S::vojtech.basta@rsd.cz::faceec4c-a4c6-4d4f-9cd7-76cbb79829b0" providerId="AD" clId="Web-{3F6D8425-CC8C-A298-859C-2FDAD4342466}" dt="2025-03-19T07:48:32.674" v="70" actId="20577"/>
        <pc:sldMkLst>
          <pc:docMk/>
          <pc:sldMk cId="1840393568" sldId="705"/>
        </pc:sldMkLst>
        <pc:spChg chg="mod">
          <ac:chgData name="Bašta Vojtěch Ing." userId="S::vojtech.basta@rsd.cz::faceec4c-a4c6-4d4f-9cd7-76cbb79829b0" providerId="AD" clId="Web-{3F6D8425-CC8C-A298-859C-2FDAD4342466}" dt="2025-03-19T07:48:32.674" v="70" actId="20577"/>
          <ac:spMkLst>
            <pc:docMk/>
            <pc:sldMk cId="1840393568" sldId="705"/>
            <ac:spMk id="4" creationId="{A6CC18BA-A06B-87EA-338A-9C90E78C9337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0876F9-ECDB-0FEA-942F-7C70677F66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34A0D49-488E-8B3E-47DB-424866AF84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2ABB936-F1CB-1B24-FC1E-7FB3EAF0C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25FA2-F784-4118-B28A-B065724A337A}" type="datetimeFigureOut">
              <a:rPr lang="cs-CZ" smtClean="0"/>
              <a:t>25.03.2025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C3D017E-DC7B-3B3C-544A-4970CBBB9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8A36647-71A3-08C3-591A-BA96A0D29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C8AC-D556-45AD-84A4-0969EDE39D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1668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528827-3F52-9355-0160-A33FF88CA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0F8D60C-93BB-C94A-CABF-906F121D67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64E60FF-7140-360A-00CF-11BD423A0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25FA2-F784-4118-B28A-B065724A337A}" type="datetimeFigureOut">
              <a:rPr lang="cs-CZ" smtClean="0"/>
              <a:t>25.03.2025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19A561F-D8D8-424A-DE14-9EC680524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A64E0BE-4AC9-52EB-0FFF-4CC6CF9AC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C8AC-D556-45AD-84A4-0969EDE39D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3690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3396A91A-8DC4-B2F3-539C-08925B49F6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68D9F33-14E4-0B85-0A97-67216ED5DA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A15BC87-C7FB-E69B-AB70-2AA687625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25FA2-F784-4118-B28A-B065724A337A}" type="datetimeFigureOut">
              <a:rPr lang="cs-CZ" smtClean="0"/>
              <a:t>25.03.2025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69DFF60-1582-AED2-DA18-99FE0CCB8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2822214-97DC-F29C-2223-298ACAEE4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C8AC-D556-45AD-84A4-0969EDE39D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36166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nadpis 1">
            <a:extLst>
              <a:ext uri="{FF2B5EF4-FFF2-40B4-BE49-F238E27FC236}">
                <a16:creationId xmlns:a16="http://schemas.microsoft.com/office/drawing/2014/main" id="{F3E8CE4D-E5D9-486C-EEA3-0036DE0F1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87031"/>
            <a:ext cx="10515600" cy="92574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10" name="Zástupný symbol pro text 2">
            <a:extLst>
              <a:ext uri="{FF2B5EF4-FFF2-40B4-BE49-F238E27FC236}">
                <a16:creationId xmlns:a16="http://schemas.microsoft.com/office/drawing/2014/main" id="{598CD926-1D4F-41FB-DB89-903521AB34C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3738" y="1916113"/>
            <a:ext cx="5402262" cy="42608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12" name="Zástupný symbol pro obsah 5">
            <a:extLst>
              <a:ext uri="{FF2B5EF4-FFF2-40B4-BE49-F238E27FC236}">
                <a16:creationId xmlns:a16="http://schemas.microsoft.com/office/drawing/2014/main" id="{451072EA-70D4-35EA-CC5E-75D9BA271E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28048" y="1916113"/>
            <a:ext cx="4682877" cy="427355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endParaRPr lang="cs-CZ" dirty="0"/>
          </a:p>
        </p:txBody>
      </p:sp>
      <p:sp>
        <p:nvSpPr>
          <p:cNvPr id="13" name="Zástupný symbol pro datum 1">
            <a:extLst>
              <a:ext uri="{FF2B5EF4-FFF2-40B4-BE49-F238E27FC236}">
                <a16:creationId xmlns:a16="http://schemas.microsoft.com/office/drawing/2014/main" id="{17890628-5E66-198F-8940-19BD8CB3CF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3738" y="6474293"/>
            <a:ext cx="3961656" cy="168994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9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Ředitelství silnic a dálnic    </a:t>
            </a:r>
            <a:r>
              <a:rPr lang="cs-CZ" dirty="0">
                <a:solidFill>
                  <a:schemeClr val="tx2"/>
                </a:solidFill>
              </a:rPr>
              <a:t>/</a:t>
            </a:r>
            <a:r>
              <a:rPr lang="cs-CZ" dirty="0"/>
              <a:t>    </a:t>
            </a:r>
            <a:r>
              <a:rPr lang="cs-CZ" b="1" dirty="0"/>
              <a:t>www.rsd.cz</a:t>
            </a:r>
          </a:p>
        </p:txBody>
      </p:sp>
    </p:spTree>
    <p:extLst>
      <p:ext uri="{BB962C8B-B14F-4D97-AF65-F5344CB8AC3E}">
        <p14:creationId xmlns:p14="http://schemas.microsoft.com/office/powerpoint/2010/main" val="3787288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/>
        <p:txBody>
          <a:bodyPr lIns="0" tIns="0" rIns="0" bIns="0">
            <a:no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8" name="Zástupný symbol pro datum 1">
            <a:extLst>
              <a:ext uri="{FF2B5EF4-FFF2-40B4-BE49-F238E27FC236}">
                <a16:creationId xmlns:a16="http://schemas.microsoft.com/office/drawing/2014/main" id="{96788185-B762-42E2-25C7-893E5A9B35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3738" y="6474293"/>
            <a:ext cx="3961656" cy="168994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9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Ředitelství silnic a dálnic    </a:t>
            </a:r>
            <a:r>
              <a:rPr lang="cs-CZ" dirty="0">
                <a:solidFill>
                  <a:schemeClr val="tx2"/>
                </a:solidFill>
              </a:rPr>
              <a:t>/</a:t>
            </a:r>
            <a:r>
              <a:rPr lang="cs-CZ" dirty="0"/>
              <a:t>    </a:t>
            </a:r>
            <a:r>
              <a:rPr lang="cs-CZ" b="1" dirty="0"/>
              <a:t>www.rsd.cz</a:t>
            </a:r>
          </a:p>
        </p:txBody>
      </p:sp>
    </p:spTree>
    <p:extLst>
      <p:ext uri="{BB962C8B-B14F-4D97-AF65-F5344CB8AC3E}">
        <p14:creationId xmlns:p14="http://schemas.microsoft.com/office/powerpoint/2010/main" val="10890048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nadpis 1">
            <a:extLst>
              <a:ext uri="{FF2B5EF4-FFF2-40B4-BE49-F238E27FC236}">
                <a16:creationId xmlns:a16="http://schemas.microsoft.com/office/drawing/2014/main" id="{B7E3D102-7642-3574-2B1A-187B2B038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87031"/>
            <a:ext cx="10515600" cy="92574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10" name="Zástupný symbol pro text 2">
            <a:extLst>
              <a:ext uri="{FF2B5EF4-FFF2-40B4-BE49-F238E27FC236}">
                <a16:creationId xmlns:a16="http://schemas.microsoft.com/office/drawing/2014/main" id="{0C3B03E8-14D1-3508-ABCD-04061C51146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3738" y="1916113"/>
            <a:ext cx="10515600" cy="42608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cs-CZ" dirty="0"/>
              <a:t>Upravte styly předlohy textu. Slide s dlouhým textem…</a:t>
            </a:r>
          </a:p>
        </p:txBody>
      </p:sp>
      <p:sp>
        <p:nvSpPr>
          <p:cNvPr id="11" name="Zástupný symbol pro datum 1">
            <a:extLst>
              <a:ext uri="{FF2B5EF4-FFF2-40B4-BE49-F238E27FC236}">
                <a16:creationId xmlns:a16="http://schemas.microsoft.com/office/drawing/2014/main" id="{00B0E3EB-0E6B-A253-3C1C-57A3CE5962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3738" y="6474293"/>
            <a:ext cx="3961656" cy="168994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9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Ředitelství silnic a dálnic    </a:t>
            </a:r>
            <a:r>
              <a:rPr lang="cs-CZ" dirty="0">
                <a:solidFill>
                  <a:schemeClr val="tx2"/>
                </a:solidFill>
              </a:rPr>
              <a:t>/</a:t>
            </a:r>
            <a:r>
              <a:rPr lang="cs-CZ" dirty="0"/>
              <a:t>    </a:t>
            </a:r>
            <a:r>
              <a:rPr lang="cs-CZ" b="1" dirty="0"/>
              <a:t>www.rsd.cz</a:t>
            </a:r>
          </a:p>
        </p:txBody>
      </p:sp>
    </p:spTree>
    <p:extLst>
      <p:ext uri="{BB962C8B-B14F-4D97-AF65-F5344CB8AC3E}">
        <p14:creationId xmlns:p14="http://schemas.microsoft.com/office/powerpoint/2010/main" val="41242704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 hasCustomPrompt="1"/>
          </p:nvPr>
        </p:nvSpPr>
        <p:spPr>
          <a:xfrm>
            <a:off x="695325" y="1916113"/>
            <a:ext cx="5410656" cy="360759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 hasCustomPrompt="1"/>
          </p:nvPr>
        </p:nvSpPr>
        <p:spPr>
          <a:xfrm>
            <a:off x="695325" y="2537558"/>
            <a:ext cx="5410656" cy="3684588"/>
          </a:xfrm>
        </p:spPr>
        <p:txBody>
          <a:bodyPr lIns="0" tIns="0" rIns="0" bIns="0" anchor="t" anchorCtr="0">
            <a:no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 hasCustomPrompt="1"/>
          </p:nvPr>
        </p:nvSpPr>
        <p:spPr>
          <a:xfrm>
            <a:off x="6456039" y="1920378"/>
            <a:ext cx="4833129" cy="356494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 hasCustomPrompt="1"/>
          </p:nvPr>
        </p:nvSpPr>
        <p:spPr>
          <a:xfrm>
            <a:off x="6456039" y="2537558"/>
            <a:ext cx="4833129" cy="3684588"/>
          </a:xfrm>
        </p:spPr>
        <p:txBody>
          <a:bodyPr lIns="0" tIns="0" rIns="0" bIns="0" anchor="t" anchorCtr="0">
            <a:no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11" name="Zástupný symbol pro nadpis 1">
            <a:extLst>
              <a:ext uri="{FF2B5EF4-FFF2-40B4-BE49-F238E27FC236}">
                <a16:creationId xmlns:a16="http://schemas.microsoft.com/office/drawing/2014/main" id="{F4831EB0-8BB7-0474-6378-C7BCC94D7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87031"/>
            <a:ext cx="10515600" cy="92574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12" name="Zástupný symbol pro datum 1">
            <a:extLst>
              <a:ext uri="{FF2B5EF4-FFF2-40B4-BE49-F238E27FC236}">
                <a16:creationId xmlns:a16="http://schemas.microsoft.com/office/drawing/2014/main" id="{FDD7579E-8F7B-E60F-0E5E-17F404E892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3738" y="6474293"/>
            <a:ext cx="3961656" cy="168994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9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Ředitelství silnic a dálnic    </a:t>
            </a:r>
            <a:r>
              <a:rPr lang="cs-CZ" dirty="0">
                <a:solidFill>
                  <a:schemeClr val="tx2"/>
                </a:solidFill>
              </a:rPr>
              <a:t>/</a:t>
            </a:r>
            <a:r>
              <a:rPr lang="cs-CZ" dirty="0"/>
              <a:t>    </a:t>
            </a:r>
            <a:r>
              <a:rPr lang="cs-CZ" b="1" dirty="0"/>
              <a:t>www.rsd.cz</a:t>
            </a:r>
          </a:p>
        </p:txBody>
      </p:sp>
    </p:spTree>
    <p:extLst>
      <p:ext uri="{BB962C8B-B14F-4D97-AF65-F5344CB8AC3E}">
        <p14:creationId xmlns:p14="http://schemas.microsoft.com/office/powerpoint/2010/main" val="15254769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4">
            <a:extLst>
              <a:ext uri="{FF2B5EF4-FFF2-40B4-BE49-F238E27FC236}">
                <a16:creationId xmlns:a16="http://schemas.microsoft.com/office/drawing/2014/main" id="{F28BEAEB-9B94-3EE6-3C04-60D9AE299892}"/>
              </a:ext>
            </a:extLst>
          </p:cNvPr>
          <p:cNvSpPr txBox="1">
            <a:spLocks/>
          </p:cNvSpPr>
          <p:nvPr userDrawn="1"/>
        </p:nvSpPr>
        <p:spPr>
          <a:xfrm>
            <a:off x="11209338" y="6376228"/>
            <a:ext cx="9760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33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6C48702-E445-134E-B960-6F692773524F}" type="slidenum">
              <a:rPr lang="en-US" sz="800" b="1" i="0" smtClean="0">
                <a:solidFill>
                  <a:schemeClr val="tx1"/>
                </a:solidFill>
                <a:latin typeface="Arial" panose="020B0604020202020204" pitchFamily="34" charset="0"/>
                <a:ea typeface="Open Sans Semibold" charset="0"/>
                <a:cs typeface="Arial" panose="020B0604020202020204" pitchFamily="34" charset="0"/>
              </a:rPr>
              <a:pPr algn="ctr"/>
              <a:t>‹#›</a:t>
            </a:fld>
            <a:endParaRPr lang="en-US" sz="800" b="1" i="0" dirty="0">
              <a:solidFill>
                <a:schemeClr val="tx1"/>
              </a:solidFill>
              <a:latin typeface="Arial" panose="020B0604020202020204" pitchFamily="34" charset="0"/>
              <a:ea typeface="Open Sans Semibold" charset="0"/>
              <a:cs typeface="Arial" panose="020B0604020202020204" pitchFamily="34" charset="0"/>
            </a:endParaRPr>
          </a:p>
        </p:txBody>
      </p:sp>
      <p:sp>
        <p:nvSpPr>
          <p:cNvPr id="10" name="Zástupný symbol pro nadpis 1">
            <a:extLst>
              <a:ext uri="{FF2B5EF4-FFF2-40B4-BE49-F238E27FC236}">
                <a16:creationId xmlns:a16="http://schemas.microsoft.com/office/drawing/2014/main" id="{A3755DDA-7D30-3FBB-5182-27B801508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87031"/>
            <a:ext cx="10515600" cy="92574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11" name="Zástupný symbol pro datum 1">
            <a:extLst>
              <a:ext uri="{FF2B5EF4-FFF2-40B4-BE49-F238E27FC236}">
                <a16:creationId xmlns:a16="http://schemas.microsoft.com/office/drawing/2014/main" id="{7540C04F-3222-5725-B7E7-E59F987B9F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3738" y="6474293"/>
            <a:ext cx="3961656" cy="168994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9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Ředitelství silnic a dálnic    </a:t>
            </a:r>
            <a:r>
              <a:rPr lang="cs-CZ" dirty="0">
                <a:solidFill>
                  <a:schemeClr val="tx2"/>
                </a:solidFill>
              </a:rPr>
              <a:t>/</a:t>
            </a:r>
            <a:r>
              <a:rPr lang="cs-CZ" dirty="0"/>
              <a:t>    </a:t>
            </a:r>
            <a:r>
              <a:rPr lang="cs-CZ" b="1" dirty="0"/>
              <a:t>www.rsd.cz</a:t>
            </a:r>
          </a:p>
        </p:txBody>
      </p:sp>
    </p:spTree>
    <p:extLst>
      <p:ext uri="{BB962C8B-B14F-4D97-AF65-F5344CB8AC3E}">
        <p14:creationId xmlns:p14="http://schemas.microsoft.com/office/powerpoint/2010/main" val="9156211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BAEF0F-2377-29C2-5D2D-798A8CC12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79A9BA-42E3-BCA8-04FC-85F50DB960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F4B4659-9DB8-E0BB-35B2-20EBC9555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25FA2-F784-4118-B28A-B065724A337A}" type="datetimeFigureOut">
              <a:rPr lang="cs-CZ" smtClean="0"/>
              <a:t>25.03.2025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E15FF72-B470-B814-D601-2E3CF8144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C7051B1-5D37-F8F7-7820-A6F9660F6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C8AC-D556-45AD-84A4-0969EDE39D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0193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83FD71-3191-B73F-42E0-F9C204BC4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00FDCC3-44D8-16FE-2DBA-DFA89FA47C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9080EE6-4E7F-D00D-2391-A3670C9C5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25FA2-F784-4118-B28A-B065724A337A}" type="datetimeFigureOut">
              <a:rPr lang="cs-CZ" smtClean="0"/>
              <a:t>25.03.2025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801FC4D-172A-5DA1-0B58-C4009B21F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5404856-A57A-2958-7199-D5DC28342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C8AC-D556-45AD-84A4-0969EDE39D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8155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50719E-70C2-716A-4092-C89450F5B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266101C-1E26-5ACC-9A4A-30EAE13229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0FD17A8-0A07-D67E-DB05-84D08DE46A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9357570-9F7E-8738-F02A-95DF63F78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25FA2-F784-4118-B28A-B065724A337A}" type="datetimeFigureOut">
              <a:rPr lang="cs-CZ" smtClean="0"/>
              <a:t>25.03.2025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A695E06-DBD3-5283-34A4-59B79BE0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06113F5-8D7C-A87E-B4B1-AE6E88486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C8AC-D556-45AD-84A4-0969EDE39D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5595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FDD603-694C-1E1A-EEAC-D86DCA01D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6F9060D-4381-9E88-4D10-B850F0C80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5792F35-3C6B-3662-FC6A-54C4B7EB8E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B0E2472-2A3B-D1D0-CF7A-1BCED533D5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88837DB-A03E-A4AF-AEA1-D4C8F82372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331EE1EA-69B1-E207-4B74-99EECAFA1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25FA2-F784-4118-B28A-B065724A337A}" type="datetimeFigureOut">
              <a:rPr lang="cs-CZ" smtClean="0"/>
              <a:t>25.03.2025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763028E3-F868-FA1C-F68F-B2563B448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6F87EBAC-C0D8-0963-7C0C-39CDCFB17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C8AC-D556-45AD-84A4-0969EDE39D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2955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AB7323-2937-13AC-5A6B-C344263A2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AF5B8CC-A0E7-B676-5439-8442FA4F7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25FA2-F784-4118-B28A-B065724A337A}" type="datetimeFigureOut">
              <a:rPr lang="cs-CZ" smtClean="0"/>
              <a:t>25.03.2025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C77E00F-3435-72D4-2D43-C3A6DE1AD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1E6A724-5B01-D363-4A27-A09C2C945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C8AC-D556-45AD-84A4-0969EDE39D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2737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A3A304BA-6BE0-91D3-D460-9F46A070F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25FA2-F784-4118-B28A-B065724A337A}" type="datetimeFigureOut">
              <a:rPr lang="cs-CZ" smtClean="0"/>
              <a:t>25.03.2025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8C942F5-47CB-3793-7C22-B27A2F377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D2D7FEE-0D09-0582-8D69-7B2C6FB2E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C8AC-D556-45AD-84A4-0969EDE39D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1039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0DE53F-159B-D9F6-DEB6-F14B2B277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2D9707C-E3D9-EBE4-2215-BCB0E2C209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6BCF547-7B96-0DD6-DFA9-C79D6E5C6F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BA8FC50-B635-330F-EC9A-A0E8CEBAD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25FA2-F784-4118-B28A-B065724A337A}" type="datetimeFigureOut">
              <a:rPr lang="cs-CZ" smtClean="0"/>
              <a:t>25.03.2025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F8AF998-5537-996D-7249-48906FF9F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D124E07-05B2-1D3D-F54A-7B4946D16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C8AC-D556-45AD-84A4-0969EDE39D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1309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3CEE39-ED0B-8CE8-6CF4-CEC501C7C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5A8B479D-5A00-28EF-8700-ED5EAF582D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2A82C56-2878-20D3-5246-508343C780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6DD3CB9-F4A8-99E1-A4F9-EEB145827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25FA2-F784-4118-B28A-B065724A337A}" type="datetimeFigureOut">
              <a:rPr lang="cs-CZ" smtClean="0"/>
              <a:t>25.03.2025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65EE825-B018-A221-659D-700D79D91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F404BBD-03D3-588C-61A0-05C8B6BE5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C8AC-D556-45AD-84A4-0969EDE39D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7422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12352466-5BD8-4673-1E30-198B68C1A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8E88770-B9A5-7323-EB51-AEEE2F4565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BE633C0-FAC5-536A-FC63-D829FD34D7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F25FA2-F784-4118-B28A-B065724A337A}" type="datetimeFigureOut">
              <a:rPr lang="cs-CZ" smtClean="0"/>
              <a:t>25.03.2025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267A129-C1A0-09F9-BD0E-EE7624D109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C2E4F9A-9A9F-290D-2F2A-D20C228018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D14C8AC-D556-45AD-84A4-0969EDE39D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0365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FB5525F2-D918-7317-0841-0F822641977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5000"/>
          </a:blip>
          <a:stretch>
            <a:fillRect/>
          </a:stretch>
        </p:blipFill>
        <p:spPr>
          <a:xfrm rot="19800000">
            <a:off x="6606000" y="1418400"/>
            <a:ext cx="7106399" cy="7106399"/>
          </a:xfrm>
          <a:prstGeom prst="rect">
            <a:avLst/>
          </a:prstGeom>
        </p:spPr>
      </p:pic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95325" y="487031"/>
            <a:ext cx="10515600" cy="92574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93738" y="1916113"/>
            <a:ext cx="10515600" cy="4260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7" name="Zástupný symbol pro datum 1">
            <a:extLst>
              <a:ext uri="{FF2B5EF4-FFF2-40B4-BE49-F238E27FC236}">
                <a16:creationId xmlns:a16="http://schemas.microsoft.com/office/drawing/2014/main" id="{E2F2C9C1-029F-48A2-6082-0C0101F4C8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3738" y="6474293"/>
            <a:ext cx="3961656" cy="168994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9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Ředitelství silnic a dálnic    </a:t>
            </a:r>
            <a:r>
              <a:rPr lang="cs-CZ" dirty="0">
                <a:solidFill>
                  <a:schemeClr val="tx2"/>
                </a:solidFill>
              </a:rPr>
              <a:t>/</a:t>
            </a:r>
            <a:r>
              <a:rPr lang="cs-CZ" dirty="0"/>
              <a:t>    </a:t>
            </a:r>
            <a:r>
              <a:rPr lang="cs-CZ" b="1" dirty="0"/>
              <a:t>www.rsd.cz</a:t>
            </a:r>
          </a:p>
        </p:txBody>
      </p:sp>
      <p:sp>
        <p:nvSpPr>
          <p:cNvPr id="8" name="Slide Number Placeholder 24">
            <a:extLst>
              <a:ext uri="{FF2B5EF4-FFF2-40B4-BE49-F238E27FC236}">
                <a16:creationId xmlns:a16="http://schemas.microsoft.com/office/drawing/2014/main" id="{9F0BD55D-B3C3-8AA9-FBB5-DFABFBF1C6F1}"/>
              </a:ext>
            </a:extLst>
          </p:cNvPr>
          <p:cNvSpPr txBox="1">
            <a:spLocks/>
          </p:cNvSpPr>
          <p:nvPr userDrawn="1"/>
        </p:nvSpPr>
        <p:spPr>
          <a:xfrm>
            <a:off x="11209338" y="6376228"/>
            <a:ext cx="9760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33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6C48702-E445-134E-B960-6F692773524F}" type="slidenum">
              <a:rPr lang="en-US" sz="800" b="1" i="0" smtClean="0">
                <a:solidFill>
                  <a:schemeClr val="tx1"/>
                </a:solidFill>
                <a:latin typeface="Arial" panose="020B0604020202020204" pitchFamily="34" charset="0"/>
                <a:ea typeface="Open Sans Semibold" charset="0"/>
                <a:cs typeface="Arial" panose="020B0604020202020204" pitchFamily="34" charset="0"/>
              </a:rPr>
              <a:pPr algn="ctr"/>
              <a:t>‹#›</a:t>
            </a:fld>
            <a:endParaRPr lang="en-US" sz="800" b="1" i="0" dirty="0">
              <a:solidFill>
                <a:schemeClr val="tx1"/>
              </a:solidFill>
              <a:latin typeface="Arial" panose="020B0604020202020204" pitchFamily="34" charset="0"/>
              <a:ea typeface="Open Sans Semibold" charset="0"/>
              <a:cs typeface="Arial" panose="020B060402020202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A6522EB-1578-36AF-0A44-086A4ED9FF4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494800" y="475200"/>
            <a:ext cx="403200" cy="4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746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System Font Regular"/>
        <a:buChar char="▸"/>
        <a:defRPr sz="18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System Font Regular"/>
        <a:buChar char="▸"/>
        <a:defRPr sz="18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System Font Regular"/>
        <a:buChar char="▸"/>
        <a:defRPr sz="18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System Font Regular"/>
        <a:buChar char="▸"/>
        <a:defRPr sz="18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System Font Regular"/>
        <a:buChar char="▸"/>
        <a:defRPr sz="18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438">
          <p15:clr>
            <a:srgbClr val="F26B43"/>
          </p15:clr>
        </p15:guide>
        <p15:guide id="4" orient="horz" pos="300">
          <p15:clr>
            <a:srgbClr val="F26B43"/>
          </p15:clr>
        </p15:guide>
        <p15:guide id="5" orient="horz" pos="120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image" Target="../media/image19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>
            <a:extLst>
              <a:ext uri="{FF2B5EF4-FFF2-40B4-BE49-F238E27FC236}">
                <a16:creationId xmlns:a16="http://schemas.microsoft.com/office/drawing/2014/main" id="{4573F8B9-8E2F-4C2B-A563-401C0445D24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 rot="19800000">
            <a:off x="-1169590" y="1736242"/>
            <a:ext cx="6141600" cy="6141600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31975093-2A7C-5FDD-F8B2-0E311C32FEF6}"/>
              </a:ext>
            </a:extLst>
          </p:cNvPr>
          <p:cNvSpPr/>
          <p:nvPr/>
        </p:nvSpPr>
        <p:spPr>
          <a:xfrm>
            <a:off x="6960096" y="2722"/>
            <a:ext cx="5231904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1773B11D-E4AC-57B1-B596-9810BDFD9044}"/>
              </a:ext>
            </a:extLst>
          </p:cNvPr>
          <p:cNvGrpSpPr/>
          <p:nvPr/>
        </p:nvGrpSpPr>
        <p:grpSpPr>
          <a:xfrm>
            <a:off x="6096000" y="612252"/>
            <a:ext cx="5732644" cy="5616624"/>
            <a:chOff x="5762214" y="484558"/>
            <a:chExt cx="5411696" cy="5272280"/>
          </a:xfrm>
        </p:grpSpPr>
        <p:pic>
          <p:nvPicPr>
            <p:cNvPr id="10" name="Zástupný symbol obrázku 16" descr="Obsah obrázku směr, scéna, silnice, strom&#10;&#10;Popis byl vytvořen automaticky">
              <a:extLst>
                <a:ext uri="{FF2B5EF4-FFF2-40B4-BE49-F238E27FC236}">
                  <a16:creationId xmlns:a16="http://schemas.microsoft.com/office/drawing/2014/main" id="{5738F8F6-A32B-9293-DF70-DE46575063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16" r="15816"/>
            <a:stretch>
              <a:fillRect/>
            </a:stretch>
          </p:blipFill>
          <p:spPr>
            <a:xfrm>
              <a:off x="5762214" y="487950"/>
              <a:ext cx="2661823" cy="2595009"/>
            </a:xfrm>
            <a:prstGeom prst="rect">
              <a:avLst/>
            </a:prstGeom>
          </p:spPr>
        </p:pic>
        <p:pic>
          <p:nvPicPr>
            <p:cNvPr id="11" name="Zástupný symbol obrázku 22" descr="Obsah obrázku strom, exteriér, směr, scéna&#10;&#10;Popis byl vytvořen automaticky">
              <a:extLst>
                <a:ext uri="{FF2B5EF4-FFF2-40B4-BE49-F238E27FC236}">
                  <a16:creationId xmlns:a16="http://schemas.microsoft.com/office/drawing/2014/main" id="{A3376197-331D-9560-2822-698CDACB0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38" r="16038"/>
            <a:stretch>
              <a:fillRect/>
            </a:stretch>
          </p:blipFill>
          <p:spPr>
            <a:xfrm>
              <a:off x="5762214" y="3161829"/>
              <a:ext cx="2661823" cy="2595009"/>
            </a:xfrm>
            <a:prstGeom prst="rect">
              <a:avLst/>
            </a:prstGeom>
          </p:spPr>
        </p:pic>
        <p:pic>
          <p:nvPicPr>
            <p:cNvPr id="12" name="Zástupný symbol obrázku 18" descr="Obsah obrázku tráva, exteriér, voda, obloha&#10;&#10;Popis byl vytvořen automaticky">
              <a:extLst>
                <a:ext uri="{FF2B5EF4-FFF2-40B4-BE49-F238E27FC236}">
                  <a16:creationId xmlns:a16="http://schemas.microsoft.com/office/drawing/2014/main" id="{DF4839E4-FA59-55E1-DD86-4EB8E5759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41" r="21141"/>
            <a:stretch>
              <a:fillRect/>
            </a:stretch>
          </p:blipFill>
          <p:spPr>
            <a:xfrm>
              <a:off x="8512087" y="484558"/>
              <a:ext cx="2661823" cy="2595009"/>
            </a:xfrm>
            <a:prstGeom prst="rect">
              <a:avLst/>
            </a:prstGeom>
          </p:spPr>
        </p:pic>
        <p:pic>
          <p:nvPicPr>
            <p:cNvPr id="13" name="Zástupný symbol obrázku 25" descr="Obsah obrázku tráva, exteriér, stopa, hora&#10;&#10;Popis byl vytvořen automaticky">
              <a:extLst>
                <a:ext uri="{FF2B5EF4-FFF2-40B4-BE49-F238E27FC236}">
                  <a16:creationId xmlns:a16="http://schemas.microsoft.com/office/drawing/2014/main" id="{EE625225-6C81-1616-8956-BDCF42099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22" r="15822"/>
            <a:stretch>
              <a:fillRect/>
            </a:stretch>
          </p:blipFill>
          <p:spPr>
            <a:xfrm>
              <a:off x="8512087" y="3161829"/>
              <a:ext cx="2661823" cy="2595009"/>
            </a:xfrm>
            <a:prstGeom prst="rect">
              <a:avLst/>
            </a:prstGeom>
          </p:spPr>
        </p:pic>
      </p:grpSp>
      <p:sp>
        <p:nvSpPr>
          <p:cNvPr id="14" name="Název prezentace">
            <a:extLst>
              <a:ext uri="{FF2B5EF4-FFF2-40B4-BE49-F238E27FC236}">
                <a16:creationId xmlns:a16="http://schemas.microsoft.com/office/drawing/2014/main" id="{1D21F96A-8619-BB3B-6A2F-F534975840CB}"/>
              </a:ext>
            </a:extLst>
          </p:cNvPr>
          <p:cNvSpPr txBox="1">
            <a:spLocks/>
          </p:cNvSpPr>
          <p:nvPr/>
        </p:nvSpPr>
        <p:spPr>
          <a:xfrm>
            <a:off x="558000" y="1722329"/>
            <a:ext cx="5531846" cy="4082935"/>
          </a:xfrm>
          <a:prstGeom prst="rect">
            <a:avLst/>
          </a:prstGeom>
        </p:spPr>
        <p:txBody>
          <a:bodyPr vert="horz" lIns="0" tIns="0" rIns="36000" bIns="0" rtlCol="0" anchor="t" anchorCtr="0">
            <a:noAutofit/>
          </a:bodyPr>
          <a:lstStyle>
            <a:defPPr>
              <a:defRPr lang="cs-CZ"/>
            </a:defPPr>
            <a:lvl1pPr marL="0" indent="0" algn="l" defTabSz="914400" rtl="0" eaLnBrk="1" latinLnBrk="0" hangingPunct="1">
              <a:spcBef>
                <a:spcPts val="0"/>
              </a:spcBef>
              <a:buNone/>
              <a:defRPr sz="4105" b="1" kern="1200" baseline="0">
                <a:solidFill>
                  <a:srgbClr val="063E8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cs-CZ" sz="2000" b="1" cap="all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Význam a uplatnění datové sady ŘSD pro fázi DSPS v rámci metody BIM, uplatnění zaměření skutečného provedení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1" i="0" u="none" strike="noStrike" kern="1200" cap="none" spc="0" normalizeH="0" baseline="0" noProof="0" dirty="0">
              <a:ln>
                <a:noFill/>
              </a:ln>
              <a:solidFill>
                <a:srgbClr val="1D96D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2400" dirty="0">
              <a:solidFill>
                <a:srgbClr val="1D96D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1" i="0" u="none" strike="noStrike" kern="1200" cap="none" spc="0" normalizeH="0" baseline="0" noProof="0" dirty="0">
              <a:ln>
                <a:noFill/>
              </a:ln>
              <a:solidFill>
                <a:srgbClr val="1D96D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9417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26.- 27.03.2025 </a:t>
            </a:r>
            <a:r>
              <a:rPr lang="pl-PL" sz="1800" dirty="0">
                <a:solidFill>
                  <a:srgbClr val="0941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BRNO</a:t>
            </a:r>
            <a:endParaRPr lang="cs-CZ" sz="1800" dirty="0">
              <a:solidFill>
                <a:srgbClr val="0941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srgbClr val="09417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800" b="1" i="0" u="none" strike="noStrike" baseline="0" dirty="0">
                <a:latin typeface="ArialNarrow,Bold"/>
              </a:rPr>
              <a:t>Konference: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800" b="1" i="0" u="none" strike="noStrike" baseline="0" dirty="0">
                <a:latin typeface="ArialNarrow,Bold"/>
              </a:rPr>
              <a:t>GEODÉZIE VE STAVEBNICTVÍ A PRŮMYSLU</a:t>
            </a: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srgbClr val="09417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Zástupný text 21">
            <a:extLst>
              <a:ext uri="{FF2B5EF4-FFF2-40B4-BE49-F238E27FC236}">
                <a16:creationId xmlns:a16="http://schemas.microsoft.com/office/drawing/2014/main" id="{DBFA8D81-DC07-E632-8B48-97F5190DC9D3}"/>
              </a:ext>
            </a:extLst>
          </p:cNvPr>
          <p:cNvSpPr txBox="1">
            <a:spLocks/>
          </p:cNvSpPr>
          <p:nvPr/>
        </p:nvSpPr>
        <p:spPr>
          <a:xfrm>
            <a:off x="695324" y="6114158"/>
            <a:ext cx="5199877" cy="2578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cs-CZ"/>
            </a:defPPr>
            <a:lvl1pPr marL="0" indent="0" algn="r" defTabSz="914400" rtl="0" eaLnBrk="1" latinLnBrk="0" hangingPunct="1">
              <a:spcBef>
                <a:spcPts val="0"/>
              </a:spcBef>
              <a:buNone/>
              <a:defRPr sz="2737" kern="1200">
                <a:solidFill>
                  <a:srgbClr val="0093D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Ing. Vojtěch Bašta </a:t>
            </a: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096D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</a:t>
            </a: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5151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cs-CZ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Ing. Kamil Alferi, Úsek výstavby GŘ ŘSD s. p.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1C227912-99DE-151E-7CF4-2261E928D6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000" y="486000"/>
            <a:ext cx="2255657" cy="9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2859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7FAE57-D93A-4E57-127B-3C15DDDF8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1917"/>
          </a:xfrm>
        </p:spPr>
        <p:txBody>
          <a:bodyPr>
            <a:normAutofit/>
          </a:bodyPr>
          <a:lstStyle/>
          <a:p>
            <a:r>
              <a:rPr lang="en-US" sz="3500" b="1" kern="1200" dirty="0">
                <a:latin typeface="Arial" panose="020B0604020202020204" pitchFamily="34" charset="0"/>
                <a:cs typeface="Arial" panose="020B0604020202020204" pitchFamily="34" charset="0"/>
              </a:rPr>
              <a:t>SSÚD </a:t>
            </a:r>
            <a:r>
              <a:rPr lang="en-US" sz="3500" b="1" kern="1200" dirty="0" err="1">
                <a:latin typeface="Arial" panose="020B0604020202020204" pitchFamily="34" charset="0"/>
                <a:cs typeface="Arial" panose="020B0604020202020204" pitchFamily="34" charset="0"/>
              </a:rPr>
              <a:t>Městec</a:t>
            </a:r>
            <a:r>
              <a:rPr lang="cs-CZ" sz="3500" b="1" kern="1200" dirty="0">
                <a:latin typeface="Arial" panose="020B0604020202020204" pitchFamily="34" charset="0"/>
                <a:cs typeface="Arial" panose="020B0604020202020204" pitchFamily="34" charset="0"/>
              </a:rPr>
              <a:t> (D35) – model BIM (část) </a:t>
            </a:r>
            <a:endParaRPr lang="cs-CZ" sz="3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18C0698-C65F-C2EA-D9A8-1609B91D8A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8317" y="1377102"/>
            <a:ext cx="9350632" cy="4351338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21A67EA-417A-EB5A-64D7-F57C4E183017}"/>
              </a:ext>
            </a:extLst>
          </p:cNvPr>
          <p:cNvSpPr txBox="1"/>
          <p:nvPr/>
        </p:nvSpPr>
        <p:spPr>
          <a:xfrm>
            <a:off x="7550091" y="2126717"/>
            <a:ext cx="2399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Temperované garáže</a:t>
            </a:r>
          </a:p>
        </p:txBody>
      </p: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C4F5ED46-C853-0E16-F11F-1EB4B071BEDF}"/>
              </a:ext>
            </a:extLst>
          </p:cNvPr>
          <p:cNvCxnSpPr/>
          <p:nvPr/>
        </p:nvCxnSpPr>
        <p:spPr>
          <a:xfrm flipH="1">
            <a:off x="7646565" y="2514027"/>
            <a:ext cx="415255" cy="4892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ovéPole 8">
            <a:extLst>
              <a:ext uri="{FF2B5EF4-FFF2-40B4-BE49-F238E27FC236}">
                <a16:creationId xmlns:a16="http://schemas.microsoft.com/office/drawing/2014/main" id="{CF757F79-618F-1743-193E-AED05A09003E}"/>
              </a:ext>
            </a:extLst>
          </p:cNvPr>
          <p:cNvSpPr txBox="1"/>
          <p:nvPr/>
        </p:nvSpPr>
        <p:spPr>
          <a:xfrm>
            <a:off x="5196980" y="1585519"/>
            <a:ext cx="2512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Hlavní admin. budova</a:t>
            </a:r>
          </a:p>
        </p:txBody>
      </p: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0E5EDFFF-5250-1B1D-8AAE-6E720A3CB519}"/>
              </a:ext>
            </a:extLst>
          </p:cNvPr>
          <p:cNvCxnSpPr/>
          <p:nvPr/>
        </p:nvCxnSpPr>
        <p:spPr>
          <a:xfrm flipH="1">
            <a:off x="4819475" y="2004969"/>
            <a:ext cx="792760" cy="126673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E82C0CE1-8526-D089-1109-FDEE2B692A1D}"/>
              </a:ext>
            </a:extLst>
          </p:cNvPr>
          <p:cNvSpPr txBox="1"/>
          <p:nvPr/>
        </p:nvSpPr>
        <p:spPr>
          <a:xfrm>
            <a:off x="1732326" y="1442906"/>
            <a:ext cx="2688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Solankové hospodářství</a:t>
            </a:r>
          </a:p>
        </p:txBody>
      </p: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E0584A76-A7B8-2622-9205-FED4B6242156}"/>
              </a:ext>
            </a:extLst>
          </p:cNvPr>
          <p:cNvCxnSpPr/>
          <p:nvPr/>
        </p:nvCxnSpPr>
        <p:spPr>
          <a:xfrm>
            <a:off x="3082954" y="1874939"/>
            <a:ext cx="822121" cy="25177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C645B79E-DB9A-19E1-53F3-60BE9A6F759F}"/>
              </a:ext>
            </a:extLst>
          </p:cNvPr>
          <p:cNvCxnSpPr/>
          <p:nvPr/>
        </p:nvCxnSpPr>
        <p:spPr>
          <a:xfrm>
            <a:off x="3076661" y="1874939"/>
            <a:ext cx="482368" cy="48236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ovéPole 2">
            <a:extLst>
              <a:ext uri="{FF2B5EF4-FFF2-40B4-BE49-F238E27FC236}">
                <a16:creationId xmlns:a16="http://schemas.microsoft.com/office/drawing/2014/main" id="{D3BC65A7-4A60-B18B-AAAD-D4F6602EFAC1}"/>
              </a:ext>
            </a:extLst>
          </p:cNvPr>
          <p:cNvSpPr txBox="1"/>
          <p:nvPr/>
        </p:nvSpPr>
        <p:spPr>
          <a:xfrm>
            <a:off x="4355983" y="4718484"/>
            <a:ext cx="3131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Zpevněné plochy, </a:t>
            </a:r>
          </a:p>
          <a:p>
            <a:r>
              <a:rPr lang="cs-CZ" dirty="0"/>
              <a:t>odvodnění + osvětlení areálu</a:t>
            </a:r>
          </a:p>
        </p:txBody>
      </p: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C925E5B8-D65B-F72A-E4A1-0B49699388D7}"/>
              </a:ext>
            </a:extLst>
          </p:cNvPr>
          <p:cNvCxnSpPr>
            <a:cxnSpLocks/>
          </p:cNvCxnSpPr>
          <p:nvPr/>
        </p:nvCxnSpPr>
        <p:spPr>
          <a:xfrm flipV="1">
            <a:off x="5574484" y="3816991"/>
            <a:ext cx="784371" cy="8514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53603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F1314F-4324-8C6A-5A06-205495933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b="1" kern="1200" dirty="0">
                <a:latin typeface="Arial" panose="020B0604020202020204" pitchFamily="34" charset="0"/>
                <a:cs typeface="Arial" panose="020B0604020202020204" pitchFamily="34" charset="0"/>
              </a:rPr>
              <a:t>SSÚD </a:t>
            </a:r>
            <a:r>
              <a:rPr lang="en-US" sz="3500" b="1" kern="1200" dirty="0" err="1">
                <a:latin typeface="Arial" panose="020B0604020202020204" pitchFamily="34" charset="0"/>
                <a:cs typeface="Arial" panose="020B0604020202020204" pitchFamily="34" charset="0"/>
              </a:rPr>
              <a:t>Městec</a:t>
            </a:r>
            <a:r>
              <a:rPr lang="cs-CZ" sz="3500" b="1" kern="1200" dirty="0">
                <a:latin typeface="Arial" panose="020B0604020202020204" pitchFamily="34" charset="0"/>
                <a:cs typeface="Arial" panose="020B0604020202020204" pitchFamily="34" charset="0"/>
              </a:rPr>
              <a:t> (D35) – model BIM (část) </a:t>
            </a:r>
            <a:endParaRPr lang="cs-CZ" sz="3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0837619-78BC-17E5-66B2-2C45EC910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360" y="1639135"/>
            <a:ext cx="5304487" cy="400414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6E8EA90-4927-4A9A-8001-8360DAC28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9217" y="1639135"/>
            <a:ext cx="5159191" cy="4004148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2B6F8EFB-77EB-5A40-E446-580D14858E62}"/>
              </a:ext>
            </a:extLst>
          </p:cNvPr>
          <p:cNvSpPr txBox="1"/>
          <p:nvPr/>
        </p:nvSpPr>
        <p:spPr>
          <a:xfrm>
            <a:off x="6389217" y="1690688"/>
            <a:ext cx="381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DiMS</a:t>
            </a:r>
            <a:r>
              <a:rPr lang="cs-CZ" dirty="0"/>
              <a:t> - vzduchotechnika</a:t>
            </a:r>
          </a:p>
        </p:txBody>
      </p:sp>
    </p:spTree>
    <p:extLst>
      <p:ext uri="{BB962C8B-B14F-4D97-AF65-F5344CB8AC3E}">
        <p14:creationId xmlns:p14="http://schemas.microsoft.com/office/powerpoint/2010/main" val="42091113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945728-2993-FDEB-0F69-70513726B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ANIMACE – PRŮLET MODELEM</a:t>
            </a:r>
          </a:p>
        </p:txBody>
      </p:sp>
      <p:pic>
        <p:nvPicPr>
          <p:cNvPr id="4" name="ssud_mestec">
            <a:hlinkClick r:id="" action="ppaction://media"/>
            <a:extLst>
              <a:ext uri="{FF2B5EF4-FFF2-40B4-BE49-F238E27FC236}">
                <a16:creationId xmlns:a16="http://schemas.microsoft.com/office/drawing/2014/main" id="{A9E3B8BC-8DA8-3C01-6190-EF5443B3CD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5326" y="1365645"/>
            <a:ext cx="9086850" cy="511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025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4A0C63-BCC8-B25C-3B10-522D5665A4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mapa&#10;&#10;Obsah vygenerovaný umělou inteligencí může být nesprávný.">
            <a:extLst>
              <a:ext uri="{FF2B5EF4-FFF2-40B4-BE49-F238E27FC236}">
                <a16:creationId xmlns:a16="http://schemas.microsoft.com/office/drawing/2014/main" id="{5CEF8E5A-DF38-D318-1C2C-14707B0B00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916" y="1071491"/>
            <a:ext cx="8177335" cy="551878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9FFFBFC-9483-8FA7-4E17-4055DC102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87031"/>
            <a:ext cx="10067926" cy="878219"/>
          </a:xfrm>
        </p:spPr>
        <p:txBody>
          <a:bodyPr/>
          <a:lstStyle/>
          <a:p>
            <a:r>
              <a:rPr lang="pl-PL" kern="1200" dirty="0"/>
              <a:t>D3 0309/II Chotýčany odpočívka</a:t>
            </a:r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0845DD76-CCEA-E805-F7DF-E0AE999718F2}"/>
              </a:ext>
            </a:extLst>
          </p:cNvPr>
          <p:cNvSpPr txBox="1"/>
          <p:nvPr/>
        </p:nvSpPr>
        <p:spPr>
          <a:xfrm>
            <a:off x="695325" y="1272742"/>
            <a:ext cx="75069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kern="1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zhotovitel stavby: </a:t>
            </a:r>
          </a:p>
          <a:p>
            <a:r>
              <a:rPr lang="cs-CZ" sz="1400" b="1" kern="1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STRABAG CZ a.s.</a:t>
            </a:r>
          </a:p>
          <a:p>
            <a:br>
              <a:rPr lang="cs-CZ" sz="2400" b="1" kern="1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1400" kern="1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dodavatel modelu: </a:t>
            </a:r>
          </a:p>
          <a:p>
            <a:r>
              <a:rPr lang="cs-CZ" sz="1400" b="1" kern="1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STRABAG CZ a.s.</a:t>
            </a:r>
            <a:endParaRPr lang="cs-CZ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4470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D9947A-3624-13DC-715E-A394FA15C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283444"/>
            <a:ext cx="10515600" cy="925746"/>
          </a:xfrm>
        </p:spPr>
        <p:txBody>
          <a:bodyPr/>
          <a:lstStyle/>
          <a:p>
            <a:r>
              <a:rPr lang="cs-CZ" sz="1400" b="0" kern="1200" dirty="0"/>
              <a:t>zhotovitel stavby:   </a:t>
            </a:r>
            <a:r>
              <a:rPr lang="cs-CZ" sz="1400" kern="1200" dirty="0"/>
              <a:t>EUROVIA CZ a.s.</a:t>
            </a:r>
            <a:br>
              <a:rPr lang="cs-CZ" sz="2400" kern="1200" dirty="0"/>
            </a:br>
            <a:r>
              <a:rPr lang="cs-CZ" sz="1400" b="0" kern="1200" dirty="0"/>
              <a:t>dodavatel modelu: </a:t>
            </a:r>
            <a:r>
              <a:rPr lang="cs-CZ" sz="1400" kern="1200" dirty="0"/>
              <a:t>SHB, akciová společnost</a:t>
            </a:r>
            <a:endParaRPr lang="cs-CZ" sz="2800" dirty="0"/>
          </a:p>
        </p:txBody>
      </p:sp>
      <p:pic>
        <p:nvPicPr>
          <p:cNvPr id="3" name="Obrázek 2" descr="Obsah obrázku mapa, Letecké snímkování, Pohled z ptačí perspektivy, křižovatka&#10;&#10;Obsah vygenerovaný umělou inteligencí může být nesprávný.">
            <a:extLst>
              <a:ext uri="{FF2B5EF4-FFF2-40B4-BE49-F238E27FC236}">
                <a16:creationId xmlns:a16="http://schemas.microsoft.com/office/drawing/2014/main" id="{DAA34412-1511-8DAB-3DDC-17E7EA1709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1935297"/>
            <a:ext cx="8032840" cy="44356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Obrázek 4" descr="Obsah obrázku text, snímek obrazovky, značení, Billboard&#10;&#10;Obsah vygenerovaný umělou inteligencí může být nesprávný.">
            <a:extLst>
              <a:ext uri="{FF2B5EF4-FFF2-40B4-BE49-F238E27FC236}">
                <a16:creationId xmlns:a16="http://schemas.microsoft.com/office/drawing/2014/main" id="{3253F0E1-A14B-3CA4-FBF3-C13147F3CA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077" y="1935297"/>
            <a:ext cx="2773694" cy="394767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571953C1-6D48-B541-0626-994DAEE02E4A}"/>
              </a:ext>
            </a:extLst>
          </p:cNvPr>
          <p:cNvSpPr txBox="1"/>
          <p:nvPr/>
        </p:nvSpPr>
        <p:spPr>
          <a:xfrm>
            <a:off x="695325" y="502114"/>
            <a:ext cx="75069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Bef>
                <a:spcPts val="300"/>
              </a:spcBef>
            </a:pPr>
            <a:r>
              <a:rPr lang="cs-CZ" sz="35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I/58 Mošnov obchvat</a:t>
            </a:r>
          </a:p>
        </p:txBody>
      </p:sp>
    </p:spTree>
    <p:extLst>
      <p:ext uri="{BB962C8B-B14F-4D97-AF65-F5344CB8AC3E}">
        <p14:creationId xmlns:p14="http://schemas.microsoft.com/office/powerpoint/2010/main" val="31807000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snímek obrazovky, řada/pruh, Paralelní, most&#10;&#10;Obsah vygenerovaný umělou inteligencí může být nesprávný.">
            <a:extLst>
              <a:ext uri="{FF2B5EF4-FFF2-40B4-BE49-F238E27FC236}">
                <a16:creationId xmlns:a16="http://schemas.microsoft.com/office/drawing/2014/main" id="{4DC21D81-0C46-BFEA-913F-1D7C0E72B6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374" y="1297608"/>
            <a:ext cx="7806431" cy="519087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73FB919-8BE5-A3D7-2592-042EE64D77C9}"/>
              </a:ext>
            </a:extLst>
          </p:cNvPr>
          <p:cNvSpPr txBox="1"/>
          <p:nvPr/>
        </p:nvSpPr>
        <p:spPr>
          <a:xfrm>
            <a:off x="838200" y="439530"/>
            <a:ext cx="7506928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Bef>
                <a:spcPts val="300"/>
              </a:spcBef>
            </a:pPr>
            <a:r>
              <a:rPr lang="cs-CZ" sz="35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D7 Chlumčany zkapacitnění 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9BC490F8-588F-EDB3-15FA-1BFD1293A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49778"/>
            <a:ext cx="10515600" cy="925746"/>
          </a:xfrm>
        </p:spPr>
        <p:txBody>
          <a:bodyPr/>
          <a:lstStyle/>
          <a:p>
            <a:r>
              <a:rPr lang="cs-CZ" sz="1800" b="0" kern="1200" dirty="0">
                <a:latin typeface="+mj-lt"/>
                <a:ea typeface="+mj-ea"/>
                <a:cs typeface="+mj-cs"/>
              </a:rPr>
              <a:t>zhotovitel stavby:     </a:t>
            </a:r>
            <a:br>
              <a:rPr lang="cs-CZ" sz="1800" b="0" kern="1200" dirty="0">
                <a:latin typeface="+mj-lt"/>
                <a:ea typeface="+mj-ea"/>
                <a:cs typeface="+mj-cs"/>
              </a:rPr>
            </a:br>
            <a:r>
              <a:rPr lang="cs-CZ" sz="1800" kern="1200" dirty="0">
                <a:latin typeface="+mj-lt"/>
                <a:ea typeface="+mj-ea"/>
                <a:cs typeface="+mj-cs"/>
              </a:rPr>
              <a:t>Metrostav Infrastructure a.s.</a:t>
            </a:r>
            <a:br>
              <a:rPr lang="cs-CZ" sz="1800" kern="1200" dirty="0">
                <a:latin typeface="+mj-lt"/>
                <a:ea typeface="+mj-ea"/>
                <a:cs typeface="+mj-cs"/>
              </a:rPr>
            </a:br>
            <a:br>
              <a:rPr lang="cs-CZ" sz="3200" kern="1200" dirty="0">
                <a:latin typeface="+mj-lt"/>
                <a:ea typeface="+mj-ea"/>
                <a:cs typeface="+mj-cs"/>
              </a:rPr>
            </a:br>
            <a:r>
              <a:rPr lang="cs-CZ" sz="1800" b="0" kern="1200" dirty="0">
                <a:latin typeface="+mj-lt"/>
                <a:ea typeface="+mj-ea"/>
                <a:cs typeface="+mj-cs"/>
              </a:rPr>
              <a:t>dodavatel modelu: </a:t>
            </a:r>
            <a:br>
              <a:rPr lang="cs-CZ" sz="1800" b="0" kern="1200" dirty="0">
                <a:latin typeface="+mj-lt"/>
                <a:ea typeface="+mj-ea"/>
                <a:cs typeface="+mj-cs"/>
              </a:rPr>
            </a:br>
            <a:r>
              <a:rPr lang="cs-CZ" sz="1800" kern="1200" dirty="0">
                <a:latin typeface="+mj-lt"/>
                <a:ea typeface="+mj-ea"/>
                <a:cs typeface="+mj-cs"/>
              </a:rPr>
              <a:t>M4Road design s.r.o.</a:t>
            </a:r>
            <a:endParaRPr lang="cs-CZ" dirty="0"/>
          </a:p>
        </p:txBody>
      </p:sp>
      <p:pic>
        <p:nvPicPr>
          <p:cNvPr id="8" name="Obrázek 7" descr="Obsah obrázku design, černobílá, umění&#10;&#10;Obsah vygenerovaný umělou inteligencí může být nesprávný.">
            <a:extLst>
              <a:ext uri="{FF2B5EF4-FFF2-40B4-BE49-F238E27FC236}">
                <a16:creationId xmlns:a16="http://schemas.microsoft.com/office/drawing/2014/main" id="{AFB60078-43FD-144C-3AB5-E041764A36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54" y="3798226"/>
            <a:ext cx="1382395" cy="23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841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0FC27D1C-10F8-ADB8-D5EA-BBA53EDEFB0F}"/>
              </a:ext>
            </a:extLst>
          </p:cNvPr>
          <p:cNvSpPr txBox="1"/>
          <p:nvPr/>
        </p:nvSpPr>
        <p:spPr>
          <a:xfrm>
            <a:off x="830376" y="1115488"/>
            <a:ext cx="995270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latin typeface="ArialNarrow,Bold"/>
              </a:rPr>
              <a:t>Konference: </a:t>
            </a:r>
          </a:p>
          <a:p>
            <a:r>
              <a:rPr lang="cs-CZ" b="1" dirty="0">
                <a:latin typeface="ArialNarrow,Bold"/>
              </a:rPr>
              <a:t>GEODÉZIE VE STAVEBNICTVÍ A PRŮMYSLU 2025</a:t>
            </a:r>
          </a:p>
          <a:p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srgbClr val="09417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9417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26.- 27.03.2025 </a:t>
            </a:r>
            <a:r>
              <a:rPr lang="pl-PL" sz="1800" dirty="0">
                <a:solidFill>
                  <a:srgbClr val="0941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BRNO   </a:t>
            </a:r>
          </a:p>
          <a:p>
            <a:endParaRPr lang="pl-PL" b="1" i="0" u="none" strike="noStrike" baseline="0" dirty="0">
              <a:solidFill>
                <a:srgbClr val="0941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srgbClr val="09417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365495A-DF6A-AE33-B6AD-29066670DC97}"/>
              </a:ext>
            </a:extLst>
          </p:cNvPr>
          <p:cNvSpPr txBox="1"/>
          <p:nvPr/>
        </p:nvSpPr>
        <p:spPr>
          <a:xfrm>
            <a:off x="830376" y="3429000"/>
            <a:ext cx="83091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6600" dirty="0"/>
          </a:p>
          <a:p>
            <a:r>
              <a:rPr lang="cs-CZ" sz="5400" b="1" dirty="0">
                <a:latin typeface="Arial" panose="020B0604020202020204" pitchFamily="34" charset="0"/>
                <a:cs typeface="Arial" panose="020B0604020202020204" pitchFamily="34" charset="0"/>
              </a:rPr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1156823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7EC838D5-79FF-FED9-C67A-DC9CA2F432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458" y="2659075"/>
            <a:ext cx="3402005" cy="152386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DA6BD8D9-1D7A-5DAA-7020-61C41C5F62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532" y="728748"/>
            <a:ext cx="5332434" cy="1456799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AFD0D91C-C0AF-7967-3ED0-9E535972B0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8435" y="2680465"/>
            <a:ext cx="3357504" cy="1299273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C0B50D61-5225-8437-9A2A-391BAC0DE3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8494" y="2680465"/>
            <a:ext cx="1475012" cy="1878388"/>
          </a:xfrm>
          <a:prstGeom prst="rect">
            <a:avLst/>
          </a:prstGeom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27E517C2-77B4-E065-34BE-BE83293CC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370" y="5134692"/>
            <a:ext cx="3161384" cy="100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FC1189BD-432D-04B4-B5D7-1EFF2B499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100" y="5380851"/>
            <a:ext cx="19431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090393EE-DBDE-6887-19DD-2AC11D385F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1982" y="5198192"/>
            <a:ext cx="1438476" cy="72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5133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>
            <a:extLst>
              <a:ext uri="{FF2B5EF4-FFF2-40B4-BE49-F238E27FC236}">
                <a16:creationId xmlns:a16="http://schemas.microsoft.com/office/drawing/2014/main" id="{F13F9593-DA4A-5317-0DF0-83A8D52E4E16}"/>
              </a:ext>
            </a:extLst>
          </p:cNvPr>
          <p:cNvSpPr txBox="1">
            <a:spLocks/>
          </p:cNvSpPr>
          <p:nvPr/>
        </p:nvSpPr>
        <p:spPr>
          <a:xfrm>
            <a:off x="695325" y="487031"/>
            <a:ext cx="10067926" cy="87821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cs-CZ" sz="3200" dirty="0"/>
              <a:t>Význam a uplatnění Datové sady ŘSD pro fázi DSPS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F789F5A-4588-A573-F710-CB1770A460A4}"/>
              </a:ext>
            </a:extLst>
          </p:cNvPr>
          <p:cNvSpPr txBox="1"/>
          <p:nvPr/>
        </p:nvSpPr>
        <p:spPr>
          <a:xfrm>
            <a:off x="630555" y="1163414"/>
            <a:ext cx="10866120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 b="1" dirty="0">
                <a:latin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 Datové sady ŘSD fáze DSPS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 Číselníky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 Definice grafické podrobnosti</a:t>
            </a:r>
          </a:p>
          <a:p>
            <a:endParaRPr lang="cs-CZ" sz="2800" b="1" dirty="0">
              <a:latin typeface="Arial" panose="020B0604020202020204" pitchFamily="34" charset="0"/>
            </a:endParaRPr>
          </a:p>
          <a:p>
            <a:endParaRPr lang="cs-CZ" sz="2800" b="1" dirty="0">
              <a:latin typeface="Arial" panose="020B0604020202020204" pitchFamily="34" charset="0"/>
            </a:endParaRPr>
          </a:p>
          <a:p>
            <a:endParaRPr lang="cs-CZ" sz="2800" b="1" dirty="0">
              <a:latin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Zadání DSPS projektů v BIM </a:t>
            </a:r>
            <a:r>
              <a:rPr lang="cs-CZ" sz="2800" b="1" dirty="0">
                <a:latin typeface="Arial" panose="020B0604020202020204" pitchFamily="34" charset="0"/>
              </a:rPr>
              <a:t>-  průzkum trhu, úroveň  zpracování modelů včetně detailů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Vyhodnocení dodavatelů a ukázky </a:t>
            </a:r>
            <a:r>
              <a:rPr lang="cs-CZ" sz="2800" b="1" dirty="0">
                <a:latin typeface="Arial" panose="020B0604020202020204" pitchFamily="34" charset="0"/>
              </a:rPr>
              <a:t>- modely</a:t>
            </a:r>
          </a:p>
          <a:p>
            <a:r>
              <a:rPr lang="cs-CZ" sz="2800" b="1" dirty="0">
                <a:latin typeface="Arial" panose="020B0604020202020204" pitchFamily="34" charset="0"/>
              </a:rPr>
              <a:t> </a:t>
            </a:r>
          </a:p>
          <a:p>
            <a:endParaRPr lang="cs-CZ" sz="2800" b="1" dirty="0">
              <a:latin typeface="Arial" panose="020B0604020202020204" pitchFamily="34" charset="0"/>
            </a:endParaRPr>
          </a:p>
          <a:p>
            <a:endParaRPr lang="cs-CZ" sz="2800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2496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E2D315-FE37-4DF8-D1AE-89810D0EE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Význam a uplatnění </a:t>
            </a:r>
            <a:r>
              <a:rPr lang="cs-CZ" sz="3200" dirty="0"/>
              <a:t>Datové sady ŘSD pro fázi DSPS </a:t>
            </a:r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A6CC18BA-A06B-87EA-338A-9C90E78C9337}"/>
              </a:ext>
            </a:extLst>
          </p:cNvPr>
          <p:cNvSpPr txBox="1"/>
          <p:nvPr/>
        </p:nvSpPr>
        <p:spPr>
          <a:xfrm>
            <a:off x="630555" y="1133754"/>
            <a:ext cx="10866120" cy="538609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2800" b="1" dirty="0">
                <a:latin typeface="Arial" panose="020B0604020202020204" pitchFamily="34" charset="0"/>
              </a:rPr>
              <a:t>Datový standard SFDI </a:t>
            </a:r>
          </a:p>
          <a:p>
            <a:r>
              <a:rPr lang="cs-CZ" sz="2800" b="1" dirty="0">
                <a:latin typeface="Arial" panose="020B0604020202020204" pitchFamily="34" charset="0"/>
              </a:rPr>
              <a:t>– prefix </a:t>
            </a:r>
            <a:r>
              <a:rPr lang="cs-CZ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CZ</a:t>
            </a:r>
            <a:r>
              <a:rPr lang="cs-CZ" sz="2800" b="1" dirty="0">
                <a:latin typeface="Arial" panose="020B0604020202020204" pitchFamily="34" charset="0"/>
              </a:rPr>
              <a:t>_</a:t>
            </a:r>
          </a:p>
          <a:p>
            <a:endParaRPr lang="cs-CZ" sz="2800" b="1" u="sng" dirty="0">
              <a:latin typeface="Arial" panose="020B0604020202020204" pitchFamily="34" charset="0"/>
            </a:endParaRPr>
          </a:p>
          <a:p>
            <a:r>
              <a:rPr lang="cs-CZ" sz="2800" b="1" u="sng" dirty="0">
                <a:latin typeface="Arial" panose="020B0604020202020204" pitchFamily="34" charset="0"/>
              </a:rPr>
              <a:t>skupiny vlastností: </a:t>
            </a:r>
          </a:p>
          <a:p>
            <a:endParaRPr lang="cs-CZ" sz="2800" b="1" u="sng" dirty="0">
              <a:latin typeface="Arial" panose="020B0604020202020204" pitchFamily="34" charset="0"/>
            </a:endParaRPr>
          </a:p>
          <a:p>
            <a:endParaRPr lang="cs-CZ" sz="2800" b="1" u="sng" dirty="0">
              <a:latin typeface="Arial" panose="020B0604020202020204" pitchFamily="34" charset="0"/>
            </a:endParaRPr>
          </a:p>
          <a:p>
            <a:r>
              <a:rPr lang="cs-CZ" sz="2800" b="1" u="sng" dirty="0">
                <a:latin typeface="Arial" panose="020B0604020202020204" pitchFamily="34" charset="0"/>
              </a:rPr>
              <a:t> </a:t>
            </a:r>
          </a:p>
          <a:p>
            <a:r>
              <a:rPr lang="cs-CZ" sz="2000" b="1" dirty="0">
                <a:latin typeface="Arial" panose="020B0604020202020204" pitchFamily="34" charset="0"/>
              </a:rPr>
              <a:t> I (identifikace) </a:t>
            </a:r>
          </a:p>
          <a:p>
            <a:r>
              <a:rPr lang="cs-CZ" sz="2000" b="1" dirty="0">
                <a:latin typeface="Arial" panose="020B0604020202020204" pitchFamily="34" charset="0"/>
              </a:rPr>
              <a:t>S (výrobek/materiál) </a:t>
            </a:r>
          </a:p>
          <a:p>
            <a:r>
              <a:rPr lang="cs-CZ" sz="2000" b="1" dirty="0">
                <a:latin typeface="Arial" panose="020B0604020202020204" pitchFamily="34" charset="0"/>
              </a:rPr>
              <a:t>E (etapa)</a:t>
            </a:r>
          </a:p>
          <a:p>
            <a:r>
              <a:rPr lang="cs-CZ" sz="2000" b="1" dirty="0">
                <a:latin typeface="Arial" panose="020B0604020202020204" pitchFamily="34" charset="0"/>
              </a:rPr>
              <a:t>M (množství) </a:t>
            </a:r>
          </a:p>
          <a:p>
            <a:r>
              <a:rPr lang="cs-CZ" sz="2000" b="1" dirty="0">
                <a:latin typeface="Arial" panose="020B0604020202020204" pitchFamily="34" charset="0"/>
              </a:rPr>
              <a:t>Z (zobrazení)</a:t>
            </a:r>
          </a:p>
          <a:p>
            <a:r>
              <a:rPr lang="cs-CZ" sz="2000" b="1" dirty="0">
                <a:latin typeface="Arial" panose="020B0604020202020204" pitchFamily="34" charset="0"/>
              </a:rPr>
              <a:t>F (fázování)</a:t>
            </a:r>
          </a:p>
          <a:p>
            <a:endParaRPr lang="cs-CZ" sz="2800" b="1" dirty="0">
              <a:latin typeface="Arial" panose="020B060402020202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AC2CC89-00EB-4ECA-6B26-A12C53B98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0952" y="1132930"/>
            <a:ext cx="1766613" cy="2492925"/>
          </a:xfrm>
          <a:prstGeom prst="rect">
            <a:avLst/>
          </a:prstGeom>
          <a:solidFill>
            <a:schemeClr val="accent1">
              <a:alpha val="43000"/>
            </a:schemeClr>
          </a:solidFill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C0E2CB4D-DF9A-842B-8BC8-F285839D8B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4866" y="1798570"/>
            <a:ext cx="3176621" cy="720746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E3217549-63C9-B7BF-C366-46E45F7B25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4865" y="1288709"/>
            <a:ext cx="3176622" cy="432448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26201C61-9964-78D9-3013-DB9CC20DEB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4865" y="2593030"/>
            <a:ext cx="3176621" cy="293637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39D51BAE-7786-BC44-C1B7-0614958855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4862" y="2960381"/>
            <a:ext cx="3176618" cy="29363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9CDE0CE-AD76-0FAF-2AF0-5EE271A36E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0136" y="3703268"/>
            <a:ext cx="7148223" cy="2789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3935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E4C45B-8C78-208F-A854-0953B45581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6C5DEB-2FB2-6EC2-E964-DB4584977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Význam a uplatnění </a:t>
            </a:r>
            <a:r>
              <a:rPr lang="cs-CZ" sz="3200" dirty="0"/>
              <a:t>Datové sady ŘSD pro fázi DSPS </a:t>
            </a:r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AE19305E-FC14-4442-CDD1-A3F5EEA61682}"/>
              </a:ext>
            </a:extLst>
          </p:cNvPr>
          <p:cNvSpPr txBox="1"/>
          <p:nvPr/>
        </p:nvSpPr>
        <p:spPr>
          <a:xfrm>
            <a:off x="695325" y="1232307"/>
            <a:ext cx="10866120" cy="224676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Datové sady ŘSD DSPS </a:t>
            </a:r>
          </a:p>
          <a:p>
            <a:endParaRPr lang="cs-CZ" sz="2800" b="1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</a:endParaRPr>
          </a:p>
          <a:p>
            <a:endParaRPr lang="cs-CZ" sz="2800" b="1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</a:endParaRPr>
          </a:p>
          <a:p>
            <a:pPr marL="457200" indent="-457200">
              <a:buFontTx/>
              <a:buChar char="-"/>
            </a:pPr>
            <a:r>
              <a:rPr lang="cs-CZ" sz="2800" b="1" dirty="0">
                <a:latin typeface="Arial"/>
                <a:cs typeface="Arial"/>
              </a:rPr>
              <a:t>rozšíření o výpis vlastností pro DSPS </a:t>
            </a:r>
          </a:p>
          <a:p>
            <a:pPr marL="457200" indent="-457200">
              <a:buFontTx/>
              <a:buChar char="-"/>
            </a:pPr>
            <a:r>
              <a:rPr lang="cs-CZ" sz="2800" b="1" dirty="0">
                <a:latin typeface="Arial"/>
                <a:cs typeface="Arial"/>
              </a:rPr>
              <a:t>zavedení dalších skupin vlastností - prefix </a:t>
            </a:r>
            <a:r>
              <a:rPr lang="cs-CZ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ŘSD_</a:t>
            </a:r>
          </a:p>
        </p:txBody>
      </p:sp>
    </p:spTree>
    <p:extLst>
      <p:ext uri="{BB962C8B-B14F-4D97-AF65-F5344CB8AC3E}">
        <p14:creationId xmlns:p14="http://schemas.microsoft.com/office/powerpoint/2010/main" val="2705537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C80AD3-0B7C-5EF0-61D8-55BDC1F12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87031"/>
            <a:ext cx="10067926" cy="878219"/>
          </a:xfrm>
        </p:spPr>
        <p:txBody>
          <a:bodyPr/>
          <a:lstStyle/>
          <a:p>
            <a:r>
              <a:rPr lang="cs-CZ" sz="3200" dirty="0"/>
              <a:t>Význam a uplatnění Datové sady ŘSD pro fázi DSPS 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BC1F84E0-3D57-E893-1CEB-27B3004A6966}"/>
              </a:ext>
            </a:extLst>
          </p:cNvPr>
          <p:cNvSpPr txBox="1"/>
          <p:nvPr/>
        </p:nvSpPr>
        <p:spPr>
          <a:xfrm>
            <a:off x="517373" y="1007340"/>
            <a:ext cx="10642903" cy="64017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Číselníky</a:t>
            </a:r>
          </a:p>
          <a:p>
            <a:r>
              <a:rPr lang="cs-CZ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 </a:t>
            </a:r>
            <a:endParaRPr lang="cs-CZ" sz="2800" b="1" dirty="0">
              <a:solidFill>
                <a:srgbClr val="0D0D0D"/>
              </a:solidFill>
              <a:latin typeface="Arial" panose="020B0604020202020204" pitchFamily="34" charset="0"/>
            </a:endParaRPr>
          </a:p>
          <a:p>
            <a:r>
              <a:rPr lang="cs-CZ" sz="2800" b="1" dirty="0">
                <a:solidFill>
                  <a:srgbClr val="0D0D0D"/>
                </a:solidFill>
                <a:latin typeface="Arial" panose="020B0604020202020204" pitchFamily="34" charset="0"/>
              </a:rPr>
              <a:t>ÚV – příprava a realizace </a:t>
            </a:r>
          </a:p>
          <a:p>
            <a:r>
              <a:rPr lang="cs-CZ" sz="2800" b="1" dirty="0">
                <a:solidFill>
                  <a:srgbClr val="0D0D0D"/>
                </a:solidFill>
                <a:latin typeface="Arial" panose="020B0604020202020204" pitchFamily="34" charset="0"/>
              </a:rPr>
              <a:t>ÚP – údržba a opravy </a:t>
            </a:r>
          </a:p>
          <a:p>
            <a:r>
              <a:rPr lang="cs-CZ" sz="2800" b="1" dirty="0">
                <a:solidFill>
                  <a:srgbClr val="0D0D0D"/>
                </a:solidFill>
                <a:latin typeface="Arial" panose="020B0604020202020204" pitchFamily="34" charset="0"/>
              </a:rPr>
              <a:t>ÚT – statistika, silniční databanka </a:t>
            </a:r>
          </a:p>
          <a:p>
            <a:r>
              <a:rPr lang="cs-CZ" sz="2800" b="1" dirty="0">
                <a:solidFill>
                  <a:srgbClr val="0D0D0D"/>
                </a:solidFill>
                <a:latin typeface="Arial" panose="020B0604020202020204" pitchFamily="34" charset="0"/>
              </a:rPr>
              <a:t>ÚKKS – jakost / kvalita – materiály</a:t>
            </a:r>
          </a:p>
          <a:p>
            <a:r>
              <a:rPr lang="cs-CZ" sz="2800" b="1" dirty="0">
                <a:solidFill>
                  <a:srgbClr val="0D0D0D"/>
                </a:solidFill>
                <a:latin typeface="Arial" panose="020B0604020202020204" pitchFamily="34" charset="0"/>
              </a:rPr>
              <a:t>Správy a Závody ŘSD</a:t>
            </a:r>
          </a:p>
          <a:p>
            <a:r>
              <a:rPr lang="cs-CZ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 </a:t>
            </a:r>
          </a:p>
          <a:p>
            <a:pPr marL="457200" indent="-457200">
              <a:buFontTx/>
              <a:buChar char="-"/>
            </a:pPr>
            <a:r>
              <a:rPr lang="cs-CZ" sz="2800" b="1" dirty="0">
                <a:latin typeface="Arial" panose="020B0604020202020204" pitchFamily="34" charset="0"/>
              </a:rPr>
              <a:t>pro </a:t>
            </a:r>
            <a:r>
              <a:rPr lang="cs-CZ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Datové sady ŘSD </a:t>
            </a:r>
            <a:r>
              <a:rPr lang="cs-CZ" sz="2800" b="1" dirty="0">
                <a:solidFill>
                  <a:srgbClr val="0D0D0D"/>
                </a:solidFill>
                <a:latin typeface="Arial" panose="020B0604020202020204" pitchFamily="34" charset="0"/>
              </a:rPr>
              <a:t>– jednoznačné zadání v očekávaném formátu a dle požadavků objednatele </a:t>
            </a:r>
            <a:r>
              <a:rPr lang="cs-CZ" sz="2800" b="1" dirty="0">
                <a:latin typeface="Arial" panose="020B0604020202020204" pitchFamily="34" charset="0"/>
              </a:rPr>
              <a:t>–</a:t>
            </a:r>
            <a:r>
              <a:rPr lang="cs-CZ" sz="2800" b="1" dirty="0">
                <a:solidFill>
                  <a:srgbClr val="0D0D0D"/>
                </a:solidFill>
                <a:latin typeface="Arial" panose="020B0604020202020204" pitchFamily="34" charset="0"/>
              </a:rPr>
              <a:t> </a:t>
            </a:r>
            <a:r>
              <a:rPr lang="cs-CZ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ELIMINACE CHYB</a:t>
            </a:r>
          </a:p>
          <a:p>
            <a:endParaRPr lang="cs-CZ" sz="2800" b="1" dirty="0">
              <a:solidFill>
                <a:srgbClr val="0D0D0D"/>
              </a:solidFill>
              <a:latin typeface="Arial" panose="020B0604020202020204" pitchFamily="34" charset="0"/>
            </a:endParaRPr>
          </a:p>
          <a:p>
            <a:r>
              <a:rPr lang="cs-CZ" sz="2800" b="1" dirty="0">
                <a:solidFill>
                  <a:srgbClr val="0D0D0D"/>
                </a:solidFill>
                <a:latin typeface="Arial" panose="020B0604020202020204" pitchFamily="34" charset="0"/>
              </a:rPr>
              <a:t>  </a:t>
            </a:r>
          </a:p>
          <a:p>
            <a:endParaRPr lang="cs-CZ" sz="2800" b="1" dirty="0">
              <a:solidFill>
                <a:srgbClr val="0D0D0D"/>
              </a:solidFill>
              <a:latin typeface="Arial" panose="020B0604020202020204" pitchFamily="34" charset="0"/>
            </a:endParaRPr>
          </a:p>
          <a:p>
            <a:endParaRPr lang="cs-CZ" sz="2800" b="1" dirty="0">
              <a:solidFill>
                <a:srgbClr val="0D0D0D"/>
              </a:solidFill>
              <a:latin typeface="Arial" panose="020B0604020202020204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962871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034062F9-13BA-9F4D-42FE-45E8A1907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87031"/>
            <a:ext cx="10515600" cy="925746"/>
          </a:xfrm>
        </p:spPr>
        <p:txBody>
          <a:bodyPr/>
          <a:lstStyle/>
          <a:p>
            <a:r>
              <a:rPr lang="cs-CZ" dirty="0"/>
              <a:t>Význam a uplatnění </a:t>
            </a:r>
            <a:r>
              <a:rPr lang="cs-CZ" sz="3200" dirty="0"/>
              <a:t>Datové sady ŘSD pro fázi DSPS </a:t>
            </a:r>
            <a:endParaRPr lang="cs-CZ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326F455B-058B-9763-4914-19F1507135BF}"/>
              </a:ext>
            </a:extLst>
          </p:cNvPr>
          <p:cNvSpPr txBox="1"/>
          <p:nvPr/>
        </p:nvSpPr>
        <p:spPr>
          <a:xfrm>
            <a:off x="769937" y="1253288"/>
            <a:ext cx="106791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Definice grafické podrobnosti elementů 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B84DDAEE-ED3B-99C6-D142-46560D93C8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4587" y="1791897"/>
            <a:ext cx="3906342" cy="4678966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51295E4F-A18B-CC94-C1D8-F3AEF1B79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17" y="3055170"/>
            <a:ext cx="3911468" cy="2856255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8853BC81-6F72-3DFE-A1E3-B0A5ECB446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5233" y="2971997"/>
            <a:ext cx="3522841" cy="2734512"/>
          </a:xfrm>
          <a:prstGeom prst="rect">
            <a:avLst/>
          </a:prstGeom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D3E34605-83BA-1AF6-44E3-36190DA0F4B6}"/>
              </a:ext>
            </a:extLst>
          </p:cNvPr>
          <p:cNvSpPr txBox="1"/>
          <p:nvPr/>
        </p:nvSpPr>
        <p:spPr>
          <a:xfrm>
            <a:off x="343926" y="2602665"/>
            <a:ext cx="1724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SO řady 100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8AC55499-518C-E588-DED2-D0A01A34C5AE}"/>
              </a:ext>
            </a:extLst>
          </p:cNvPr>
          <p:cNvSpPr txBox="1"/>
          <p:nvPr/>
        </p:nvSpPr>
        <p:spPr>
          <a:xfrm>
            <a:off x="8150929" y="2417999"/>
            <a:ext cx="1724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SO řady 200</a:t>
            </a:r>
          </a:p>
        </p:txBody>
      </p:sp>
    </p:spTree>
    <p:extLst>
      <p:ext uri="{BB962C8B-B14F-4D97-AF65-F5344CB8AC3E}">
        <p14:creationId xmlns:p14="http://schemas.microsoft.com/office/powerpoint/2010/main" val="32737876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5BB28C-84EF-6546-A175-A878CA308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Realizace BIM DSPS na ÚV</a:t>
            </a:r>
          </a:p>
        </p:txBody>
      </p:sp>
      <p:sp>
        <p:nvSpPr>
          <p:cNvPr id="5" name="Zástupný obsah 5">
            <a:extLst>
              <a:ext uri="{FF2B5EF4-FFF2-40B4-BE49-F238E27FC236}">
                <a16:creationId xmlns:a16="http://schemas.microsoft.com/office/drawing/2014/main" id="{37EFF8EE-4139-723B-F49B-A5BA236FE446}"/>
              </a:ext>
            </a:extLst>
          </p:cNvPr>
          <p:cNvSpPr>
            <a:spLocks noGrp="1"/>
          </p:cNvSpPr>
          <p:nvPr/>
        </p:nvSpPr>
        <p:spPr>
          <a:xfrm>
            <a:off x="838200" y="1082911"/>
            <a:ext cx="10515600" cy="469217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System Font Regular"/>
              <a:buChar char="▸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stem Font Regular"/>
              <a:buChar char="▸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stem Font Regular"/>
              <a:buChar char="▸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stem Font Regular"/>
              <a:buChar char="▸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stem Font Regular"/>
              <a:buChar char="▸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0375" lvl="1" indent="-270900">
              <a:lnSpc>
                <a:spcPct val="140000"/>
              </a:lnSpc>
              <a:buClr>
                <a:srgbClr val="0093D3"/>
              </a:buClr>
            </a:pPr>
            <a:r>
              <a:rPr lang="pl-PL" sz="2000" b="1" dirty="0">
                <a:solidFill>
                  <a:srgbClr val="1D96DC"/>
                </a:solidFill>
              </a:rPr>
              <a:t>4 pilotní projekty BIM DSPS</a:t>
            </a:r>
          </a:p>
          <a:p>
            <a:pPr marL="917575" lvl="2" indent="-270900">
              <a:lnSpc>
                <a:spcPct val="140000"/>
              </a:lnSpc>
              <a:buClr>
                <a:srgbClr val="0093D3"/>
              </a:buClr>
            </a:pPr>
            <a:r>
              <a:rPr lang="pl-PL" b="1" dirty="0">
                <a:solidFill>
                  <a:schemeClr val="tx1"/>
                </a:solidFill>
              </a:rPr>
              <a:t>SSÚD Městec</a:t>
            </a:r>
          </a:p>
          <a:p>
            <a:pPr marL="917575" lvl="2" indent="-270900">
              <a:lnSpc>
                <a:spcPct val="140000"/>
              </a:lnSpc>
              <a:buClr>
                <a:srgbClr val="0093D3"/>
              </a:buClr>
            </a:pPr>
            <a:r>
              <a:rPr lang="pl-PL" b="1" dirty="0">
                <a:solidFill>
                  <a:schemeClr val="tx1"/>
                </a:solidFill>
              </a:rPr>
              <a:t>D3 0309/II odpočívka Chotýčany</a:t>
            </a:r>
          </a:p>
          <a:p>
            <a:pPr marL="917575" lvl="2" indent="-270900">
              <a:lnSpc>
                <a:spcPct val="140000"/>
              </a:lnSpc>
              <a:buClr>
                <a:srgbClr val="0093D3"/>
              </a:buClr>
            </a:pPr>
            <a:r>
              <a:rPr lang="pl-PL" b="1" dirty="0">
                <a:solidFill>
                  <a:schemeClr val="tx1"/>
                </a:solidFill>
              </a:rPr>
              <a:t>I/58 Mošnov – obchvat</a:t>
            </a:r>
          </a:p>
          <a:p>
            <a:pPr marL="917575" lvl="2" indent="-270900">
              <a:lnSpc>
                <a:spcPct val="140000"/>
              </a:lnSpc>
              <a:buClr>
                <a:srgbClr val="0093D3"/>
              </a:buClr>
            </a:pPr>
            <a:r>
              <a:rPr lang="pl-PL" b="1" dirty="0">
                <a:solidFill>
                  <a:schemeClr val="tx1"/>
                </a:solidFill>
              </a:rPr>
              <a:t>D7 Chlumčany – zkapacitnění</a:t>
            </a:r>
          </a:p>
          <a:p>
            <a:pPr marL="646675" lvl="2" indent="0">
              <a:lnSpc>
                <a:spcPct val="140000"/>
              </a:lnSpc>
              <a:buClr>
                <a:srgbClr val="0093D3"/>
              </a:buClr>
              <a:buNone/>
            </a:pPr>
            <a:endParaRPr lang="pl-PL" b="1" dirty="0">
              <a:solidFill>
                <a:schemeClr val="tx1"/>
              </a:solidFill>
            </a:endParaRPr>
          </a:p>
          <a:p>
            <a:pPr marL="917575" lvl="2" indent="-270900">
              <a:lnSpc>
                <a:spcPct val="140000"/>
              </a:lnSpc>
              <a:buClr>
                <a:srgbClr val="0093D3"/>
              </a:buClr>
            </a:pPr>
            <a:endParaRPr lang="pl-PL" sz="2000" b="1" dirty="0">
              <a:solidFill>
                <a:schemeClr val="tx1"/>
              </a:solidFill>
            </a:endParaRPr>
          </a:p>
          <a:p>
            <a:pPr marL="917575" lvl="2" indent="-270900">
              <a:lnSpc>
                <a:spcPct val="140000"/>
              </a:lnSpc>
              <a:buClr>
                <a:srgbClr val="0093D3"/>
              </a:buClr>
            </a:pPr>
            <a:endParaRPr lang="pl-PL" sz="2000" b="1" dirty="0">
              <a:solidFill>
                <a:schemeClr val="tx1"/>
              </a:solidFill>
            </a:endParaRP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AAD70BC0-5132-CD61-45B0-8D3B26924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208" y="3554198"/>
            <a:ext cx="4482592" cy="2500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F23D6219-BE22-508C-36D6-1461B6051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015" y="2561869"/>
            <a:ext cx="2511316" cy="139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4020AC82-CFE0-5A62-B7CB-482C403C0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5768" y="1082910"/>
            <a:ext cx="4038600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0FED0A57-6585-A983-4011-49A69C6B5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45" y="3760295"/>
            <a:ext cx="4361133" cy="250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7311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C681C32C-7AFC-4BB3-9088-65CBDFC5D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F1BC53B-7E6E-B5EA-8535-5F59B2C9D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047" y="4416805"/>
            <a:ext cx="5735081" cy="1633122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3900" b="1" kern="1200" dirty="0">
                <a:latin typeface="Arial" panose="020B0604020202020204" pitchFamily="34" charset="0"/>
                <a:cs typeface="Arial" panose="020B0604020202020204" pitchFamily="34" charset="0"/>
              </a:rPr>
              <a:t>SSÚD </a:t>
            </a:r>
            <a:r>
              <a:rPr lang="en-US" sz="3900" b="1" kern="1200" dirty="0" err="1">
                <a:latin typeface="Arial" panose="020B0604020202020204" pitchFamily="34" charset="0"/>
                <a:cs typeface="Arial" panose="020B0604020202020204" pitchFamily="34" charset="0"/>
              </a:rPr>
              <a:t>Městec</a:t>
            </a:r>
            <a:r>
              <a:rPr lang="cs-CZ" sz="3900" b="1" kern="1200" dirty="0">
                <a:latin typeface="Arial" panose="020B0604020202020204" pitchFamily="34" charset="0"/>
                <a:cs typeface="Arial" panose="020B0604020202020204" pitchFamily="34" charset="0"/>
              </a:rPr>
              <a:t> (D35)</a:t>
            </a:r>
            <a:br>
              <a:rPr lang="cs-CZ" sz="3700" kern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cs-CZ" sz="3700" kern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kern="1200" dirty="0">
                <a:latin typeface="Arial" panose="020B0604020202020204" pitchFamily="34" charset="0"/>
                <a:cs typeface="Arial" panose="020B0604020202020204" pitchFamily="34" charset="0"/>
              </a:rPr>
              <a:t>zhotovitel stavby:    Chládek a Tintěra a.s. </a:t>
            </a:r>
            <a:br>
              <a:rPr lang="cs-CZ" sz="3700" kern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kern="1200" dirty="0">
                <a:latin typeface="Arial" panose="020B0604020202020204" pitchFamily="34" charset="0"/>
                <a:cs typeface="Arial" panose="020B0604020202020204" pitchFamily="34" charset="0"/>
              </a:rPr>
              <a:t>dodavatel modelu: PRODIN a.s.</a:t>
            </a:r>
            <a:endParaRPr lang="en-US" sz="37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B16AD38-14E3-B67F-5175-381A156B6B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289"/>
          <a:stretch/>
        </p:blipFill>
        <p:spPr>
          <a:xfrm>
            <a:off x="20" y="432"/>
            <a:ext cx="12191980" cy="4244759"/>
          </a:xfrm>
          <a:prstGeom prst="rect">
            <a:avLst/>
          </a:prstGeom>
        </p:spPr>
      </p:pic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AFA914B6-AA1A-8E69-4447-58D3CCAF5A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4416805"/>
            <a:ext cx="5638800" cy="1633121"/>
          </a:xfrm>
        </p:spPr>
        <p:txBody>
          <a:bodyPr>
            <a:normAutofit/>
          </a:bodyPr>
          <a:lstStyle/>
          <a:p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Zdroje: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- Nálet dronem – mračno bodů</a:t>
            </a:r>
          </a:p>
          <a:p>
            <a:pPr marL="914400" lvl="2" indent="0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   - DSPS 2D, vlastní doměření povrchů</a:t>
            </a:r>
          </a:p>
          <a:p>
            <a:pPr marL="914400" lvl="2" indent="0"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2" indent="0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CDE – Autodesk 360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99C0ED0-69DE-4C31-A5CF-E2A46FD30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D42B8BD-40AF-488E-8A79-D7256C9172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47704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Motiv Office">
  <a:themeElements>
    <a:clrScheme name="RSD-01">
      <a:dk1>
        <a:srgbClr val="000000"/>
      </a:dk1>
      <a:lt1>
        <a:srgbClr val="FFFFFF"/>
      </a:lt1>
      <a:dk2>
        <a:srgbClr val="094179"/>
      </a:dk2>
      <a:lt2>
        <a:srgbClr val="E7E6E6"/>
      </a:lt2>
      <a:accent1>
        <a:srgbClr val="0096DC"/>
      </a:accent1>
      <a:accent2>
        <a:srgbClr val="FF5800"/>
      </a:accent2>
      <a:accent3>
        <a:srgbClr val="AEB3AB"/>
      </a:accent3>
      <a:accent4>
        <a:srgbClr val="E00034"/>
      </a:accent4>
      <a:accent5>
        <a:srgbClr val="69BE28"/>
      </a:accent5>
      <a:accent6>
        <a:srgbClr val="DDE5D9"/>
      </a:accent6>
      <a:hlink>
        <a:srgbClr val="0095DB"/>
      </a:hlink>
      <a:folHlink>
        <a:srgbClr val="094179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sd_ppt" id="{D62802C7-E7BA-B548-9AF2-94A7FB24D838}" vid="{FC35FACD-0933-6D42-8D6E-CA17C5D121F3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1231EF05E6DA45A8C90AF3067E080F" ma:contentTypeVersion="7" ma:contentTypeDescription="Create a new document." ma:contentTypeScope="" ma:versionID="64327a8e74f4de8b907fc5130b5386b6">
  <xsd:schema xmlns:xsd="http://www.w3.org/2001/XMLSchema" xmlns:xs="http://www.w3.org/2001/XMLSchema" xmlns:p="http://schemas.microsoft.com/office/2006/metadata/properties" xmlns:ns2="dfc5fab7-e999-4d1b-b610-3717df30dfd8" targetNamespace="http://schemas.microsoft.com/office/2006/metadata/properties" ma:root="true" ma:fieldsID="829a943ed727b66e2fa33317d4824206" ns2:_="">
    <xsd:import namespace="dfc5fab7-e999-4d1b-b610-3717df30dfd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c5fab7-e999-4d1b-b610-3717df30dfd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A78671F-DE9A-44BE-97B4-FA4D8CCD0D6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0C95D47-DE63-4284-8C62-B7A08B1FC3A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fc5fab7-e999-4d1b-b610-3717df30dfd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6C334C0-7C29-4D1D-BEAB-67CFBAFC1C86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582</TotalTime>
  <Words>447</Words>
  <Application>Microsoft Office PowerPoint</Application>
  <PresentationFormat>Širokoúhlá obrazovka</PresentationFormat>
  <Paragraphs>93</Paragraphs>
  <Slides>16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16</vt:i4>
      </vt:variant>
    </vt:vector>
  </HeadingPairs>
  <TitlesOfParts>
    <vt:vector size="24" baseType="lpstr">
      <vt:lpstr>Aptos</vt:lpstr>
      <vt:lpstr>Aptos Display</vt:lpstr>
      <vt:lpstr>Arial</vt:lpstr>
      <vt:lpstr>ArialNarrow,Bold</vt:lpstr>
      <vt:lpstr>Calibri</vt:lpstr>
      <vt:lpstr>System Font Regular</vt:lpstr>
      <vt:lpstr>Motiv Office</vt:lpstr>
      <vt:lpstr>1_Motiv Office</vt:lpstr>
      <vt:lpstr>Prezentace aplikace PowerPoint</vt:lpstr>
      <vt:lpstr>Prezentace aplikace PowerPoint</vt:lpstr>
      <vt:lpstr>Prezentace aplikace PowerPoint</vt:lpstr>
      <vt:lpstr>Význam a uplatnění Datové sady ŘSD pro fázi DSPS </vt:lpstr>
      <vt:lpstr>Význam a uplatnění Datové sady ŘSD pro fázi DSPS </vt:lpstr>
      <vt:lpstr>Význam a uplatnění Datové sady ŘSD pro fázi DSPS </vt:lpstr>
      <vt:lpstr>Význam a uplatnění Datové sady ŘSD pro fázi DSPS </vt:lpstr>
      <vt:lpstr>Realizace BIM DSPS na ÚV</vt:lpstr>
      <vt:lpstr>SSÚD Městec (D35)  zhotovitel stavby:    Chládek a Tintěra a.s.  dodavatel modelu: PRODIN a.s.</vt:lpstr>
      <vt:lpstr>SSÚD Městec (D35) – model BIM (část) </vt:lpstr>
      <vt:lpstr>SSÚD Městec (D35) – model BIM (část) </vt:lpstr>
      <vt:lpstr>ANIMACE – PRŮLET MODELEM</vt:lpstr>
      <vt:lpstr>D3 0309/II Chotýčany odpočívka</vt:lpstr>
      <vt:lpstr>zhotovitel stavby:   EUROVIA CZ a.s. dodavatel modelu: SHB, akciová společnost</vt:lpstr>
      <vt:lpstr>zhotovitel stavby:      Metrostav Infrastructure a.s.  dodavatel modelu:  M4Road design s.r.o.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Bašta Vojtěch Ing.</dc:creator>
  <cp:lastModifiedBy>Bašta Vojtěch Ing.</cp:lastModifiedBy>
  <cp:revision>28</cp:revision>
  <dcterms:created xsi:type="dcterms:W3CDTF">2025-03-12T10:06:49Z</dcterms:created>
  <dcterms:modified xsi:type="dcterms:W3CDTF">2025-03-25T19:44:51Z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0x010100D21231EF05E6DA45A8C90AF3067E080F</vt:lpwstr>
  </property>
</Properties>
</file>