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0.jpg" ContentType="image/png"/>
  <Override PartName="/ppt/notesSlides/notesSlide4.xml" ContentType="application/vnd.openxmlformats-officedocument.presentationml.notesSlide+xml"/>
  <Override PartName="/ppt/media/image23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7.jpg" ContentType="image/png"/>
  <Override PartName="/ppt/notesSlides/notesSlide9.xml" ContentType="application/vnd.openxmlformats-officedocument.presentationml.notesSlide+xml"/>
  <Override PartName="/ppt/media/image30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408" r:id="rId5"/>
    <p:sldId id="425" r:id="rId6"/>
    <p:sldId id="428" r:id="rId7"/>
    <p:sldId id="433" r:id="rId8"/>
    <p:sldId id="437" r:id="rId9"/>
    <p:sldId id="434" r:id="rId10"/>
    <p:sldId id="443" r:id="rId11"/>
    <p:sldId id="435" r:id="rId12"/>
    <p:sldId id="436" r:id="rId13"/>
    <p:sldId id="438" r:id="rId14"/>
    <p:sldId id="439" r:id="rId15"/>
    <p:sldId id="440" r:id="rId16"/>
    <p:sldId id="441" r:id="rId17"/>
    <p:sldId id="442" r:id="rId18"/>
    <p:sldId id="432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731" userDrawn="1">
          <p15:clr>
            <a:srgbClr val="A4A3A4"/>
          </p15:clr>
        </p15:guide>
        <p15:guide id="3" orient="horz" pos="4125" userDrawn="1">
          <p15:clr>
            <a:srgbClr val="A4A3A4"/>
          </p15:clr>
        </p15:guide>
        <p15:guide id="5" orient="horz" pos="3838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17" orient="horz" pos="3612" userDrawn="1">
          <p15:clr>
            <a:srgbClr val="A4A3A4"/>
          </p15:clr>
        </p15:guide>
        <p15:guide id="18" pos="7038" userDrawn="1">
          <p15:clr>
            <a:srgbClr val="A4A3A4"/>
          </p15:clr>
        </p15:guide>
        <p15:guide id="19" pos="642" userDrawn="1">
          <p15:clr>
            <a:srgbClr val="A4A3A4"/>
          </p15:clr>
        </p15:guide>
        <p15:guide id="20" orient="horz" pos="958" userDrawn="1">
          <p15:clr>
            <a:srgbClr val="A4A3A4"/>
          </p15:clr>
        </p15:guide>
        <p15:guide id="21" orient="horz" pos="3158" userDrawn="1">
          <p15:clr>
            <a:srgbClr val="A4A3A4"/>
          </p15:clr>
        </p15:guide>
        <p15:guide id="22" orient="horz" pos="27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7373"/>
    <a:srgbClr val="FAC8A0"/>
    <a:srgbClr val="C2C4E4"/>
    <a:srgbClr val="F39A92"/>
    <a:srgbClr val="EC6504"/>
    <a:srgbClr val="ABD1CC"/>
    <a:srgbClr val="6472B5"/>
    <a:srgbClr val="2AA39A"/>
    <a:srgbClr val="BEDAD6"/>
    <a:srgbClr val="FBD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–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79140" autoAdjust="0"/>
  </p:normalViewPr>
  <p:slideViewPr>
    <p:cSldViewPr snapToGrid="0">
      <p:cViewPr varScale="1">
        <p:scale>
          <a:sx n="88" d="100"/>
          <a:sy n="88" d="100"/>
        </p:scale>
        <p:origin x="1296" y="90"/>
      </p:cViewPr>
      <p:guideLst>
        <p:guide orient="horz" pos="731"/>
        <p:guide orient="horz" pos="4125"/>
        <p:guide orient="horz" pos="3838"/>
        <p:guide orient="horz" pos="232"/>
        <p:guide orient="horz" pos="3612"/>
        <p:guide pos="7038"/>
        <p:guide pos="642"/>
        <p:guide orient="horz" pos="958"/>
        <p:guide orient="horz" pos="3158"/>
        <p:guide orient="horz" pos="27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600" b="1" dirty="0" err="1">
                <a:solidFill>
                  <a:schemeClr val="tx1"/>
                </a:solidFill>
              </a:rPr>
              <a:t>Nadpis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b="1" dirty="0" err="1">
                <a:solidFill>
                  <a:schemeClr val="tx1"/>
                </a:solidFill>
              </a:rPr>
              <a:t>grafu</a:t>
            </a:r>
            <a:endParaRPr lang="en-GB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62-1B42-A9B1-B76075C44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62-1B42-A9B1-B76075C4445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62-1B42-A9B1-B76075C4445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62-1B42-A9B1-B76075C4445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3.2</c:v>
                </c:pt>
                <c:pt idx="1">
                  <c:v>2</c:v>
                </c:pt>
                <c:pt idx="2">
                  <c:v>1.5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1F-6545-A9A7-9579950054F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1.8</c:v>
                </c:pt>
                <c:pt idx="1">
                  <c:v>3.6</c:v>
                </c:pt>
                <c:pt idx="2">
                  <c:v>2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1F-6545-A9A7-9579950054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4217935"/>
        <c:axId val="253874767"/>
      </c:barChart>
      <c:catAx>
        <c:axId val="254217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3874767"/>
        <c:crosses val="autoZero"/>
        <c:auto val="1"/>
        <c:lblAlgn val="ctr"/>
        <c:lblOffset val="100"/>
        <c:noMultiLvlLbl val="0"/>
      </c:catAx>
      <c:valAx>
        <c:axId val="253874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4217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600" b="1" dirty="0" err="1">
                <a:solidFill>
                  <a:schemeClr val="tx1"/>
                </a:solidFill>
              </a:rPr>
              <a:t>Nadpis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b="1" dirty="0" err="1">
                <a:solidFill>
                  <a:schemeClr val="tx1"/>
                </a:solidFill>
              </a:rPr>
              <a:t>grafu</a:t>
            </a:r>
            <a:endParaRPr lang="en-GB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62-1B42-A9B1-B76075C44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62-1B42-A9B1-B76075C4445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62-1B42-A9B1-B76075C4445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62-1B42-A9B1-B76075C4445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ADCD-8C4C-9B3C-FE9264EF6F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ADCD-8C4C-9B3C-FE9264EF6F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ADCD-8C4C-9B3C-FE9264EF6F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ADCD-8C4C-9B3C-FE9264EF6FB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20-96AF-3A45-96A3-BB1FBA481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7EB50CC-BD53-4016-8F6C-0344B03D0B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2E396C1-7AA3-4E7F-AC4D-726482C1C1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7486A-06BE-408B-B5E6-9594F9E7B350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E62C9A5-4DCB-46CB-B3D3-47B647D2B5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E13DF8-D46A-4695-99B1-D1C5C0B63C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9D2E8-9312-479D-A260-921DC8DA9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049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26.03.2025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Vážení kolegové, vážené kolegyně, dovolte mi, abych Vás seznámil s aktuálním děním v oblasti hromadného sběru dat na SŽG. S kolegou H. </a:t>
            </a:r>
            <a:r>
              <a:rPr lang="cs-CZ" dirty="0" err="1"/>
              <a:t>Čiberou</a:t>
            </a:r>
            <a:r>
              <a:rPr lang="cs-CZ" dirty="0"/>
              <a:t> jsme pro Vás připravili prezentaci – tematicky rozdělenou podle hlavních činností, které provádíme. Na závěr se dostaneme k připravovanému předpisu MP011.</a:t>
            </a:r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976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Nyní se pojďme krátce podívat na připravovaný předpis MP 11. Předpis se připravuje ve spolupráci se soukromým sektorem. Příprava předpisu poněkud zaostává za plánem. Jedním z důvodů je poněkud drhnoucí implementace DTMŽ.</a:t>
            </a:r>
          </a:p>
          <a:p>
            <a:pPr marL="228600" indent="-228600">
              <a:buAutoNum type="arabicParenR"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905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/>
              <a:t>Požadavky na přístrojovou techniku – známe již z požadavků na kalibrace TS a GNSS. Rozšiřuje na jakoukoli techniku, kterou se sbírají prostorová data – obrázek trojboká </a:t>
            </a:r>
            <a:r>
              <a:rPr lang="cs-CZ" dirty="0" err="1"/>
              <a:t>totálka</a:t>
            </a:r>
            <a:r>
              <a:rPr lang="cs-CZ" dirty="0"/>
              <a:t> z </a:t>
            </a:r>
            <a:r>
              <a:rPr lang="cs-CZ" dirty="0" err="1"/>
              <a:t>temu</a:t>
            </a:r>
            <a:r>
              <a:rPr lang="cs-CZ" dirty="0"/>
              <a:t> …</a:t>
            </a:r>
          </a:p>
          <a:p>
            <a:pPr marL="228600" indent="-228600">
              <a:buAutoNum type="arabicParenR"/>
            </a:pPr>
            <a:r>
              <a:rPr lang="cs-CZ" dirty="0"/>
              <a:t>Pokud splníme bod č. 1 – splníme standardy použité techniky, můžeme ji použít v prostředí SŽ. </a:t>
            </a:r>
          </a:p>
          <a:p>
            <a:pPr marL="685800" lvl="1" indent="-228600">
              <a:buAutoNum type="arabicParenR"/>
            </a:pPr>
            <a:r>
              <a:rPr lang="cs-CZ" dirty="0"/>
              <a:t>Musíme vybrat správný přístroj, správně jej použít podle požadavků návazných předpisů. (ZZ z nájezdu MM asi nedají přesnost 5 mm, na kubatury zase bude v pořádku ruční skener 20 + 20mm)</a:t>
            </a:r>
          </a:p>
          <a:p>
            <a:pPr marL="685800" lvl="1" indent="-228600">
              <a:buAutoNum type="arabicParenR"/>
            </a:pPr>
            <a:r>
              <a:rPr lang="cs-CZ" dirty="0"/>
              <a:t>Odevzdáme vše, co je potřeba, včetně požadovaných metadat – jednoduché zjištění jak stará a přesná data jsou a pro jaký účel je mohu využít</a:t>
            </a:r>
          </a:p>
          <a:p>
            <a:pPr marL="685800" lvl="1" indent="-228600">
              <a:buAutoNum type="arabicParenR"/>
            </a:pPr>
            <a:r>
              <a:rPr lang="cs-CZ" dirty="0"/>
              <a:t>Nemusíme vždy požadovat ta nejpřesnější data – bude záležet na způsobu využití a z metadat bude jejich přesnost zřejmá</a:t>
            </a:r>
          </a:p>
          <a:p>
            <a:pPr marL="685800" lvl="1" indent="-228600">
              <a:buAutoNum type="arabicParenR"/>
            </a:pPr>
            <a:r>
              <a:rPr lang="cs-CZ" dirty="0"/>
              <a:t>SŽG disponuje mnoha zařízeními běžně dostupnými na trhu (</a:t>
            </a:r>
            <a:r>
              <a:rPr lang="cs-CZ" dirty="0" err="1"/>
              <a:t>riegl</a:t>
            </a:r>
            <a:r>
              <a:rPr lang="cs-CZ" dirty="0"/>
              <a:t>, </a:t>
            </a:r>
            <a:r>
              <a:rPr lang="cs-CZ" dirty="0" err="1"/>
              <a:t>Leica</a:t>
            </a:r>
            <a:r>
              <a:rPr lang="cs-CZ" dirty="0"/>
              <a:t>, Faro, </a:t>
            </a:r>
            <a:r>
              <a:rPr lang="cs-CZ" dirty="0" err="1"/>
              <a:t>Geoslam</a:t>
            </a:r>
            <a:r>
              <a:rPr lang="cs-CZ" dirty="0"/>
              <a:t>, …) Nehodláme tedy nastavit parametry tak, abychom je sami nemohli využívat.</a:t>
            </a:r>
          </a:p>
          <a:p>
            <a:pPr marL="228600" lvl="0" indent="-228600">
              <a:buAutoNum type="arabicParenR"/>
            </a:pPr>
            <a:r>
              <a:rPr lang="cs-CZ" dirty="0"/>
              <a:t>Bude obsahovat soubor doporučených postupů. Doporučení proto, aby se nedalo vracet na základě nedodržení/překročení některého parametru při splnění výsledných požadavků.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041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9742B-3EB2-A9DD-295E-238774F3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877290D-3211-4491-F4D9-CA8E7665B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22A8DBE-557E-FC7E-B517-CF329973F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/>
              <a:t>Z budoucnosti </a:t>
            </a:r>
            <a:r>
              <a:rPr lang="cs-CZ" dirty="0" err="1"/>
              <a:t>pojďmě</a:t>
            </a:r>
            <a:r>
              <a:rPr lang="cs-CZ" dirty="0"/>
              <a:t> zpět do přítomnosti – metrologické standardy – základem je kalibrační protokol u všech měřících přístrojů, která pořizují </a:t>
            </a:r>
            <a:r>
              <a:rPr lang="cs-CZ" b="1" dirty="0"/>
              <a:t>potenciálně geodetická data/geografická data.</a:t>
            </a:r>
          </a:p>
          <a:p>
            <a:pPr marL="228600" indent="-228600">
              <a:buAutoNum type="arabicParenR"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396FC4-6689-B70B-7920-6F5B0FB38D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0628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C9399-398D-1411-3693-71B117CF8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53699C9-8122-2D2D-5A28-7EF1CD6EE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7A14D34-B8A6-DA55-9F07-BACE8C963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Předaná data musí splňovat </a:t>
            </a:r>
            <a:r>
              <a:rPr lang="cs-CZ" dirty="0" err="1"/>
              <a:t>přesnostní</a:t>
            </a:r>
            <a:r>
              <a:rPr lang="cs-CZ" dirty="0"/>
              <a:t> standardy podle návazných předpisů –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8FB5CC3-8320-180C-E519-7A8AE3776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451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582AB-A749-4651-04FF-B1FD7FA00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987E56E-2F97-054B-4053-DF630D781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56F1E5D-6157-9D70-4A98-7ABC719A8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95E55CC-05C3-7E57-1A8D-A8D61D0A62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038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Většina z Vás má již jistě s prezentovanými metodami také bohaté zkušenosti, přesto věřím, že některé způsoby využití dat pro Vás budou zajímavé. Vzhledem k rozsahu prací a času na prezentaci nestihneme jít do hloubky a probrat detailní postupy. Spíše nastíníme rozsah činností SŽG a možnosti vytěžení již pořízených dat.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548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Začneme od jedné ze základních úloh a tím je </a:t>
            </a:r>
            <a:r>
              <a:rPr lang="cs-CZ" b="1" dirty="0"/>
              <a:t>zjišťování objemu zemních prací</a:t>
            </a:r>
            <a:r>
              <a:rPr lang="cs-CZ" dirty="0"/>
              <a:t>. Zde fungujeme jako kontrolní orgán při investiční výstavbě, kdy pro Stavební správu </a:t>
            </a:r>
            <a:r>
              <a:rPr lang="cs-CZ" b="1" dirty="0"/>
              <a:t>provádíme namátkové kontroly deponií případně zemních plání</a:t>
            </a:r>
            <a:r>
              <a:rPr lang="cs-CZ" dirty="0"/>
              <a:t>. Toto může pomoci i pro geodeta zhotovitele, kdy na něj nemůže být vyvíjen tlak na přizpůsobení výsledků. </a:t>
            </a:r>
          </a:p>
          <a:p>
            <a:r>
              <a:rPr lang="cs-CZ" dirty="0"/>
              <a:t>Výsledky jsme schopni předat také pomocí webové </a:t>
            </a:r>
            <a:r>
              <a:rPr lang="cs-CZ" b="1" dirty="0" err="1"/>
              <a:t>platvormy</a:t>
            </a:r>
            <a:r>
              <a:rPr lang="cs-CZ" b="1" dirty="0"/>
              <a:t> AVAG </a:t>
            </a:r>
            <a:r>
              <a:rPr lang="cs-CZ" dirty="0"/>
              <a:t>- jednoduché web rozhraní pro objednatele a umožňuje měření přímo nad získanými daty.</a:t>
            </a:r>
          </a:p>
          <a:p>
            <a:r>
              <a:rPr lang="cs-CZ" dirty="0"/>
              <a:t>Zajímavý úkoly bylo zaměření škod po povodních v roce 2024 – určení kubatur odplavené/naplavené zeminy – porovnání se stavem z mapování.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848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Díky skenerům umíme dodat velmi kvalitní podklady pro </a:t>
            </a:r>
            <a:r>
              <a:rPr lang="cs-CZ" dirty="0" err="1"/>
              <a:t>paspory</a:t>
            </a:r>
            <a:r>
              <a:rPr lang="cs-CZ" dirty="0"/>
              <a:t> budov. </a:t>
            </a:r>
            <a:r>
              <a:rPr lang="cs-CZ" b="1" dirty="0"/>
              <a:t>Data většinou pořizujeme kombinací metod </a:t>
            </a:r>
            <a:r>
              <a:rPr lang="cs-CZ" dirty="0"/>
              <a:t>– mobilní skenery pro menší prostory a kanceláře, ve velkých prostorách přináší lepší výsledky statické skenery. Pokud nezachytíme průběh střechy ze země u vyšších budov, </a:t>
            </a:r>
            <a:r>
              <a:rPr lang="cs-CZ"/>
              <a:t>využijeme dron.</a:t>
            </a:r>
            <a:endParaRPr lang="cs-CZ" dirty="0"/>
          </a:p>
          <a:p>
            <a:r>
              <a:rPr lang="cs-CZ" dirty="0"/>
              <a:t>Předáváme jak </a:t>
            </a:r>
            <a:r>
              <a:rPr lang="cs-CZ" b="1" dirty="0"/>
              <a:t>pouze mračna bodů </a:t>
            </a:r>
            <a:r>
              <a:rPr lang="cs-CZ" dirty="0"/>
              <a:t>– odfiltrovaná a klasifikovaná, </a:t>
            </a:r>
            <a:r>
              <a:rPr lang="cs-CZ" b="1" dirty="0"/>
              <a:t>tak vektorovou kresbu </a:t>
            </a:r>
            <a:r>
              <a:rPr lang="cs-CZ" dirty="0"/>
              <a:t>– klasicky ve formě pohledů, půdorysů a řezů nebo jako 3d drátový model. </a:t>
            </a:r>
          </a:p>
          <a:p>
            <a:r>
              <a:rPr lang="cs-CZ" dirty="0"/>
              <a:t>Kdo někdy dělal podobnou práci bez pomoci skenerů – například </a:t>
            </a:r>
            <a:r>
              <a:rPr lang="cs-CZ" dirty="0" err="1"/>
              <a:t>dista</a:t>
            </a:r>
            <a:r>
              <a:rPr lang="cs-CZ" dirty="0"/>
              <a:t> … </a:t>
            </a:r>
            <a:r>
              <a:rPr lang="cs-CZ" b="1" dirty="0"/>
              <a:t>především kvalitnější.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64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Klasické mapovací práce tvoří velkou část objem geodetických prací a zefektivnění terénních prací proto přináší významný benefit.</a:t>
            </a:r>
          </a:p>
          <a:p>
            <a:r>
              <a:rPr lang="cs-CZ" dirty="0"/>
              <a:t>Při provádění činností pro Správu železnic je potřeba brát v potaz platné předpisy především s ohledem na dosažitelnou absolutní přesnost pořizovaných dat. </a:t>
            </a:r>
          </a:p>
          <a:p>
            <a:r>
              <a:rPr lang="cs-CZ" dirty="0"/>
              <a:t>Zvýšená, 2, 3, </a:t>
            </a:r>
          </a:p>
          <a:p>
            <a:r>
              <a:rPr lang="cs-CZ" dirty="0"/>
              <a:t>3 – mapování pro VRT – drony + Lidar – </a:t>
            </a:r>
            <a:r>
              <a:rPr lang="cs-CZ" b="1" dirty="0"/>
              <a:t>výstup vektor + doměření, ortofoto, DMT, </a:t>
            </a:r>
            <a:r>
              <a:rPr lang="cs-CZ" b="1" dirty="0" err="1"/>
              <a:t>mash</a:t>
            </a:r>
            <a:r>
              <a:rPr lang="cs-CZ" b="1" dirty="0"/>
              <a:t>, mračna – dle schopností projektanta</a:t>
            </a:r>
          </a:p>
          <a:p>
            <a:r>
              <a:rPr lang="cs-CZ" dirty="0"/>
              <a:t>2 – mobilní systémy – běžné práce – především reambulace </a:t>
            </a:r>
            <a:r>
              <a:rPr lang="cs-CZ" dirty="0" err="1"/>
              <a:t>stávajích</a:t>
            </a:r>
            <a:r>
              <a:rPr lang="cs-CZ" dirty="0"/>
              <a:t> podkladů </a:t>
            </a:r>
          </a:p>
          <a:p>
            <a:r>
              <a:rPr lang="cs-CZ" dirty="0"/>
              <a:t>Zvýšená – zatím měříme terestricky – </a:t>
            </a:r>
            <a:r>
              <a:rPr lang="cs-CZ" dirty="0" err="1"/>
              <a:t>kombinae</a:t>
            </a:r>
            <a:r>
              <a:rPr lang="cs-CZ" dirty="0"/>
              <a:t> metod, zaměření </a:t>
            </a:r>
            <a:r>
              <a:rPr lang="cs-CZ" dirty="0" err="1"/>
              <a:t>vlíc</a:t>
            </a:r>
            <a:r>
              <a:rPr lang="cs-CZ" dirty="0"/>
              <a:t>. bodů</a:t>
            </a:r>
          </a:p>
          <a:p>
            <a:r>
              <a:rPr lang="cs-CZ" dirty="0"/>
              <a:t>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0375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Rozšíříme pole působnosti – spolupráce s hasiči. </a:t>
            </a:r>
          </a:p>
          <a:p>
            <a:r>
              <a:rPr lang="cs-CZ" dirty="0"/>
              <a:t>Hasiči – potřebují létat – musí mít hodiny a my potřebujeme data </a:t>
            </a:r>
          </a:p>
          <a:p>
            <a:r>
              <a:rPr lang="cs-CZ" dirty="0" err="1"/>
              <a:t>Avag</a:t>
            </a:r>
            <a:r>
              <a:rPr lang="cs-CZ" dirty="0"/>
              <a:t> do hodiny ortofoto</a:t>
            </a:r>
          </a:p>
          <a:p>
            <a:r>
              <a:rPr lang="cs-CZ" dirty="0"/>
              <a:t>Počet vozidel, rozsah škod, zásahu + </a:t>
            </a:r>
            <a:r>
              <a:rPr lang="cs-CZ" b="1" dirty="0"/>
              <a:t>video</a:t>
            </a:r>
          </a:p>
          <a:p>
            <a:r>
              <a:rPr lang="cs-CZ" b="1" dirty="0"/>
              <a:t>Na obrázku Hustopeče!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4896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03212-C2F0-F6F8-E9F9-3C0E68B1E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3B4FE58-57AB-53D7-392F-B28781FEE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F1321EF-9936-3DDD-EF37-DB6349EB5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Počet vozidel, rozsah škod, zásahu + </a:t>
            </a:r>
            <a:r>
              <a:rPr lang="cs-CZ" b="1" dirty="0"/>
              <a:t>video</a:t>
            </a:r>
          </a:p>
          <a:p>
            <a:r>
              <a:rPr lang="cs-CZ" b="0" dirty="0"/>
              <a:t>Rychlejší odstranění škod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7FCC19D-8079-8652-45BB-739740B434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811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Specializace kolegy </a:t>
            </a:r>
            <a:r>
              <a:rPr lang="cs-CZ" dirty="0" err="1"/>
              <a:t>Čibery</a:t>
            </a:r>
            <a:r>
              <a:rPr lang="cs-CZ" dirty="0"/>
              <a:t> – kromě toho, že máme velké množství památkově chráněných budov. Tyto nově musí být vedeny v tzv. HBIM – </a:t>
            </a:r>
            <a:r>
              <a:rPr lang="cs-CZ" dirty="0" err="1"/>
              <a:t>heritage</a:t>
            </a:r>
            <a:r>
              <a:rPr lang="cs-CZ" dirty="0"/>
              <a:t> – závazné pro památkovou péči + stavebně historický průzkum v návaznosti na pasport.</a:t>
            </a:r>
          </a:p>
          <a:p>
            <a:endParaRPr lang="cs-CZ" dirty="0"/>
          </a:p>
          <a:p>
            <a:r>
              <a:rPr lang="cs-CZ" dirty="0"/>
              <a:t>Odhalení potenciálně významných archeologických lokalit - </a:t>
            </a:r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Za pomocí speciálních vizualizačních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algorytmů</a:t>
            </a:r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je tak možné odhalit v terénu i datech na první pohled okem nepostřehnutelné antropogenní objekty.</a:t>
            </a:r>
            <a:endParaRPr lang="cs-CZ" dirty="0"/>
          </a:p>
          <a:p>
            <a:r>
              <a:rPr lang="cs-CZ" dirty="0"/>
              <a:t>V QGIS – PCA analýza – </a:t>
            </a:r>
            <a:r>
              <a:rPr lang="cs-CZ" dirty="0" err="1"/>
              <a:t>local</a:t>
            </a:r>
            <a:r>
              <a:rPr lang="cs-CZ" dirty="0"/>
              <a:t> </a:t>
            </a:r>
            <a:r>
              <a:rPr lang="cs-CZ" dirty="0" err="1"/>
              <a:t>relief</a:t>
            </a:r>
            <a:r>
              <a:rPr lang="cs-CZ" dirty="0"/>
              <a:t> model nad nepřirozeným nastavením digitálního slunce a umělého převýšení </a:t>
            </a:r>
            <a:r>
              <a:rPr lang="cs-CZ" dirty="0" err="1"/>
              <a:t>mikroreliéfu</a:t>
            </a:r>
            <a:r>
              <a:rPr lang="cs-CZ" dirty="0"/>
              <a:t> (přeexponované převýšení)</a:t>
            </a:r>
          </a:p>
          <a:p>
            <a:endParaRPr lang="cs-CZ" dirty="0"/>
          </a:p>
          <a:p>
            <a:r>
              <a:rPr lang="cs-CZ" dirty="0"/>
              <a:t>Tento objekt bude předmětem dalšího zkoumání.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9952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Teď se podíváme na to, jak s pořízenými daty pracujeme. Pracovní instrukce – adresářové struktury a názvy – systemizace uložení a pojmenování. </a:t>
            </a:r>
          </a:p>
          <a:p>
            <a:r>
              <a:rPr lang="cs-CZ" dirty="0"/>
              <a:t>Díky tomu jsme schopni vytáhnout data z archivu a víme, podle názvu, jakou mají přesnost a kdy byly pořízeny a můžou být dále vytěženy pro nejrůznější analýzy potřebné pro provozování dráhy.</a:t>
            </a:r>
          </a:p>
          <a:p>
            <a:r>
              <a:rPr lang="cs-CZ" dirty="0"/>
              <a:t>FST4 – </a:t>
            </a:r>
            <a:r>
              <a:rPr lang="cs-CZ" dirty="0" err="1"/>
              <a:t>Riegl</a:t>
            </a:r>
            <a:r>
              <a:rPr lang="cs-CZ" dirty="0"/>
              <a:t> </a:t>
            </a:r>
            <a:r>
              <a:rPr lang="cs-CZ" dirty="0" err="1"/>
              <a:t>Rail</a:t>
            </a:r>
            <a:r>
              <a:rPr lang="cs-CZ" dirty="0"/>
              <a:t> – výkonný systém MM – je schopna najet až 3000 km za rok – je na CTD</a:t>
            </a:r>
          </a:p>
          <a:p>
            <a:r>
              <a:rPr lang="cs-CZ" dirty="0"/>
              <a:t>Přejezdy - MP10 př. E.4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686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9" y="5995772"/>
            <a:ext cx="4237472" cy="21600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cs-CZ" dirty="0"/>
              <a:t>1. 9. 2024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F16EBA1-3F7E-22E2-DF85-78230FA0FA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1802" y="880456"/>
            <a:ext cx="6710198" cy="536815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E2857-1D03-8268-8D70-98C12EEC22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519" y="5235949"/>
            <a:ext cx="4237472" cy="496152"/>
          </a:xfrm>
        </p:spPr>
        <p:txBody>
          <a:bodyPr/>
          <a:lstStyle/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  <a:p>
            <a:pPr marL="0" lvl="1" indent="0">
              <a:buNone/>
            </a:pPr>
            <a:r>
              <a:rPr lang="cs-CZ"/>
              <a:t>Druhá úroveň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DC5827-420C-64F0-ABC4-8ACD15375C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518" y="880456"/>
            <a:ext cx="4237473" cy="4312769"/>
          </a:xfrm>
        </p:spPr>
        <p:txBody>
          <a:bodyPr anchor="t" anchorCtr="0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vložte</a:t>
            </a:r>
            <a:r>
              <a:rPr lang="en-US" dirty="0"/>
              <a:t>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1991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pod sebou –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4">
            <a:extLst>
              <a:ext uri="{FF2B5EF4-FFF2-40B4-BE49-F238E27FC236}">
                <a16:creationId xmlns:a16="http://schemas.microsoft.com/office/drawing/2014/main" id="{28FB834F-7221-5BA0-35A9-009B5C659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6812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obrázky</a:t>
            </a:r>
            <a:r>
              <a:rPr lang="en-GB" dirty="0"/>
              <a:t> pod </a:t>
            </a:r>
            <a:r>
              <a:rPr lang="en-GB" dirty="0" err="1"/>
              <a:t>sebou</a:t>
            </a:r>
            <a:r>
              <a:rPr lang="en-GB" dirty="0"/>
              <a:t> – </a:t>
            </a:r>
            <a:r>
              <a:rPr lang="en-GB" dirty="0" err="1"/>
              <a:t>vlevo</a:t>
            </a:r>
            <a:endParaRPr lang="cs-CZ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BFBD3181-7ACF-EDEF-1539-2DF57894BA6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3568390"/>
            <a:ext cx="425765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21A73813-E1A4-B5BA-781A-9E5B9F88D4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425765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C3C1A5E7-29A9-28E5-CCFD-6883ED3CE9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B417F1A-4F01-7CC5-0CDA-E133A76AF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0" y="1605600"/>
            <a:ext cx="6793201" cy="4447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881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okrajem – Horizontál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s </a:t>
            </a:r>
            <a:r>
              <a:rPr lang="en-GB" dirty="0" err="1"/>
              <a:t>okrajem</a:t>
            </a:r>
            <a:r>
              <a:rPr lang="en-GB" dirty="0"/>
              <a:t> – </a:t>
            </a:r>
            <a:r>
              <a:rPr lang="en-GB" dirty="0" err="1"/>
              <a:t>horizontální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2958C5-AF07-159A-104F-4FF32C11F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2518" y="1620078"/>
            <a:ext cx="10875431" cy="4447346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</p:spTree>
    <p:extLst>
      <p:ext uri="{BB962C8B-B14F-4D97-AF65-F5344CB8AC3E}">
        <p14:creationId xmlns:p14="http://schemas.microsoft.com/office/powerpoint/2010/main" val="21930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bez okraje – Horizontál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bez </a:t>
            </a:r>
            <a:r>
              <a:rPr lang="en-GB" dirty="0" err="1"/>
              <a:t>okraje</a:t>
            </a:r>
            <a:r>
              <a:rPr lang="en-GB" dirty="0"/>
              <a:t> – </a:t>
            </a:r>
            <a:r>
              <a:rPr lang="en-GB" dirty="0" err="1"/>
              <a:t>horizontální</a:t>
            </a:r>
            <a:endParaRPr lang="cs-CZ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2958C5-AF07-159A-104F-4FF32C11F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620078"/>
            <a:ext cx="12192000" cy="5237922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</p:spTree>
    <p:extLst>
      <p:ext uri="{BB962C8B-B14F-4D97-AF65-F5344CB8AC3E}">
        <p14:creationId xmlns:p14="http://schemas.microsoft.com/office/powerpoint/2010/main" val="14214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+ textový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grafu</a:t>
            </a:r>
            <a:br>
              <a:rPr lang="en-GB" dirty="0"/>
            </a:br>
            <a:r>
              <a:rPr lang="en-GB" dirty="0"/>
              <a:t>Graf + </a:t>
            </a:r>
            <a:r>
              <a:rPr lang="en-GB" dirty="0" err="1"/>
              <a:t>textový</a:t>
            </a:r>
            <a:r>
              <a:rPr lang="en-GB" dirty="0"/>
              <a:t> </a:t>
            </a:r>
            <a:r>
              <a:rPr lang="en-GB" dirty="0" err="1"/>
              <a:t>popis</a:t>
            </a:r>
            <a:br>
              <a:rPr lang="en-GB" dirty="0"/>
            </a:br>
            <a:endParaRPr lang="cs-CZ" dirty="0"/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143893AC-E80A-1540-243E-330A2BC95D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4" name="Footer Placeholder 12">
            <a:extLst>
              <a:ext uri="{FF2B5EF4-FFF2-40B4-BE49-F238E27FC236}">
                <a16:creationId xmlns:a16="http://schemas.microsoft.com/office/drawing/2014/main" id="{4B436572-179B-9ECB-D839-5D6DB834E1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1BC441D4-A5D2-B247-9ABF-9907C3A2F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2159CBE6-E014-4A40-76CC-DBE3728A1106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357437" y="1508400"/>
            <a:ext cx="5180512" cy="4460875"/>
          </a:xfrm>
        </p:spPr>
        <p:txBody>
          <a:bodyPr/>
          <a:lstStyle/>
          <a:p>
            <a:r>
              <a:rPr lang="en-CZ" dirty="0"/>
              <a:t>Kliknutím na ikonu vložte graf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CF78CC0-6FA2-07AF-C3F7-72A2208B9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5180511" cy="4447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57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bez po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grafu</a:t>
            </a:r>
            <a:br>
              <a:rPr lang="en-GB" dirty="0"/>
            </a:br>
            <a:r>
              <a:rPr lang="en-GB" dirty="0"/>
              <a:t>Graf bez </a:t>
            </a:r>
            <a:r>
              <a:rPr lang="en-GB" dirty="0" err="1"/>
              <a:t>textového</a:t>
            </a:r>
            <a:r>
              <a:rPr lang="en-GB" dirty="0"/>
              <a:t> </a:t>
            </a:r>
            <a:r>
              <a:rPr lang="en-GB" dirty="0" err="1"/>
              <a:t>popisu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3" name="Chart Placeholder 3">
            <a:extLst>
              <a:ext uri="{FF2B5EF4-FFF2-40B4-BE49-F238E27FC236}">
                <a16:creationId xmlns:a16="http://schemas.microsoft.com/office/drawing/2014/main" id="{850DDEAD-27D9-746F-64B6-AC733A96EB0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54582" y="1620838"/>
            <a:ext cx="10875431" cy="4460875"/>
          </a:xfrm>
        </p:spPr>
        <p:txBody>
          <a:bodyPr/>
          <a:lstStyle/>
          <a:p>
            <a:r>
              <a:rPr lang="en-CZ" dirty="0"/>
              <a:t>Kliknutím na ikonu vložte graf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4F00E1C-6043-AF59-7D34-F45678C645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27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grafu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grafy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stránce</a:t>
            </a: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D3A26ED-388D-AA3F-403B-09A3B0AE382C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654582" y="1620838"/>
            <a:ext cx="5200038" cy="4460875"/>
          </a:xfrm>
        </p:spPr>
        <p:txBody>
          <a:bodyPr/>
          <a:lstStyle/>
          <a:p>
            <a:r>
              <a:rPr lang="en-CZ" dirty="0"/>
              <a:t>Kliknutím na ikonu vložte graf</a:t>
            </a:r>
          </a:p>
        </p:txBody>
      </p:sp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AF3186C3-9FC5-4C82-8A8D-91452E3CCA09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348970" y="1620838"/>
            <a:ext cx="5200038" cy="4460875"/>
          </a:xfrm>
        </p:spPr>
        <p:txBody>
          <a:bodyPr/>
          <a:lstStyle/>
          <a:p>
            <a:r>
              <a:rPr lang="en-CZ" dirty="0"/>
              <a:t>Kliknutím na ikonu vložte graf</a:t>
            </a:r>
          </a:p>
        </p:txBody>
      </p:sp>
    </p:spTree>
    <p:extLst>
      <p:ext uri="{BB962C8B-B14F-4D97-AF65-F5344CB8AC3E}">
        <p14:creationId xmlns:p14="http://schemas.microsoft.com/office/powerpoint/2010/main" val="281210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ázka vzhledu graf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grafu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grafy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stránce</a:t>
            </a: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373A84C-8D41-1C82-2A33-AFBF67850F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02123060"/>
              </p:ext>
            </p:extLst>
          </p:nvPr>
        </p:nvGraphicFramePr>
        <p:xfrm>
          <a:off x="648240" y="1282149"/>
          <a:ext cx="5200569" cy="479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0E952AF-5705-EAD6-DD29-5572D41D5BD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61336641"/>
              </p:ext>
            </p:extLst>
          </p:nvPr>
        </p:nvGraphicFramePr>
        <p:xfrm>
          <a:off x="6337381" y="1282149"/>
          <a:ext cx="5206377" cy="479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4443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 – Oranžová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7">
            <a:extLst>
              <a:ext uri="{FF2B5EF4-FFF2-40B4-BE49-F238E27FC236}">
                <a16:creationId xmlns:a16="http://schemas.microsoft.com/office/drawing/2014/main" id="{E046A8AA-AE4A-B57C-B27B-0F00B9983AFF}"/>
              </a:ext>
            </a:extLst>
          </p:cNvPr>
          <p:cNvSpPr txBox="1">
            <a:spLocks/>
          </p:cNvSpPr>
          <p:nvPr userDrawn="1"/>
        </p:nvSpPr>
        <p:spPr>
          <a:xfrm>
            <a:off x="662518" y="357188"/>
            <a:ext cx="8103489" cy="803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Předělový</a:t>
            </a:r>
            <a:r>
              <a:rPr lang="en-GB" dirty="0">
                <a:solidFill>
                  <a:schemeClr val="bg1"/>
                </a:solidFill>
              </a:rPr>
              <a:t> slide – </a:t>
            </a:r>
            <a:r>
              <a:rPr lang="en-GB" dirty="0" err="1">
                <a:solidFill>
                  <a:schemeClr val="bg1"/>
                </a:solidFill>
              </a:rPr>
              <a:t>oranžová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" name="Koleje">
            <a:extLst>
              <a:ext uri="{FF2B5EF4-FFF2-40B4-BE49-F238E27FC236}">
                <a16:creationId xmlns:a16="http://schemas.microsoft.com/office/drawing/2014/main" id="{6D224217-858C-4B95-A059-851F7D40B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03" y="2317044"/>
            <a:ext cx="11978793" cy="2223911"/>
          </a:xfrm>
          <a:prstGeom prst="rect">
            <a:avLst/>
          </a:prstGeom>
        </p:spPr>
      </p:pic>
      <p:pic>
        <p:nvPicPr>
          <p:cNvPr id="11" name="Vlak 2">
            <a:extLst>
              <a:ext uri="{FF2B5EF4-FFF2-40B4-BE49-F238E27FC236}">
                <a16:creationId xmlns:a16="http://schemas.microsoft.com/office/drawing/2014/main" id="{AA2EB39A-C868-95FA-1A7E-141E20362A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30873" y="2317044"/>
            <a:ext cx="5218852" cy="1512711"/>
          </a:xfrm>
          <a:prstGeom prst="rect">
            <a:avLst/>
          </a:prstGeom>
        </p:spPr>
      </p:pic>
      <p:cxnSp>
        <p:nvCxnSpPr>
          <p:cNvPr id="12" name="Přímá spojnice 2">
            <a:extLst>
              <a:ext uri="{FF2B5EF4-FFF2-40B4-BE49-F238E27FC236}">
                <a16:creationId xmlns:a16="http://schemas.microsoft.com/office/drawing/2014/main" id="{9BC0A46E-773C-59A5-0584-4DC6BF8A4FA9}"/>
              </a:ext>
            </a:extLst>
          </p:cNvPr>
          <p:cNvCxnSpPr>
            <a:cxnSpLocks/>
          </p:cNvCxnSpPr>
          <p:nvPr userDrawn="1"/>
        </p:nvCxnSpPr>
        <p:spPr>
          <a:xfrm>
            <a:off x="5629275" y="3829755"/>
            <a:ext cx="6652624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Vlak 1">
            <a:extLst>
              <a:ext uri="{FF2B5EF4-FFF2-40B4-BE49-F238E27FC236}">
                <a16:creationId xmlns:a16="http://schemas.microsoft.com/office/drawing/2014/main" id="{C2B4F9F0-A54C-7C97-2D08-FD913E12AE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57358" y="2751666"/>
            <a:ext cx="5963066" cy="13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5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 – Tyrkysová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7">
            <a:extLst>
              <a:ext uri="{FF2B5EF4-FFF2-40B4-BE49-F238E27FC236}">
                <a16:creationId xmlns:a16="http://schemas.microsoft.com/office/drawing/2014/main" id="{4132636D-7EE0-719A-0552-61F9E4D00DDC}"/>
              </a:ext>
            </a:extLst>
          </p:cNvPr>
          <p:cNvSpPr txBox="1">
            <a:spLocks/>
          </p:cNvSpPr>
          <p:nvPr userDrawn="1"/>
        </p:nvSpPr>
        <p:spPr>
          <a:xfrm>
            <a:off x="662518" y="357188"/>
            <a:ext cx="8103489" cy="803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Předělový</a:t>
            </a:r>
            <a:r>
              <a:rPr lang="en-GB" dirty="0">
                <a:solidFill>
                  <a:schemeClr val="bg1"/>
                </a:solidFill>
              </a:rPr>
              <a:t> slide – </a:t>
            </a:r>
            <a:r>
              <a:rPr lang="en-GB" dirty="0" err="1">
                <a:solidFill>
                  <a:schemeClr val="bg1"/>
                </a:solidFill>
              </a:rPr>
              <a:t>tyrkysová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" name="Koleje">
            <a:extLst>
              <a:ext uri="{FF2B5EF4-FFF2-40B4-BE49-F238E27FC236}">
                <a16:creationId xmlns:a16="http://schemas.microsoft.com/office/drawing/2014/main" id="{E6B9C8B1-8C41-41AB-60BC-EDE6F9748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03" y="2317044"/>
            <a:ext cx="11978793" cy="2223911"/>
          </a:xfrm>
          <a:prstGeom prst="rect">
            <a:avLst/>
          </a:prstGeom>
        </p:spPr>
      </p:pic>
      <p:pic>
        <p:nvPicPr>
          <p:cNvPr id="4" name="Vlak 2">
            <a:extLst>
              <a:ext uri="{FF2B5EF4-FFF2-40B4-BE49-F238E27FC236}">
                <a16:creationId xmlns:a16="http://schemas.microsoft.com/office/drawing/2014/main" id="{2BA0EDB1-0C4D-7F44-9BE2-E038CC2879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30873" y="2317044"/>
            <a:ext cx="5218852" cy="1512711"/>
          </a:xfrm>
          <a:prstGeom prst="rect">
            <a:avLst/>
          </a:prstGeom>
        </p:spPr>
      </p:pic>
      <p:cxnSp>
        <p:nvCxnSpPr>
          <p:cNvPr id="5" name="Přímá spojnice 2">
            <a:extLst>
              <a:ext uri="{FF2B5EF4-FFF2-40B4-BE49-F238E27FC236}">
                <a16:creationId xmlns:a16="http://schemas.microsoft.com/office/drawing/2014/main" id="{F45484C9-12B8-5CA4-E261-C7DB077DFE91}"/>
              </a:ext>
            </a:extLst>
          </p:cNvPr>
          <p:cNvCxnSpPr>
            <a:cxnSpLocks/>
          </p:cNvCxnSpPr>
          <p:nvPr userDrawn="1"/>
        </p:nvCxnSpPr>
        <p:spPr>
          <a:xfrm>
            <a:off x="5629275" y="3829755"/>
            <a:ext cx="6652624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Vlak 1">
            <a:extLst>
              <a:ext uri="{FF2B5EF4-FFF2-40B4-BE49-F238E27FC236}">
                <a16:creationId xmlns:a16="http://schemas.microsoft.com/office/drawing/2014/main" id="{DDFE8EBF-F211-9ED6-B070-CF19BDF2ACB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57358" y="2751666"/>
            <a:ext cx="5963066" cy="13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 – Oranžová V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8">
            <a:extLst>
              <a:ext uri="{FF2B5EF4-FFF2-40B4-BE49-F238E27FC236}">
                <a16:creationId xmlns:a16="http://schemas.microsoft.com/office/drawing/2014/main" id="{C8554F94-4C21-596A-7AE8-C969866BE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7312" y="1568225"/>
            <a:ext cx="6802438" cy="44730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904B6E0-4834-658D-9BF7-8225B8827A93}"/>
              </a:ext>
            </a:extLst>
          </p:cNvPr>
          <p:cNvSpPr txBox="1">
            <a:spLocks/>
          </p:cNvSpPr>
          <p:nvPr userDrawn="1"/>
        </p:nvSpPr>
        <p:spPr>
          <a:xfrm>
            <a:off x="662518" y="360000"/>
            <a:ext cx="10875431" cy="11891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Předělový</a:t>
            </a:r>
            <a:r>
              <a:rPr lang="en-GB" dirty="0">
                <a:solidFill>
                  <a:schemeClr val="bg1"/>
                </a:solidFill>
              </a:rPr>
              <a:t> slide</a:t>
            </a:r>
          </a:p>
          <a:p>
            <a:endParaRPr lang="cs-CZ" sz="1600" dirty="0">
              <a:solidFill>
                <a:schemeClr val="tx1"/>
              </a:solidFill>
            </a:endParaRPr>
          </a:p>
          <a:p>
            <a:r>
              <a:rPr lang="cs-CZ" sz="1600" dirty="0">
                <a:solidFill>
                  <a:schemeClr val="tx1"/>
                </a:solidFill>
              </a:rPr>
              <a:t>Grafy sloupcové a koláčové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 s obráz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18" y="1327631"/>
            <a:ext cx="4557182" cy="3865594"/>
          </a:xfrm>
        </p:spPr>
        <p:txBody>
          <a:bodyPr anchor="b" anchorCtr="0"/>
          <a:lstStyle>
            <a:lvl1pPr>
              <a:lnSpc>
                <a:spcPct val="10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vložte</a:t>
            </a:r>
            <a:r>
              <a:rPr lang="en-US" dirty="0"/>
              <a:t>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prezentace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9" y="6290631"/>
            <a:ext cx="4557182" cy="252737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cs-CZ" dirty="0"/>
              <a:t>1. 9. 2024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E2857-1D03-8268-8D70-98C12EEC22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519" y="5571272"/>
            <a:ext cx="4557182" cy="496152"/>
          </a:xfrm>
        </p:spPr>
        <p:txBody>
          <a:bodyPr/>
          <a:lstStyle/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  <a:p>
            <a:pPr marL="0" lvl="1" indent="0">
              <a:buNone/>
            </a:pPr>
            <a:r>
              <a:rPr lang="cs-CZ"/>
              <a:t>Druhá úroveň</a:t>
            </a:r>
          </a:p>
        </p:txBody>
      </p:sp>
      <p:pic>
        <p:nvPicPr>
          <p:cNvPr id="12" name="Obrázek 9">
            <a:extLst>
              <a:ext uri="{FF2B5EF4-FFF2-40B4-BE49-F238E27FC236}">
                <a16:creationId xmlns:a16="http://schemas.microsoft.com/office/drawing/2014/main" id="{E61C4BDA-76ED-5F34-BF8A-09DE1A5AAE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4" y="432000"/>
            <a:ext cx="1713673" cy="635687"/>
          </a:xfrm>
          <a:prstGeom prst="rect">
            <a:avLst/>
          </a:prstGeom>
        </p:spPr>
      </p:pic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9A4ECC9B-0767-C7E9-156E-EBC665383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"/>
          <a:stretch/>
        </p:blipFill>
        <p:spPr>
          <a:xfrm>
            <a:off x="5474526" y="0"/>
            <a:ext cx="6718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67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450D5BE-29AC-1D10-ACE1-8BC452910139}"/>
              </a:ext>
            </a:extLst>
          </p:cNvPr>
          <p:cNvSpPr txBox="1">
            <a:spLocks/>
          </p:cNvSpPr>
          <p:nvPr userDrawn="1"/>
        </p:nvSpPr>
        <p:spPr>
          <a:xfrm>
            <a:off x="662518" y="6327368"/>
            <a:ext cx="10875433" cy="22107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spravazeleznic.cz</a:t>
            </a:r>
            <a:endParaRPr kumimoji="0" lang="cs-CZ" sz="1100" b="1" i="0" u="none" strike="noStrike" kern="1200" cap="none" spc="0" normalizeH="0" baseline="0" noProof="0" dirty="0">
              <a:ln>
                <a:noFill/>
              </a:ln>
              <a:solidFill>
                <a:srgbClr val="002B5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1E4D8EB-9084-1902-002F-EAC171F15BEF}"/>
              </a:ext>
            </a:extLst>
          </p:cNvPr>
          <p:cNvSpPr txBox="1">
            <a:spLocks/>
          </p:cNvSpPr>
          <p:nvPr userDrawn="1"/>
        </p:nvSpPr>
        <p:spPr>
          <a:xfrm>
            <a:off x="658284" y="5830568"/>
            <a:ext cx="10875433" cy="49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© Správa železnic, státní organizace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Dlážděná 1003/7, 110 00 Praha 1 </a:t>
            </a:r>
          </a:p>
        </p:txBody>
      </p:sp>
      <p:pic>
        <p:nvPicPr>
          <p:cNvPr id="12" name="Obrázek 9">
            <a:extLst>
              <a:ext uri="{FF2B5EF4-FFF2-40B4-BE49-F238E27FC236}">
                <a16:creationId xmlns:a16="http://schemas.microsoft.com/office/drawing/2014/main" id="{0AF74EA7-2BD3-26C1-E682-35E32AC0D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4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0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á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ez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20" y="359999"/>
            <a:ext cx="679643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/>
              <a:t>Slide bez </a:t>
            </a:r>
            <a:r>
              <a:rPr lang="en-GB" dirty="0" err="1"/>
              <a:t>obrázku</a:t>
            </a:r>
            <a:r>
              <a:rPr lang="en-GB" dirty="0"/>
              <a:t> 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579C0A6-81B5-4437-BA24-0D0AB7F750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518" y="1509714"/>
            <a:ext cx="8103489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0"/>
            <a:r>
              <a:rPr lang="en-GB" dirty="0"/>
              <a:t>Bod 1</a:t>
            </a:r>
          </a:p>
          <a:p>
            <a:pPr lvl="1"/>
            <a:r>
              <a:rPr lang="en-GB" dirty="0"/>
              <a:t>Bod 2</a:t>
            </a:r>
          </a:p>
          <a:p>
            <a:pPr lvl="2"/>
            <a:r>
              <a:rPr lang="en-GB" dirty="0"/>
              <a:t>Bod 3</a:t>
            </a:r>
          </a:p>
          <a:p>
            <a:pPr lvl="3"/>
            <a:r>
              <a:rPr lang="en-GB" dirty="0"/>
              <a:t>Bod 4</a:t>
            </a:r>
          </a:p>
          <a:p>
            <a:pPr lvl="4"/>
            <a:r>
              <a:rPr lang="en-GB" dirty="0"/>
              <a:t>Bod 5</a:t>
            </a:r>
          </a:p>
          <a:p>
            <a:pPr lvl="5"/>
            <a:r>
              <a:rPr lang="en-GB" dirty="0"/>
              <a:t>Bod 6</a:t>
            </a:r>
          </a:p>
          <a:p>
            <a:pPr lvl="6"/>
            <a:r>
              <a:rPr lang="en-GB" dirty="0"/>
              <a:t>Bod 7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1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okrajem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2958C5-AF07-159A-104F-4FF32C11F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37950" y="359999"/>
            <a:ext cx="3603600" cy="570742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7" name="Title 14">
            <a:extLst>
              <a:ext uri="{FF2B5EF4-FFF2-40B4-BE49-F238E27FC236}">
                <a16:creationId xmlns:a16="http://schemas.microsoft.com/office/drawing/2014/main" id="{6B69F317-500C-52D5-752A-B2552B466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s </a:t>
            </a:r>
            <a:r>
              <a:rPr lang="en-GB" dirty="0" err="1"/>
              <a:t>okrajem</a:t>
            </a:r>
            <a:r>
              <a:rPr lang="en-GB" dirty="0"/>
              <a:t> – </a:t>
            </a:r>
            <a:r>
              <a:rPr lang="en-GB" dirty="0" err="1"/>
              <a:t>vpravo</a:t>
            </a:r>
            <a:br>
              <a:rPr lang="en-GB" dirty="0"/>
            </a:br>
            <a:endParaRPr lang="cs-CZ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680286D-DFA6-DB04-FB54-8B0C9CFF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9" y="1509714"/>
            <a:ext cx="6793200" cy="45577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28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okrajem –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4737600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s </a:t>
            </a:r>
            <a:r>
              <a:rPr lang="en-GB" dirty="0" err="1"/>
              <a:t>okrajem</a:t>
            </a:r>
            <a:r>
              <a:rPr lang="en-GB" dirty="0"/>
              <a:t> – </a:t>
            </a:r>
            <a:r>
              <a:rPr lang="en-GB" dirty="0" err="1"/>
              <a:t>vlevo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CD50E820-B43E-3777-A6EC-96A10076934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4051" y="359999"/>
            <a:ext cx="3603600" cy="570742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72B9D4-4DFF-F940-99F6-DA75710AD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0" y="1605842"/>
            <a:ext cx="6815589" cy="44615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573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bez okraje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bez </a:t>
            </a:r>
            <a:r>
              <a:rPr lang="en-GB" dirty="0" err="1"/>
              <a:t>okraje</a:t>
            </a:r>
            <a:r>
              <a:rPr lang="en-GB" dirty="0"/>
              <a:t> – </a:t>
            </a:r>
            <a:r>
              <a:rPr lang="en-GB" dirty="0" err="1"/>
              <a:t>vpravo</a:t>
            </a:r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/>
          <a:lstStyle/>
          <a:p>
            <a:r>
              <a:rPr lang="cs-CZ" dirty="0"/>
              <a:t>Dlouhý název příslušné prezentace</a:t>
            </a: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E1DF2E-74B7-40D8-2448-647037A6FB3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22959" y="0"/>
            <a:ext cx="4269041" cy="685799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6D5D22C-2FD9-0414-364F-84B952FE8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419" cy="44615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83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bez okraje –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4">
            <a:extLst>
              <a:ext uri="{FF2B5EF4-FFF2-40B4-BE49-F238E27FC236}">
                <a16:creationId xmlns:a16="http://schemas.microsoft.com/office/drawing/2014/main" id="{B9429594-2B2E-98F1-AEEB-5F9B6CFA0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7600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bez </a:t>
            </a:r>
            <a:r>
              <a:rPr lang="en-GB" dirty="0" err="1"/>
              <a:t>okraje</a:t>
            </a:r>
            <a:r>
              <a:rPr lang="en-GB" dirty="0"/>
              <a:t> – </a:t>
            </a:r>
            <a:r>
              <a:rPr lang="en-GB" dirty="0" err="1"/>
              <a:t>vpravo</a:t>
            </a:r>
            <a:endParaRPr lang="cs-CZ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58924BB-3B35-4323-A66B-6B774387B67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4257651" cy="685799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469BFA4E-7D9B-13BC-BBDB-59368CE33D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A6820CC-B2E9-BDF6-B309-DB2217F73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0" y="1605330"/>
            <a:ext cx="6787564" cy="4462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2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pod sebou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obrázky</a:t>
            </a:r>
            <a:r>
              <a:rPr lang="en-GB" dirty="0"/>
              <a:t> pod </a:t>
            </a:r>
            <a:r>
              <a:rPr lang="en-GB" dirty="0" err="1"/>
              <a:t>sebou</a:t>
            </a:r>
            <a:r>
              <a:rPr lang="en-GB" dirty="0"/>
              <a:t> – </a:t>
            </a:r>
            <a:r>
              <a:rPr lang="en-GB" dirty="0" err="1"/>
              <a:t>vpravo</a:t>
            </a:r>
            <a:br>
              <a:rPr lang="en-GB" dirty="0"/>
            </a:b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43E02C34-D9BC-5C5F-DA86-AB5F6243D1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/>
          <a:lstStyle/>
          <a:p>
            <a:r>
              <a:rPr lang="cs-CZ" dirty="0"/>
              <a:t>Dlouhý název příslušné prezentace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38CAC93D-989B-081A-AA26-4A82EFABAB4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22959" y="0"/>
            <a:ext cx="426904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E5E35821-A1E6-CD8A-A35F-7DEC3F4F18D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22959" y="3568390"/>
            <a:ext cx="426904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3C60A-D7B1-C4BC-069E-D7AA1EB5F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948" cy="4459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9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518" y="357188"/>
            <a:ext cx="8103489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nadpis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18" y="1509714"/>
            <a:ext cx="8103489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0"/>
            <a:r>
              <a:rPr lang="en-GB" dirty="0"/>
              <a:t>Bod 1</a:t>
            </a:r>
          </a:p>
          <a:p>
            <a:pPr lvl="1"/>
            <a:r>
              <a:rPr lang="en-GB" dirty="0"/>
              <a:t>Bod 2</a:t>
            </a:r>
          </a:p>
          <a:p>
            <a:pPr lvl="2"/>
            <a:r>
              <a:rPr lang="en-GB" dirty="0"/>
              <a:t>Bod 3</a:t>
            </a:r>
          </a:p>
          <a:p>
            <a:pPr lvl="3"/>
            <a:r>
              <a:rPr lang="en-GB" dirty="0"/>
              <a:t>Bod 4</a:t>
            </a:r>
          </a:p>
          <a:p>
            <a:pPr lvl="4"/>
            <a:r>
              <a:rPr lang="en-GB" dirty="0"/>
              <a:t>Bod 5</a:t>
            </a:r>
          </a:p>
          <a:p>
            <a:pPr lvl="5"/>
            <a:r>
              <a:rPr lang="en-GB" dirty="0"/>
              <a:t>Bod 6</a:t>
            </a:r>
          </a:p>
          <a:p>
            <a:pPr lvl="6"/>
            <a:r>
              <a:rPr lang="en-GB" dirty="0"/>
              <a:t>Bod 7</a:t>
            </a:r>
          </a:p>
          <a:p>
            <a:pPr lvl="1"/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9079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58" r:id="rId2"/>
    <p:sldLayoutId id="2147483650" r:id="rId3"/>
    <p:sldLayoutId id="2147483753" r:id="rId4"/>
    <p:sldLayoutId id="2147483752" r:id="rId5"/>
    <p:sldLayoutId id="2147483759" r:id="rId6"/>
    <p:sldLayoutId id="2147483747" r:id="rId7"/>
    <p:sldLayoutId id="2147483760" r:id="rId8"/>
    <p:sldLayoutId id="2147483748" r:id="rId9"/>
    <p:sldLayoutId id="2147483761" r:id="rId10"/>
    <p:sldLayoutId id="2147483750" r:id="rId11"/>
    <p:sldLayoutId id="2147483751" r:id="rId12"/>
    <p:sldLayoutId id="2147483754" r:id="rId13"/>
    <p:sldLayoutId id="2147483755" r:id="rId14"/>
    <p:sldLayoutId id="2147483757" r:id="rId15"/>
    <p:sldLayoutId id="2147483756" r:id="rId16"/>
    <p:sldLayoutId id="2147483762" r:id="rId17"/>
    <p:sldLayoutId id="2147483763" r:id="rId18"/>
    <p:sldLayoutId id="2147483764" r:id="rId19"/>
    <p:sldLayoutId id="2147483666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240"/>
        </a:spcBef>
        <a:buClr>
          <a:schemeClr val="tx1"/>
        </a:buClr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1113" indent="0" algn="l" defTabSz="914400" rtl="0" eaLnBrk="1" latinLnBrk="0" hangingPunct="1">
        <a:lnSpc>
          <a:spcPts val="2400"/>
        </a:lnSpc>
        <a:spcBef>
          <a:spcPts val="240"/>
        </a:spcBef>
        <a:buClr>
          <a:schemeClr val="accent3"/>
        </a:buClr>
        <a:buFont typeface="Arial" panose="020B0604020202020204" pitchFamily="34" charset="0"/>
        <a:buNone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439737" indent="-285750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81025" indent="-285750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58825" indent="-273050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209675" indent="-212725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613" indent="-214313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80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9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8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3444">
          <p15:clr>
            <a:srgbClr val="F26B43"/>
          </p15:clr>
        </p15:guide>
        <p15:guide id="4" pos="419">
          <p15:clr>
            <a:srgbClr val="F26B43"/>
          </p15:clr>
        </p15:guide>
        <p15:guide id="5" pos="7261">
          <p15:clr>
            <a:srgbClr val="F26B43"/>
          </p15:clr>
        </p15:guide>
        <p15:guide id="6" orient="horz" pos="3375">
          <p15:clr>
            <a:srgbClr val="F26B43"/>
          </p15:clr>
        </p15:guide>
        <p15:guide id="7" pos="55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26B3-9C2C-878B-19DE-D37D5F12FF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26</a:t>
            </a:r>
            <a:r>
              <a:rPr lang="it-IT" dirty="0"/>
              <a:t>. </a:t>
            </a:r>
            <a:r>
              <a:rPr lang="cs-CZ" dirty="0"/>
              <a:t>3</a:t>
            </a:r>
            <a:r>
              <a:rPr lang="it-IT" dirty="0"/>
              <a:t>. 20</a:t>
            </a:r>
            <a:r>
              <a:rPr lang="cs-CZ" dirty="0"/>
              <a:t>25</a:t>
            </a:r>
            <a:r>
              <a:rPr lang="it-IT" dirty="0"/>
              <a:t> 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4F2A42-04A3-BE9A-9DDF-3399288164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518" y="5239676"/>
            <a:ext cx="8097307" cy="49615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Ing. Martin Votoupal</a:t>
            </a:r>
          </a:p>
          <a:p>
            <a:pPr marL="0" indent="0">
              <a:buNone/>
            </a:pPr>
            <a:r>
              <a:rPr lang="cs-CZ" dirty="0"/>
              <a:t>Mgr. Jan Čibera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EB1DB-4E7A-B129-70C0-BCAA32B69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518" y="893908"/>
            <a:ext cx="4595282" cy="3879060"/>
          </a:xfrm>
        </p:spPr>
        <p:txBody>
          <a:bodyPr anchor="t"/>
          <a:lstStyle/>
          <a:p>
            <a:r>
              <a:rPr lang="cs-CZ" sz="3200" dirty="0"/>
              <a:t>VYUŽITÍ HROMADNÉHO SBĚRU DAT NA SPRÁVĚ ŽELEZNIČNÍ GEODÉZIE</a:t>
            </a:r>
            <a:endParaRPr lang="en-CZ" sz="3200" dirty="0"/>
          </a:p>
        </p:txBody>
      </p:sp>
    </p:spTree>
    <p:extLst>
      <p:ext uri="{BB962C8B-B14F-4D97-AF65-F5344CB8AC3E}">
        <p14:creationId xmlns:p14="http://schemas.microsoft.com/office/powerpoint/2010/main" val="121519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8A578-6F17-61DA-ECFF-6D0A52D5C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A78C1-5EC5-53DF-B1BE-46B12A9F9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59999"/>
            <a:ext cx="6793200" cy="92214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200"/>
              <a:t>Práce na předpisu SŽ M20/MP011</a:t>
            </a:r>
            <a:br>
              <a:rPr lang="cs-CZ" sz="2200"/>
            </a:br>
            <a:r>
              <a:rPr lang="cs-CZ" sz="2200"/>
              <a:t>Standardy pro zeměměřickou techniku</a:t>
            </a:r>
            <a:br>
              <a:rPr lang="en-GB" sz="2200"/>
            </a:br>
            <a:endParaRPr lang="en-CZ" sz="22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5E522-1042-2B89-CAC5-54A12D4E86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pic>
        <p:nvPicPr>
          <p:cNvPr id="6" name="Obrázek 5" descr="Obsah obrázku hodiny, kancelářské potřeby, kniha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09C63DF4-E7D5-E386-27CB-077404D2D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6" r="7074"/>
          <a:stretch/>
        </p:blipFill>
        <p:spPr>
          <a:xfrm>
            <a:off x="7922959" y="10"/>
            <a:ext cx="4269041" cy="6857989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DA54A8-91DB-13AC-6F74-4E90E3AA9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419" cy="44615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sz="2000" dirty="0"/>
              <a:t>Metodický pokyn stanovuje:</a:t>
            </a:r>
          </a:p>
          <a:p>
            <a:pPr marL="0" indent="0">
              <a:buNone/>
            </a:pPr>
            <a:endParaRPr lang="cs-CZ" sz="1000" b="1" dirty="0"/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cs-CZ" sz="1200" dirty="0"/>
              <a:t>standardy pro zeměměřickou techniku měření prostorových dat v rozsahu a kvalitě odpovídající charakteristikám přesnosti uvedenými v řídících technických aktech předpisu SŽDC M20 a dalších souvisejících předpisech a závazných technických normách, 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cs-CZ" sz="1200" dirty="0"/>
              <a:t>podmínky, postupy a náležitosti pro zavádění měřické techniky pořizování prostorových dat definovaných řídícími technickými akty předpisu M20 na dráze, 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cs-CZ" sz="1200" dirty="0"/>
              <a:t>metrologické požadavky na zeměměřickou techniku 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cs-CZ" sz="1200" dirty="0"/>
              <a:t>požadavky na odbornou a technickou způsobilost osob a metrologické podmínky měřidel 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cs-CZ" sz="1200" dirty="0"/>
              <a:t>Způsob posouzení a o ověření nových metod, technologií měření a postupů prací a jejich přípustnost použití 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cs-CZ" sz="1200" dirty="0"/>
              <a:t>Požadavky na dokumentaci a dokladování způsobilosti použití nových metod a technologií měření </a:t>
            </a:r>
          </a:p>
          <a:p>
            <a:pPr marL="612000" lvl="2" indent="0">
              <a:buNone/>
            </a:pPr>
            <a:endParaRPr lang="cs-CZ" sz="1000" dirty="0"/>
          </a:p>
          <a:p>
            <a:endParaRPr lang="en-CZ" sz="1000" dirty="0"/>
          </a:p>
        </p:txBody>
      </p:sp>
    </p:spTree>
    <p:extLst>
      <p:ext uri="{BB962C8B-B14F-4D97-AF65-F5344CB8AC3E}">
        <p14:creationId xmlns:p14="http://schemas.microsoft.com/office/powerpoint/2010/main" val="397029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80141-9BD0-0E8F-7C8B-34F17FCC0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17BB-E0E1-7574-C453-4942F98D5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59999"/>
            <a:ext cx="6793200" cy="92214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200"/>
              <a:t>Práce na předpisu SŽ M20/MP011</a:t>
            </a:r>
            <a:br>
              <a:rPr lang="cs-CZ" sz="2200"/>
            </a:br>
            <a:r>
              <a:rPr lang="cs-CZ" sz="2200"/>
              <a:t>Standardy pro zeměměřickou techniku</a:t>
            </a:r>
            <a:br>
              <a:rPr lang="en-GB" sz="2200"/>
            </a:br>
            <a:endParaRPr lang="en-CZ" sz="22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6D6F7F-4460-EEAD-4976-57E3E31A05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pic>
        <p:nvPicPr>
          <p:cNvPr id="6" name="Obrázek 5" descr="Obsah obrázku obloha, venku, vozidlo, přeprava&#10;&#10;Obsah vygenerovaný umělou inteligencí může být nesprávný.">
            <a:extLst>
              <a:ext uri="{FF2B5EF4-FFF2-40B4-BE49-F238E27FC236}">
                <a16:creationId xmlns:a16="http://schemas.microsoft.com/office/drawing/2014/main" id="{F2F4FC6A-AA05-63CC-7DF3-0F4B3CCF1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2" r="9479"/>
          <a:stretch/>
        </p:blipFill>
        <p:spPr>
          <a:xfrm>
            <a:off x="7922961" y="0"/>
            <a:ext cx="4269037" cy="6857999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3574D7-86C4-F7AA-2B4C-27F03914E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419" cy="4461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dirty="0"/>
              <a:t>Metodický pokyn stanovuje:</a:t>
            </a:r>
          </a:p>
          <a:p>
            <a:pPr marL="0" indent="0">
              <a:buNone/>
            </a:pPr>
            <a:endParaRPr lang="cs-CZ" sz="1100" b="1" dirty="0"/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/>
              <a:t>Metrologické standardy</a:t>
            </a:r>
          </a:p>
          <a:p>
            <a:pPr marL="1215662" lvl="3"/>
            <a:r>
              <a:rPr lang="cs-CZ" sz="1000" dirty="0"/>
              <a:t>Požadavky na přístrojovou techniku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 err="1"/>
              <a:t>Přesnostní</a:t>
            </a:r>
            <a:r>
              <a:rPr lang="cs-CZ" dirty="0"/>
              <a:t> standardy</a:t>
            </a:r>
          </a:p>
          <a:p>
            <a:pPr marL="1215662" lvl="3"/>
            <a:r>
              <a:rPr lang="cs-CZ" sz="1000" dirty="0"/>
              <a:t>V návaznosti na související dokumenty (MP007, MP004, MP010)</a:t>
            </a:r>
          </a:p>
          <a:p>
            <a:pPr marL="1215662" lvl="3"/>
            <a:r>
              <a:rPr lang="cs-CZ" sz="1000" dirty="0"/>
              <a:t>Bude upravovat požadavky na odevzdávanou dokumentaci HSD pro SŽ</a:t>
            </a:r>
          </a:p>
          <a:p>
            <a:pPr marL="1215662" lvl="3"/>
            <a:r>
              <a:rPr lang="cs-CZ" sz="1000" dirty="0"/>
              <a:t>Bude respektovat rozlišení různých požadavků na výsledná data dle způsobu jejich použití</a:t>
            </a:r>
          </a:p>
          <a:p>
            <a:pPr marL="1215662" lvl="3"/>
            <a:r>
              <a:rPr lang="cs-CZ" sz="1000" dirty="0"/>
              <a:t>Bude respektovat parametry v současnosti běžně dostupných zařízení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/>
              <a:t>Doporučené postupy</a:t>
            </a:r>
          </a:p>
          <a:p>
            <a:pPr marL="1215662" lvl="3"/>
            <a:r>
              <a:rPr lang="cs-CZ" sz="1000" dirty="0"/>
              <a:t>Bude obsahovat doporučené postupy pro různé metody, které by měly vést k přijatelnému výsledku</a:t>
            </a:r>
          </a:p>
          <a:p>
            <a:pPr marL="612000" lvl="2" indent="0">
              <a:buNone/>
            </a:pPr>
            <a:endParaRPr lang="cs-CZ" sz="1100" dirty="0"/>
          </a:p>
          <a:p>
            <a:endParaRPr lang="en-CZ" sz="1100" dirty="0"/>
          </a:p>
        </p:txBody>
      </p:sp>
    </p:spTree>
    <p:extLst>
      <p:ext uri="{BB962C8B-B14F-4D97-AF65-F5344CB8AC3E}">
        <p14:creationId xmlns:p14="http://schemas.microsoft.com/office/powerpoint/2010/main" val="118064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1188F-D06F-2217-5CD2-CF4D8BB3A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snímek obrazovky, Písmo, dokument&#10;&#10;Obsah vygenerovaný umělou inteligencí může být nesprávný.">
            <a:extLst>
              <a:ext uri="{FF2B5EF4-FFF2-40B4-BE49-F238E27FC236}">
                <a16:creationId xmlns:a16="http://schemas.microsoft.com/office/drawing/2014/main" id="{A54EB840-4319-24F5-5587-8906A72C7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69" y="0"/>
            <a:ext cx="4450031" cy="6223819"/>
          </a:xfrm>
          <a:prstGeom prst="rect">
            <a:avLst/>
          </a:prstGeom>
          <a:noFill/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1C0341D-40F2-F815-6FDB-6F96A6D32BB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pPr>
              <a:spcAft>
                <a:spcPts val="600"/>
              </a:spcAft>
            </a:pPr>
            <a:fld id="{D2BBFFE0-7584-47E7-90FA-15F39808A249}" type="slidenum">
              <a:rPr lang="cs-CZ" smtClean="0"/>
              <a:pPr>
                <a:spcAft>
                  <a:spcPts val="600"/>
                </a:spcAft>
              </a:pPr>
              <a:t>12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B9E20E-3444-BEF2-F84E-2BF712481E1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5CAFFD-5427-EA71-A467-AC0F79619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59999"/>
            <a:ext cx="6793200" cy="92214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200"/>
              <a:t>Práce na předpisu SŽ M20/MP011</a:t>
            </a:r>
            <a:br>
              <a:rPr lang="cs-CZ" sz="2200"/>
            </a:br>
            <a:r>
              <a:rPr lang="cs-CZ" sz="2200"/>
              <a:t>Standardy pro zeměměřickou techniku</a:t>
            </a:r>
            <a:br>
              <a:rPr lang="en-GB" sz="2200"/>
            </a:br>
            <a:endParaRPr lang="en-CZ" sz="22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AC9CE6-7AA6-C4D8-8BDA-D4DCABF12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9" y="1509714"/>
            <a:ext cx="6793200" cy="4557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Metrologické standardy</a:t>
            </a:r>
          </a:p>
          <a:p>
            <a:pPr marL="0" indent="0">
              <a:buNone/>
            </a:pPr>
            <a:endParaRPr lang="cs-CZ" b="1" dirty="0"/>
          </a:p>
          <a:p>
            <a:pPr marL="702900" lvl="1" indent="-342900"/>
            <a:r>
              <a:rPr lang="cs-CZ" dirty="0"/>
              <a:t>Požadavky na přístrojovou techniku</a:t>
            </a:r>
          </a:p>
          <a:p>
            <a:pPr lvl="4"/>
            <a:r>
              <a:rPr lang="cs-CZ" dirty="0"/>
              <a:t>Totální stanice</a:t>
            </a:r>
          </a:p>
          <a:p>
            <a:pPr lvl="4"/>
            <a:r>
              <a:rPr lang="cs-CZ" dirty="0"/>
              <a:t>GNSS</a:t>
            </a:r>
          </a:p>
          <a:p>
            <a:pPr lvl="4"/>
            <a:r>
              <a:rPr lang="cs-CZ" dirty="0"/>
              <a:t>Rozchodky, vozíky</a:t>
            </a:r>
          </a:p>
          <a:p>
            <a:pPr lvl="4"/>
            <a:r>
              <a:rPr lang="cs-CZ" dirty="0"/>
              <a:t>Skenery</a:t>
            </a:r>
          </a:p>
          <a:p>
            <a:pPr lvl="4"/>
            <a:r>
              <a:rPr lang="cs-CZ" dirty="0"/>
              <a:t>Skenovací systémy</a:t>
            </a:r>
          </a:p>
          <a:p>
            <a:pPr marL="1215662" lvl="3"/>
            <a:r>
              <a:rPr lang="cs-CZ" sz="1000" dirty="0"/>
              <a:t>Montované na vozíky</a:t>
            </a:r>
          </a:p>
          <a:p>
            <a:pPr marL="1215662" lvl="3"/>
            <a:r>
              <a:rPr lang="cs-CZ" sz="1000" dirty="0"/>
              <a:t>Montované na hnací vozidlo</a:t>
            </a:r>
          </a:p>
          <a:p>
            <a:pPr marL="1215662" lvl="3"/>
            <a:r>
              <a:rPr lang="cs-CZ" sz="1000" dirty="0"/>
              <a:t>Ruční SLAM</a:t>
            </a:r>
          </a:p>
          <a:p>
            <a:pPr marL="1215662" lvl="3"/>
            <a:r>
              <a:rPr lang="cs-CZ" sz="1000" dirty="0"/>
              <a:t>Ruční GNSS/IMU</a:t>
            </a:r>
          </a:p>
          <a:p>
            <a:pPr lvl="4"/>
            <a:r>
              <a:rPr 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8175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08A81-3C6D-2E99-DA49-11696AA04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snímek obrazovky, číslo, Paralelní&#10;&#10;Obsah vygenerovaný umělou inteligencí může být nesprávný.">
            <a:extLst>
              <a:ext uri="{FF2B5EF4-FFF2-40B4-BE49-F238E27FC236}">
                <a16:creationId xmlns:a16="http://schemas.microsoft.com/office/drawing/2014/main" id="{E4D01892-0AD2-66AA-21C5-24CF69CA5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959" y="2009543"/>
            <a:ext cx="4269041" cy="2838912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F5EADC-5610-2C35-46A8-7F049F8FA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419" cy="4461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Přesnostní</a:t>
            </a:r>
            <a:r>
              <a:rPr lang="cs-CZ" b="1" dirty="0"/>
              <a:t> standardy</a:t>
            </a:r>
          </a:p>
          <a:p>
            <a:pPr marL="0" indent="0">
              <a:buNone/>
            </a:pPr>
            <a:endParaRPr lang="cs-CZ" b="1" dirty="0"/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/>
              <a:t>Požadavky na kvalitu výsledných dat</a:t>
            </a:r>
          </a:p>
          <a:p>
            <a:pPr marL="1215662" lvl="3"/>
            <a:r>
              <a:rPr lang="cs-CZ" sz="1000" dirty="0"/>
              <a:t>Výsledná data musejí mít splňovat požadavky na kvalitu dat dle návazných předpisů (MP004, MP007, MP010, MP014, …)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/>
              <a:t>Na základě požadovaného výstupu lze zvolit přístroje</a:t>
            </a:r>
          </a:p>
          <a:p>
            <a:pPr lvl="5"/>
            <a:r>
              <a:rPr lang="cs-CZ" sz="1000" dirty="0"/>
              <a:t>Přístroje musí splňovat metrologické standardy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/>
              <a:t>Na základě požadovaného výstupu a zvoleného přístroje lze zvolit pracovní postup</a:t>
            </a:r>
          </a:p>
          <a:p>
            <a:pPr lvl="5"/>
            <a:r>
              <a:rPr lang="cs-CZ" sz="1000" dirty="0"/>
              <a:t>Geodet musí prokazatelně splnit požadavky na kvalitu dat </a:t>
            </a:r>
          </a:p>
          <a:p>
            <a:pPr marL="702900" lvl="1" indent="-342900">
              <a:buAutoNum type="arabicParenR"/>
            </a:pPr>
            <a:endParaRPr lang="cs-CZ" dirty="0"/>
          </a:p>
          <a:p>
            <a:pPr marL="612000" lvl="2" indent="0">
              <a:buNone/>
            </a:pPr>
            <a:endParaRPr lang="cs-CZ" dirty="0"/>
          </a:p>
          <a:p>
            <a:endParaRPr lang="en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7B9D5-8E93-CE67-962C-F5BCE049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59999"/>
            <a:ext cx="6793200" cy="92214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200"/>
              <a:t>Práce na předpisu SŽ M20/MP011</a:t>
            </a:r>
            <a:br>
              <a:rPr lang="cs-CZ" sz="2200"/>
            </a:br>
            <a:r>
              <a:rPr lang="cs-CZ" sz="2200"/>
              <a:t>Standardy pro zeměměřickou techniku</a:t>
            </a:r>
            <a:br>
              <a:rPr lang="en-GB" sz="2200"/>
            </a:br>
            <a:endParaRPr lang="en-CZ" sz="22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B9211-9D87-CC4D-C74C-EE1A4292FDA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45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793C6-7517-6166-EE2C-AE6FF7C3A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37EF-566F-7C5F-1DDA-B1714C326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na předpisu SŽ M20/MP011</a:t>
            </a:r>
            <a:br>
              <a:rPr lang="cs-CZ" dirty="0"/>
            </a:br>
            <a:r>
              <a:rPr lang="cs-CZ" dirty="0"/>
              <a:t>Standardy pro zeměměřickou techniku</a:t>
            </a:r>
            <a:br>
              <a:rPr lang="en-GB" dirty="0"/>
            </a:br>
            <a:endParaRPr lang="en-C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13413A-CF10-A7F0-B12B-D794D53EAE2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DC57C7-BF2B-988F-D9B0-F1267A76C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9909347" cy="4461582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Doporučené postupy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/>
              <a:t>Soubor měřických postupů doporučených na základě zvoleného přístrojového vybavení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/>
              <a:t>Nebudou závazné </a:t>
            </a:r>
          </a:p>
          <a:p>
            <a:pPr lvl="5"/>
            <a:r>
              <a:rPr lang="cs-CZ" dirty="0"/>
              <a:t>Nelze vracet dokumentace při nedodržení parametrů</a:t>
            </a:r>
          </a:p>
          <a:p>
            <a:pPr lvl="5"/>
            <a:r>
              <a:rPr lang="cs-CZ" dirty="0"/>
              <a:t>Nelze se odvolávat na dodržení parametrů při zamítnutí dokumentace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/>
              <a:t>Vycházejí z dlouhodobých zkušeností se současnou měřickou technikou</a:t>
            </a:r>
          </a:p>
          <a:p>
            <a:pPr lvl="5"/>
            <a:r>
              <a:rPr lang="cs-CZ" dirty="0"/>
              <a:t>Rychlý vývoj jak v oblasti vývoje technologie, tak v cenové dostupnosti </a:t>
            </a:r>
          </a:p>
          <a:p>
            <a:pPr marL="702900" lvl="1" indent="-342900">
              <a:buAutoNum type="arabicParenR"/>
            </a:pPr>
            <a:endParaRPr lang="cs-CZ" dirty="0"/>
          </a:p>
          <a:p>
            <a:pPr marL="612000" lvl="2" indent="0">
              <a:buNone/>
            </a:pPr>
            <a:endParaRPr lang="cs-CZ" dirty="0"/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9181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19C6D1C-EAF2-4F0C-4387-57710400F613}"/>
              </a:ext>
            </a:extLst>
          </p:cNvPr>
          <p:cNvSpPr txBox="1"/>
          <p:nvPr/>
        </p:nvSpPr>
        <p:spPr>
          <a:xfrm>
            <a:off x="636693" y="3283143"/>
            <a:ext cx="2408464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Děkuji za pozornost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D416C5A-B011-E42A-5056-5A5AAEB8AD87}"/>
              </a:ext>
            </a:extLst>
          </p:cNvPr>
          <p:cNvSpPr txBox="1"/>
          <p:nvPr/>
        </p:nvSpPr>
        <p:spPr>
          <a:xfrm>
            <a:off x="8875683" y="5595735"/>
            <a:ext cx="3316317" cy="1061829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000" b="1" dirty="0">
                <a:solidFill>
                  <a:schemeClr val="bg1"/>
                </a:solidFill>
              </a:rPr>
              <a:t>Mgr. Jan Čibera</a:t>
            </a:r>
            <a:endParaRPr lang="cs-CZ" sz="10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 972 221 787</a:t>
            </a:r>
            <a:b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 601 078 298</a:t>
            </a:r>
            <a:b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 cibera@spravazeleznic.cz</a:t>
            </a:r>
            <a:endParaRPr lang="cs-CZ" sz="1000" b="1" dirty="0">
              <a:solidFill>
                <a:schemeClr val="bg1"/>
              </a:solidFill>
            </a:endParaRPr>
          </a:p>
          <a:p>
            <a:endParaRPr lang="cs-CZ" sz="1000" b="1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D919E7-657E-0416-C2D0-7266700E3D1A}"/>
              </a:ext>
            </a:extLst>
          </p:cNvPr>
          <p:cNvSpPr txBox="1"/>
          <p:nvPr/>
        </p:nvSpPr>
        <p:spPr>
          <a:xfrm>
            <a:off x="6096000" y="5595735"/>
            <a:ext cx="3316317" cy="1061829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000" b="1" dirty="0">
                <a:solidFill>
                  <a:schemeClr val="bg1"/>
                </a:solidFill>
              </a:rPr>
              <a:t>Ing. Martin Votoupal</a:t>
            </a:r>
          </a:p>
          <a:p>
            <a:pPr>
              <a:lnSpc>
                <a:spcPct val="110000"/>
              </a:lnSpc>
            </a:pP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 972 762 033</a:t>
            </a:r>
            <a:b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 727 877 362</a:t>
            </a:r>
            <a:b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 Votoupal@spravazeleznic.cz</a:t>
            </a:r>
            <a:endParaRPr lang="cs-CZ" sz="1000" b="1" dirty="0">
              <a:solidFill>
                <a:schemeClr val="bg1"/>
              </a:solidFill>
            </a:endParaRPr>
          </a:p>
          <a:p>
            <a:endParaRPr lang="cs-CZ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6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92A3-5FBA-0539-4A2B-2B64A9A24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59999"/>
            <a:ext cx="6793200" cy="922149"/>
          </a:xfrm>
        </p:spPr>
        <p:txBody>
          <a:bodyPr anchor="t">
            <a:normAutofit/>
          </a:bodyPr>
          <a:lstStyle/>
          <a:p>
            <a:r>
              <a:rPr lang="cs-CZ" dirty="0"/>
              <a:t>Úvod</a:t>
            </a:r>
            <a:br>
              <a:rPr lang="en-GB" dirty="0"/>
            </a:br>
            <a:endParaRPr lang="en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4B12BA-70A8-CAEC-CF78-7134F45B51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pic>
        <p:nvPicPr>
          <p:cNvPr id="7" name="Obrázek 6" descr="Obsah obrázku venku, strom, rostlina, dům&#10;&#10;Obsah vygenerovaný umělou inteligencí může být nesprávný.">
            <a:extLst>
              <a:ext uri="{FF2B5EF4-FFF2-40B4-BE49-F238E27FC236}">
                <a16:creationId xmlns:a16="http://schemas.microsoft.com/office/drawing/2014/main" id="{06D0FFC7-5563-7F3C-6811-4564FADE6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52" y="0"/>
            <a:ext cx="5436148" cy="3057832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0833ED-68F0-F444-515E-4CA9B5EC8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419" cy="4461582"/>
          </a:xfrm>
        </p:spPr>
        <p:txBody>
          <a:bodyPr>
            <a:normAutofit/>
          </a:bodyPr>
          <a:lstStyle/>
          <a:p>
            <a:r>
              <a:rPr lang="cs-CZ" dirty="0"/>
              <a:t>Činnosti prováděné Správou železniční geodezie</a:t>
            </a:r>
            <a:endParaRPr lang="en-GB" dirty="0"/>
          </a:p>
          <a:p>
            <a:pPr lvl="2"/>
            <a:r>
              <a:rPr lang="cs-CZ" dirty="0"/>
              <a:t>Zaměřování kubatur  </a:t>
            </a:r>
            <a:endParaRPr lang="en-GB" dirty="0"/>
          </a:p>
          <a:p>
            <a:pPr lvl="2"/>
            <a:r>
              <a:rPr lang="cs-CZ" dirty="0"/>
              <a:t>Podklady pro projekční účely</a:t>
            </a:r>
            <a:endParaRPr lang="en-GB" dirty="0"/>
          </a:p>
          <a:p>
            <a:pPr lvl="3"/>
            <a:r>
              <a:rPr lang="cs-CZ" dirty="0"/>
              <a:t>Pasporty budov</a:t>
            </a:r>
          </a:p>
          <a:p>
            <a:pPr lvl="3"/>
            <a:r>
              <a:rPr lang="cs-CZ" dirty="0"/>
              <a:t>Mapové podklady</a:t>
            </a:r>
          </a:p>
          <a:p>
            <a:pPr lvl="2"/>
            <a:r>
              <a:rPr lang="cs-CZ" dirty="0"/>
              <a:t>Inspekční snímkování ve spolupráci s hasiči</a:t>
            </a:r>
          </a:p>
          <a:p>
            <a:pPr lvl="2"/>
            <a:r>
              <a:rPr lang="cs-CZ" dirty="0"/>
              <a:t>Mapování pro potřeby památkové péče</a:t>
            </a:r>
          </a:p>
          <a:p>
            <a:pPr lvl="2"/>
            <a:r>
              <a:rPr lang="cs-CZ" dirty="0"/>
              <a:t>Údržba a správa tratí</a:t>
            </a:r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27072C97-66F1-33A6-34EC-3E2DF8A98FD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pPr>
              <a:spcAft>
                <a:spcPts val="600"/>
              </a:spcAft>
            </a:pPr>
            <a:fld id="{D2BBFFE0-7584-47E7-90FA-15F39808A249}" type="slidenum">
              <a:rPr lang="cs-CZ" smtClean="0"/>
              <a:pPr>
                <a:spcAft>
                  <a:spcPts val="600"/>
                </a:spcAft>
              </a:pPr>
              <a:t>2</a:t>
            </a:fld>
            <a:endParaRPr lang="cs-CZ"/>
          </a:p>
        </p:txBody>
      </p:sp>
      <p:pic>
        <p:nvPicPr>
          <p:cNvPr id="9" name="Obrázek 8" descr="Obsah obrázku zima, strom, venku, trať&#10;&#10;Obsah vygenerovaný umělou inteligencí může být nesprávný.">
            <a:extLst>
              <a:ext uri="{FF2B5EF4-FFF2-40B4-BE49-F238E27FC236}">
                <a16:creationId xmlns:a16="http://schemas.microsoft.com/office/drawing/2014/main" id="{0A5C0D90-D1CA-E5C9-3A41-66FA8861A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b="17004"/>
          <a:stretch/>
        </p:blipFill>
        <p:spPr>
          <a:xfrm>
            <a:off x="6755852" y="3820684"/>
            <a:ext cx="5436148" cy="30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5961B-F2D2-0F34-95E7-8316511B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59999"/>
            <a:ext cx="6793200" cy="922149"/>
          </a:xfrm>
        </p:spPr>
        <p:txBody>
          <a:bodyPr anchor="t">
            <a:normAutofit/>
          </a:bodyPr>
          <a:lstStyle/>
          <a:p>
            <a:r>
              <a:rPr lang="cs-CZ" dirty="0"/>
              <a:t>Kubatury</a:t>
            </a:r>
            <a:br>
              <a:rPr lang="en-GB" dirty="0"/>
            </a:br>
            <a:endParaRPr lang="en-CZ" dirty="0"/>
          </a:p>
        </p:txBody>
      </p:sp>
      <p:pic>
        <p:nvPicPr>
          <p:cNvPr id="8" name="Zástupný symbol obrázku 7" descr="Obsah obrázku papírový drak, obloha, snímek obrazovky, venku&#10;&#10;Obsah vygenerovaný umělou inteligencí může být nesprávný.">
            <a:extLst>
              <a:ext uri="{FF2B5EF4-FFF2-40B4-BE49-F238E27FC236}">
                <a16:creationId xmlns:a16="http://schemas.microsoft.com/office/drawing/2014/main" id="{491B95D9-68C7-2EAA-9DDD-755DAC4C87B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" r="4367" b="-4"/>
          <a:stretch/>
        </p:blipFill>
        <p:spPr>
          <a:xfrm>
            <a:off x="7922959" y="10"/>
            <a:ext cx="4269041" cy="3301190"/>
          </a:xfrm>
          <a:noFill/>
        </p:spPr>
      </p:pic>
      <p:pic>
        <p:nvPicPr>
          <p:cNvPr id="12" name="Zástupný symbol obrázku 11" descr="Obsah obrázku text, snímek obrazovky, mapa&#10;&#10;Obsah vygenerovaný umělou inteligencí může být nesprávný.">
            <a:extLst>
              <a:ext uri="{FF2B5EF4-FFF2-40B4-BE49-F238E27FC236}">
                <a16:creationId xmlns:a16="http://schemas.microsoft.com/office/drawing/2014/main" id="{1F010E2D-38FD-566E-83AA-A9CF2DE3AB6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r="16729"/>
          <a:stretch>
            <a:fillRect/>
          </a:stretch>
        </p:blipFill>
        <p:spPr>
          <a:xfrm>
            <a:off x="7923213" y="3556801"/>
            <a:ext cx="4268787" cy="3300413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D5D581-620F-96DE-466A-860C975B5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948" cy="4459074"/>
          </a:xfrm>
        </p:spPr>
        <p:txBody>
          <a:bodyPr>
            <a:normAutofit/>
          </a:bodyPr>
          <a:lstStyle/>
          <a:p>
            <a:r>
              <a:rPr lang="cs-CZ" dirty="0"/>
              <a:t>Zjišťování objemu zemních prací</a:t>
            </a:r>
            <a:endParaRPr lang="en-GB" dirty="0"/>
          </a:p>
          <a:p>
            <a:pPr lvl="2"/>
            <a:r>
              <a:rPr lang="cs-CZ" dirty="0"/>
              <a:t>Investiční výstavba</a:t>
            </a:r>
          </a:p>
          <a:p>
            <a:pPr lvl="5"/>
            <a:r>
              <a:rPr lang="cs-CZ" dirty="0"/>
              <a:t>Kontrolní činnost prováděná pro Stavební správy – rychlé, přesné a etapové zaměřování – ochrana Investora a pomoc geodetům zhotovitele </a:t>
            </a:r>
            <a:endParaRPr lang="en-GB" dirty="0"/>
          </a:p>
          <a:p>
            <a:pPr lvl="2"/>
            <a:r>
              <a:rPr lang="cs-CZ" dirty="0"/>
              <a:t>Opravné práce a údržba</a:t>
            </a:r>
          </a:p>
          <a:p>
            <a:pPr lvl="2"/>
            <a:r>
              <a:rPr lang="cs-CZ" dirty="0"/>
              <a:t>Mimořádné události (povodňové škody 2024)</a:t>
            </a:r>
          </a:p>
          <a:p>
            <a:pPr lvl="5"/>
            <a:r>
              <a:rPr lang="cs-CZ" dirty="0"/>
              <a:t>Zaměření kubatur odplavených/naplavených zemin pro předběžné odhady škod</a:t>
            </a:r>
            <a:endParaRPr lang="en-GB" dirty="0"/>
          </a:p>
          <a:p>
            <a:pPr lvl="2"/>
            <a:endParaRPr lang="en-GB" dirty="0"/>
          </a:p>
          <a:p>
            <a:endParaRPr lang="en-CZ" dirty="0"/>
          </a:p>
        </p:txBody>
      </p:sp>
      <p:pic>
        <p:nvPicPr>
          <p:cNvPr id="9" name="Obrázek 8" descr="Obsah obrázku venku, obloha, Katastrofa, rostlina&#10;&#10;Obsah vygenerovaný umělou inteligencí může být nesprávný.">
            <a:extLst>
              <a:ext uri="{FF2B5EF4-FFF2-40B4-BE49-F238E27FC236}">
                <a16:creationId xmlns:a16="http://schemas.microsoft.com/office/drawing/2014/main" id="{4CBF930F-00E1-AF04-82E5-87D055762FC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0"/>
          <a:stretch/>
        </p:blipFill>
        <p:spPr>
          <a:xfrm>
            <a:off x="1865028" y="4247617"/>
            <a:ext cx="5946283" cy="260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E999B-83A0-4719-6A8D-20A51B77E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obrázku 10" descr="Obsah obrázku skica, diagram, Technický výkres, Plán&#10;&#10;Obsah vygenerovaný umělou inteligencí může být nesprávný.">
            <a:extLst>
              <a:ext uri="{FF2B5EF4-FFF2-40B4-BE49-F238E27FC236}">
                <a16:creationId xmlns:a16="http://schemas.microsoft.com/office/drawing/2014/main" id="{F0F23516-7D94-0EA1-802B-FE79676C41F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r="4160"/>
          <a:stretch/>
        </p:blipFill>
        <p:spPr>
          <a:xfrm>
            <a:off x="4239576" y="420096"/>
            <a:ext cx="7952424" cy="601780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0C0EE-1004-8FC1-DA70-C65FB1F1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Podklady pro projekční účely</a:t>
            </a:r>
            <a:br>
              <a:rPr lang="en-GB" dirty="0"/>
            </a:br>
            <a:endParaRPr lang="en-C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BDA1E9-039C-BB98-0469-FAEEE42FDC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99ECFA-5369-A51B-F8EB-41B5BBA74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Pasporty budov</a:t>
            </a:r>
            <a:endParaRPr lang="en-GB" dirty="0"/>
          </a:p>
          <a:p>
            <a:pPr lvl="2"/>
            <a:r>
              <a:rPr lang="cs-CZ" dirty="0"/>
              <a:t>Pořízení datové sady </a:t>
            </a:r>
          </a:p>
          <a:p>
            <a:pPr lvl="5"/>
            <a:r>
              <a:rPr lang="cs-CZ" dirty="0"/>
              <a:t>Mobilní skenery, statické skenery, drony</a:t>
            </a:r>
            <a:endParaRPr lang="en-GB" dirty="0"/>
          </a:p>
          <a:p>
            <a:pPr lvl="5"/>
            <a:r>
              <a:rPr lang="cs-CZ" dirty="0"/>
              <a:t>Kombinace metod</a:t>
            </a:r>
          </a:p>
          <a:p>
            <a:pPr lvl="2"/>
            <a:r>
              <a:rPr lang="cs-CZ" dirty="0"/>
              <a:t>Výstupy</a:t>
            </a:r>
          </a:p>
          <a:p>
            <a:pPr lvl="4"/>
            <a:r>
              <a:rPr lang="cs-CZ" dirty="0"/>
              <a:t>Vektorová kresba</a:t>
            </a:r>
          </a:p>
          <a:p>
            <a:pPr lvl="5"/>
            <a:r>
              <a:rPr lang="cs-CZ" dirty="0"/>
              <a:t>Pohledy, řezy, půdorysy, kótované plány</a:t>
            </a:r>
          </a:p>
          <a:p>
            <a:pPr lvl="5"/>
            <a:r>
              <a:rPr lang="cs-CZ" dirty="0"/>
              <a:t>3D drátový model – podklady pro BIM</a:t>
            </a:r>
          </a:p>
          <a:p>
            <a:pPr lvl="4"/>
            <a:r>
              <a:rPr lang="cs-CZ" dirty="0"/>
              <a:t>Mračna bodů</a:t>
            </a:r>
          </a:p>
          <a:p>
            <a:pPr lvl="5"/>
            <a:r>
              <a:rPr lang="cs-CZ" dirty="0"/>
              <a:t>Klasifikovaná a filtrovaná mračna bodů</a:t>
            </a:r>
          </a:p>
          <a:p>
            <a:pPr lvl="5"/>
            <a:endParaRPr lang="en-GB" dirty="0"/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4411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578F8-E3B6-E2B0-5708-E535445FD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ACEF8-8A54-9020-660D-48192CA8F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Podklady pro projekční účely</a:t>
            </a:r>
            <a:br>
              <a:rPr lang="en-GB" dirty="0"/>
            </a:br>
            <a:endParaRPr lang="en-C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E6E470-CB3F-4D07-DD8C-A7A4E28C239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23709" y="6114881"/>
            <a:ext cx="6346110" cy="597203"/>
          </a:xfrm>
        </p:spPr>
        <p:txBody>
          <a:bodyPr/>
          <a:lstStyle/>
          <a:p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6F2556-3E55-2A9C-B9CD-DE0768786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Mapování pro projekční účely</a:t>
            </a:r>
            <a:endParaRPr lang="en-GB" dirty="0"/>
          </a:p>
          <a:p>
            <a:pPr lvl="2"/>
            <a:r>
              <a:rPr lang="cs-CZ" dirty="0"/>
              <a:t>Pořízení datové sady </a:t>
            </a:r>
          </a:p>
          <a:p>
            <a:pPr lvl="5"/>
            <a:r>
              <a:rPr lang="cs-CZ" dirty="0"/>
              <a:t>Mobilní skenery, statické skenery, drony</a:t>
            </a:r>
          </a:p>
          <a:p>
            <a:pPr lvl="5"/>
            <a:r>
              <a:rPr lang="cs-CZ" dirty="0"/>
              <a:t>Kombinace metod</a:t>
            </a:r>
          </a:p>
          <a:p>
            <a:pPr lvl="2"/>
            <a:r>
              <a:rPr lang="cs-CZ" dirty="0"/>
              <a:t>Výstupy</a:t>
            </a:r>
          </a:p>
          <a:p>
            <a:pPr lvl="4"/>
            <a:r>
              <a:rPr lang="cs-CZ" dirty="0"/>
              <a:t>Vektorová kresba</a:t>
            </a:r>
          </a:p>
          <a:p>
            <a:pPr lvl="5"/>
            <a:r>
              <a:rPr lang="cs-CZ" dirty="0"/>
              <a:t>Nové mapování</a:t>
            </a:r>
          </a:p>
          <a:p>
            <a:pPr lvl="5"/>
            <a:r>
              <a:rPr lang="cs-CZ" dirty="0"/>
              <a:t>Reambulace stávajících mapových podkladů</a:t>
            </a:r>
          </a:p>
          <a:p>
            <a:pPr lvl="4"/>
            <a:r>
              <a:rPr lang="cs-CZ" dirty="0"/>
              <a:t>Mračna bodů</a:t>
            </a:r>
          </a:p>
          <a:p>
            <a:pPr lvl="5"/>
            <a:r>
              <a:rPr lang="cs-CZ" dirty="0"/>
              <a:t>Klasifikovaná a filtrovaná mračna bodů</a:t>
            </a:r>
          </a:p>
          <a:p>
            <a:pPr lvl="5"/>
            <a:r>
              <a:rPr lang="cs-CZ" dirty="0"/>
              <a:t>Digitální modelu terénu</a:t>
            </a:r>
          </a:p>
          <a:p>
            <a:pPr lvl="4"/>
            <a:r>
              <a:rPr lang="cs-CZ" dirty="0"/>
              <a:t>Ortofoto </a:t>
            </a:r>
          </a:p>
          <a:p>
            <a:pPr marL="996950" lvl="5" indent="0">
              <a:buNone/>
            </a:pPr>
            <a:endParaRPr lang="cs-CZ" dirty="0"/>
          </a:p>
          <a:p>
            <a:pPr lvl="5"/>
            <a:endParaRPr lang="en-GB" dirty="0"/>
          </a:p>
          <a:p>
            <a:endParaRPr lang="en-CZ" dirty="0"/>
          </a:p>
        </p:txBody>
      </p:sp>
      <p:pic>
        <p:nvPicPr>
          <p:cNvPr id="17" name="Zástupný symbol obrázku 16" descr="Obsah obrázku rostlina, květina, venku, strom&#10;&#10;Obsah vygenerovaný umělou inteligencí může být nesprávný.">
            <a:extLst>
              <a:ext uri="{FF2B5EF4-FFF2-40B4-BE49-F238E27FC236}">
                <a16:creationId xmlns:a16="http://schemas.microsoft.com/office/drawing/2014/main" id="{D68BD1B0-0BED-088A-B9E4-12588DC8F55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8" r="31518"/>
          <a:stretch>
            <a:fillRect/>
          </a:stretch>
        </p:blipFill>
        <p:spPr>
          <a:xfrm>
            <a:off x="7922959" y="1"/>
            <a:ext cx="4269041" cy="6857999"/>
          </a:xfrm>
        </p:spPr>
      </p:pic>
    </p:spTree>
    <p:extLst>
      <p:ext uri="{BB962C8B-B14F-4D97-AF65-F5344CB8AC3E}">
        <p14:creationId xmlns:p14="http://schemas.microsoft.com/office/powerpoint/2010/main" val="5086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B188A-CF1D-11C6-AED2-5CBACAFAC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267B-34DE-4D07-CB5F-88EE538DD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59999"/>
            <a:ext cx="6869249" cy="922149"/>
          </a:xfrm>
        </p:spPr>
        <p:txBody>
          <a:bodyPr/>
          <a:lstStyle/>
          <a:p>
            <a:r>
              <a:rPr lang="cs-CZ"/>
              <a:t>Snímkování drony ve spolupráci s hasiči</a:t>
            </a:r>
            <a:br>
              <a:rPr lang="en-GB"/>
            </a:br>
            <a:endParaRPr lang="en-C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C633C-8A84-079C-CC9E-C99C56218A7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FC3839-3299-AF5E-5582-CC187C6B4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Inspekční snímkování</a:t>
            </a:r>
            <a:endParaRPr lang="en-GB" dirty="0"/>
          </a:p>
          <a:p>
            <a:pPr lvl="2"/>
            <a:r>
              <a:rPr lang="cs-CZ" dirty="0"/>
              <a:t>Ověření stavu FVE pomocí termokamer</a:t>
            </a:r>
          </a:p>
          <a:p>
            <a:pPr lvl="2"/>
            <a:r>
              <a:rPr lang="cs-CZ" dirty="0"/>
              <a:t>Zjišťování situace při mimořádných událostech</a:t>
            </a:r>
          </a:p>
          <a:p>
            <a:pPr lvl="4"/>
            <a:r>
              <a:rPr lang="cs-CZ" dirty="0"/>
              <a:t>Termokamery, …</a:t>
            </a:r>
          </a:p>
          <a:p>
            <a:pPr lvl="4"/>
            <a:r>
              <a:rPr lang="cs-CZ" dirty="0"/>
              <a:t>Dokumentace stavu po mimořádné události</a:t>
            </a:r>
          </a:p>
          <a:p>
            <a:pPr lvl="5"/>
            <a:r>
              <a:rPr lang="cs-CZ" dirty="0"/>
              <a:t>Fotogrammetrie – slouží k orientaci na místě MÚ pro jednotky HSZ – Identifikace možnosti přístupů, rozsahu škod apod. Využití SW AVAG</a:t>
            </a:r>
          </a:p>
          <a:p>
            <a:pPr marL="1485900" lvl="6" indent="-228600">
              <a:buFont typeface="+mj-lt"/>
              <a:buAutoNum type="arabicPeriod"/>
            </a:pPr>
            <a:r>
              <a:rPr lang="cs-CZ" dirty="0"/>
              <a:t>nálet automatickou misí</a:t>
            </a:r>
          </a:p>
          <a:p>
            <a:pPr marL="1485900" lvl="6" indent="-228600">
              <a:buFont typeface="+mj-lt"/>
              <a:buAutoNum type="arabicPeriod"/>
            </a:pPr>
            <a:r>
              <a:rPr lang="cs-CZ" dirty="0"/>
              <a:t>nahrání dat pomocí webové aplikace </a:t>
            </a:r>
          </a:p>
          <a:p>
            <a:pPr marL="1485900" lvl="6" indent="-228600">
              <a:buFont typeface="+mj-lt"/>
              <a:buAutoNum type="arabicPeriod"/>
            </a:pPr>
            <a:r>
              <a:rPr lang="cs-CZ" dirty="0"/>
              <a:t>automatické vygenerování Ortofoto + </a:t>
            </a:r>
            <a:r>
              <a:rPr lang="cs-CZ" dirty="0" err="1"/>
              <a:t>wms</a:t>
            </a:r>
            <a:r>
              <a:rPr lang="cs-CZ" dirty="0"/>
              <a:t> odkaz </a:t>
            </a:r>
          </a:p>
          <a:p>
            <a:pPr lvl="5"/>
            <a:r>
              <a:rPr lang="cs-CZ" dirty="0"/>
              <a:t>Obrazová dokumentace mimořádné události </a:t>
            </a:r>
          </a:p>
          <a:p>
            <a:pPr lvl="5"/>
            <a:r>
              <a:rPr lang="cs-CZ" dirty="0"/>
              <a:t>Dokumentace průběhu odstraňování škod</a:t>
            </a:r>
            <a:endParaRPr lang="en-GB" dirty="0"/>
          </a:p>
          <a:p>
            <a:endParaRPr lang="en-CZ" dirty="0"/>
          </a:p>
        </p:txBody>
      </p:sp>
      <p:pic>
        <p:nvPicPr>
          <p:cNvPr id="20" name="Obrázek 19" descr="Obsah obrázku venku, Letecké snímkování, ve vzduchu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89275E6B-45C0-44FB-F2C7-BEFDA89C5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/>
          <a:stretch/>
        </p:blipFill>
        <p:spPr>
          <a:xfrm>
            <a:off x="7707557" y="0"/>
            <a:ext cx="4484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2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9A7AF-9CF4-EBAA-B3CB-870B9B27F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017E1-0623-367C-CEA3-45CB2B981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59999"/>
            <a:ext cx="6869249" cy="922149"/>
          </a:xfrm>
        </p:spPr>
        <p:txBody>
          <a:bodyPr/>
          <a:lstStyle/>
          <a:p>
            <a:r>
              <a:rPr lang="cs-CZ"/>
              <a:t>Snímkování drony ve spolupráci s hasiči</a:t>
            </a:r>
            <a:br>
              <a:rPr lang="en-GB"/>
            </a:br>
            <a:endParaRPr lang="en-CZ" dirty="0"/>
          </a:p>
        </p:txBody>
      </p:sp>
      <p:pic>
        <p:nvPicPr>
          <p:cNvPr id="4" name="3D model nálet hasiči">
            <a:hlinkClick r:id="" action="ppaction://media"/>
            <a:extLst>
              <a:ext uri="{FF2B5EF4-FFF2-40B4-BE49-F238E27FC236}">
                <a16:creationId xmlns:a16="http://schemas.microsoft.com/office/drawing/2014/main" id="{A1E5F57F-9488-301D-1A94-F7E89059C6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6152" y="970672"/>
            <a:ext cx="9469190" cy="5887328"/>
          </a:xfrm>
        </p:spPr>
      </p:pic>
    </p:spTree>
    <p:extLst>
      <p:ext uri="{BB962C8B-B14F-4D97-AF65-F5344CB8AC3E}">
        <p14:creationId xmlns:p14="http://schemas.microsoft.com/office/powerpoint/2010/main" val="283567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9282E-879C-5384-1E37-4FFB9CB40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A2230-4E60-C02B-A0CA-CCA03FE7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Mapování pro potřeby památkové péče</a:t>
            </a:r>
            <a:br>
              <a:rPr lang="cs-CZ" dirty="0"/>
            </a:br>
            <a:br>
              <a:rPr lang="en-GB" dirty="0"/>
            </a:br>
            <a:endParaRPr lang="en-C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385B2-2128-BC5B-D066-1AD2C22828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B2D9A2-4ED8-4636-BAC1-425C911D4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Detekce a dokumentace památkově chráněných objektů</a:t>
            </a:r>
            <a:endParaRPr lang="en-GB" dirty="0"/>
          </a:p>
          <a:p>
            <a:pPr lvl="2"/>
            <a:r>
              <a:rPr lang="cs-CZ" dirty="0"/>
              <a:t>Analýza dat z HSD umožňující identifikaci antropogenních prvků reliéfu terénu</a:t>
            </a:r>
            <a:endParaRPr lang="en-GB" dirty="0"/>
          </a:p>
          <a:p>
            <a:pPr lvl="2"/>
            <a:r>
              <a:rPr lang="cs-CZ" dirty="0"/>
              <a:t>Dokumentace fasád historických budov ve správě SŽ</a:t>
            </a:r>
            <a:endParaRPr lang="en-GB" dirty="0"/>
          </a:p>
          <a:p>
            <a:pPr lvl="2"/>
            <a:r>
              <a:rPr lang="cs-CZ" dirty="0"/>
              <a:t>Kompletní pasporty historických budov ve správě SŽ (podklady pro HBIM)</a:t>
            </a:r>
            <a:endParaRPr lang="en-GB" dirty="0"/>
          </a:p>
          <a:p>
            <a:endParaRPr lang="en-CZ" dirty="0"/>
          </a:p>
        </p:txBody>
      </p:sp>
      <p:pic>
        <p:nvPicPr>
          <p:cNvPr id="21" name="Zástupný symbol obrázku 20" descr="Obsah obrázku mapa, venku, hora, ve vzduchu&#10;&#10;Obsah vygenerovaný umělou inteligencí může být nesprávný.">
            <a:extLst>
              <a:ext uri="{FF2B5EF4-FFF2-40B4-BE49-F238E27FC236}">
                <a16:creationId xmlns:a16="http://schemas.microsoft.com/office/drawing/2014/main" id="{270F6E35-6A8E-BDEC-2E74-7A3FBD78C27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14435" r="28791" b="27943"/>
          <a:stretch/>
        </p:blipFill>
        <p:spPr>
          <a:xfrm>
            <a:off x="8692248" y="0"/>
            <a:ext cx="3505398" cy="3244908"/>
          </a:xfrm>
        </p:spPr>
      </p:pic>
      <p:pic>
        <p:nvPicPr>
          <p:cNvPr id="8" name="Obrázek 7" descr="Obsah obrázku Letecké snímkování, ve vzduchu, Pohled z ptačí perspektivy, mapa&#10;&#10;Obsah vygenerovaný umělou inteligencí může být nesprávný.">
            <a:extLst>
              <a:ext uri="{FF2B5EF4-FFF2-40B4-BE49-F238E27FC236}">
                <a16:creationId xmlns:a16="http://schemas.microsoft.com/office/drawing/2014/main" id="{B44F14DE-F990-2C0A-3F20-F1C1B0D75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18" y="3331358"/>
            <a:ext cx="3505398" cy="3526642"/>
          </a:xfrm>
          <a:prstGeom prst="rect">
            <a:avLst/>
          </a:prstGeom>
        </p:spPr>
      </p:pic>
      <p:pic>
        <p:nvPicPr>
          <p:cNvPr id="10" name="Obrázek 9" descr="Obsah obrázku kresba, skica, budova, okno&#10;&#10;Obsah vygenerovaný umělou inteligencí může být nesprávný.">
            <a:extLst>
              <a:ext uri="{FF2B5EF4-FFF2-40B4-BE49-F238E27FC236}">
                <a16:creationId xmlns:a16="http://schemas.microsoft.com/office/drawing/2014/main" id="{D6D72C4F-BE7E-0CFE-4F72-E374D723F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"/>
          <a:stretch/>
        </p:blipFill>
        <p:spPr>
          <a:xfrm>
            <a:off x="1846955" y="3739191"/>
            <a:ext cx="5030444" cy="24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5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1F331-1CC0-960F-F6DB-50FC9CC96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E5969-934E-5808-88D3-0E1F6D75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57188"/>
            <a:ext cx="8103489" cy="803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/>
              <a:t>Vyhodnocení dat HSD pro efektivní údržbu a správu tratí </a:t>
            </a:r>
            <a:br>
              <a:rPr lang="en-GB" sz="2000"/>
            </a:br>
            <a:endParaRPr lang="en-CZ" sz="200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06EC13E4-B9A2-4F72-24A1-6B0BBBACE6C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pPr>
              <a:spcAft>
                <a:spcPts val="600"/>
              </a:spcAft>
            </a:pPr>
            <a:fld id="{D2BBFFE0-7584-47E7-90FA-15F39808A249}" type="slidenum">
              <a:rPr lang="cs-CZ" smtClean="0"/>
              <a:pPr>
                <a:spcAft>
                  <a:spcPts val="600"/>
                </a:spcAft>
              </a:pPr>
              <a:t>9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57377-4B4D-FAE5-7DD6-362FBBEF3E7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9FD032-1025-45CE-40DC-AE017CD1B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8" y="1509714"/>
            <a:ext cx="6330391" cy="4061559"/>
          </a:xfrm>
        </p:spPr>
        <p:txBody>
          <a:bodyPr>
            <a:normAutofit/>
          </a:bodyPr>
          <a:lstStyle/>
          <a:p>
            <a:r>
              <a:rPr lang="cs-CZ" sz="1700" dirty="0"/>
              <a:t>Další možnosti využití dat HSD</a:t>
            </a:r>
          </a:p>
          <a:p>
            <a:pPr marL="996950" lvl="5" indent="0">
              <a:buNone/>
            </a:pPr>
            <a:r>
              <a:rPr lang="cs-CZ" sz="1500" dirty="0"/>
              <a:t>Veškerá pořízená data se ukládají v archivu SŽG</a:t>
            </a:r>
          </a:p>
          <a:p>
            <a:pPr marL="996950" lvl="5" indent="0">
              <a:buNone/>
            </a:pPr>
            <a:r>
              <a:rPr lang="cs-CZ" sz="1500" dirty="0"/>
              <a:t>Obsahují metadata – čas a způsob pořízení a třída přesnosti – z názvu dokumentace</a:t>
            </a:r>
            <a:endParaRPr lang="en-GB" sz="1500" dirty="0"/>
          </a:p>
          <a:p>
            <a:pPr lvl="2"/>
            <a:r>
              <a:rPr lang="cs-CZ" sz="1500" dirty="0"/>
              <a:t>Stromy – shluková analýza, vyhodnocení rizikové vegetace</a:t>
            </a:r>
            <a:endParaRPr lang="en-GB" sz="1500" dirty="0"/>
          </a:p>
          <a:p>
            <a:pPr lvl="2"/>
            <a:r>
              <a:rPr lang="cs-CZ" sz="1500" dirty="0"/>
              <a:t>Přejezdy – podklady pro analýzu dle normy ČSN 73 6380 </a:t>
            </a:r>
            <a:endParaRPr lang="en-GB" sz="1500" dirty="0"/>
          </a:p>
          <a:p>
            <a:pPr lvl="2"/>
            <a:r>
              <a:rPr lang="cs-CZ" sz="1500" dirty="0"/>
              <a:t>Skály</a:t>
            </a:r>
          </a:p>
          <a:p>
            <a:pPr lvl="6"/>
            <a:r>
              <a:rPr lang="cs-CZ" sz="1200" dirty="0"/>
              <a:t>Modely povrchu pro výpočty protierozních opatření</a:t>
            </a:r>
          </a:p>
          <a:p>
            <a:pPr lvl="6"/>
            <a:r>
              <a:rPr lang="cs-CZ" sz="1200" dirty="0"/>
              <a:t>Analýza rizikových oblastí (sesuvy)  </a:t>
            </a:r>
          </a:p>
          <a:p>
            <a:pPr lvl="2"/>
            <a:r>
              <a:rPr lang="cs-CZ" sz="1500" dirty="0"/>
              <a:t>Průběh trakčního vedení nad osou koleje</a:t>
            </a:r>
          </a:p>
          <a:p>
            <a:pPr lvl="2"/>
            <a:r>
              <a:rPr lang="cs-CZ" sz="1500" dirty="0"/>
              <a:t>Sledovaní posunů – nultá etapa</a:t>
            </a:r>
          </a:p>
        </p:txBody>
      </p:sp>
      <p:pic>
        <p:nvPicPr>
          <p:cNvPr id="51" name="Obrázek 50" descr="Obsah obrázku mapa, Letecké snímkování&#10;&#10;Obsah vygenerovaný umělou inteligencí může být nesprávný.">
            <a:extLst>
              <a:ext uri="{FF2B5EF4-FFF2-40B4-BE49-F238E27FC236}">
                <a16:creationId xmlns:a16="http://schemas.microsoft.com/office/drawing/2014/main" id="{7020776A-2CAC-C816-E9EC-A9FEC0F47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r="59767"/>
          <a:stretch/>
        </p:blipFill>
        <p:spPr>
          <a:xfrm>
            <a:off x="10545342" y="1509711"/>
            <a:ext cx="1637881" cy="4061559"/>
          </a:xfrm>
          <a:prstGeom prst="rect">
            <a:avLst/>
          </a:prstGeom>
        </p:spPr>
      </p:pic>
      <p:pic>
        <p:nvPicPr>
          <p:cNvPr id="6" name="Obrázek 5" descr="Obsah obrázku útes, květina, Barevnost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8199ABF1-58A3-B4A3-F56B-A2084B58C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4" r="20524"/>
          <a:stretch/>
        </p:blipFill>
        <p:spPr>
          <a:xfrm>
            <a:off x="7080032" y="1509711"/>
            <a:ext cx="1598851" cy="4061558"/>
          </a:xfrm>
          <a:prstGeom prst="rect">
            <a:avLst/>
          </a:prstGeom>
        </p:spPr>
      </p:pic>
      <p:pic>
        <p:nvPicPr>
          <p:cNvPr id="8" name="Obrázek 7" descr="Obsah obrázku útes, rostlina, květina, strom&#10;&#10;Obsah vygenerovaný umělou inteligencí může být nesprávný.">
            <a:extLst>
              <a:ext uri="{FF2B5EF4-FFF2-40B4-BE49-F238E27FC236}">
                <a16:creationId xmlns:a16="http://schemas.microsoft.com/office/drawing/2014/main" id="{CE655F08-A9D3-279A-3E47-F6643A966E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3" r="15425"/>
          <a:stretch/>
        </p:blipFill>
        <p:spPr>
          <a:xfrm>
            <a:off x="8793172" y="1509711"/>
            <a:ext cx="1637881" cy="40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Základní dynamická prezentace">
  <a:themeElements>
    <a:clrScheme name="SZ Color Theme Graphs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6B7F99"/>
      </a:accent2>
      <a:accent3>
        <a:srgbClr val="34A39A"/>
      </a:accent3>
      <a:accent4>
        <a:srgbClr val="B7D9D7"/>
      </a:accent4>
      <a:accent5>
        <a:srgbClr val="FC5200"/>
      </a:accent5>
      <a:accent6>
        <a:srgbClr val="F1986F"/>
      </a:accent6>
      <a:hlink>
        <a:srgbClr val="FAA700"/>
      </a:hlink>
      <a:folHlink>
        <a:srgbClr val="F5CDA1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12700">
          <a:noFill/>
        </a:ln>
      </a:spPr>
      <a:bodyPr lIns="72000" tIns="54000" rIns="72000" bIns="72000" rtlCol="0" anchor="t" anchorCtr="0"/>
      <a:lstStyle>
        <a:defPPr algn="l"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ace7" id="{8EE35276-C550-4C1A-B725-AB2B9BFD68A9}" vid="{CCCC7641-EEAE-4AFC-BB7F-C87AE819B2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Veřejný dokument" ma:contentTypeID="0x01010067F57B6512F0FE4889507DFC4DA84EED00A0BC1B2A96772C4D9F1B7B258A6EEA75" ma:contentTypeVersion="3" ma:contentTypeDescription="Vytvoří nový dokument" ma:contentTypeScope="" ma:versionID="02e7dbc96257793ddfe36dad6d770da5">
  <xsd:schema xmlns:xsd="http://www.w3.org/2001/XMLSchema" xmlns:xs="http://www.w3.org/2001/XMLSchema" xmlns:p="http://schemas.microsoft.com/office/2006/metadata/properties" xmlns:ns2="bae95aec-1303-4e37-b97b-d691813acc6d" targetNamespace="http://schemas.microsoft.com/office/2006/metadata/properties" ma:root="true" ma:fieldsID="e80b02b4f029ea76ff0f3d0eb8b4dab1" ns2:_="">
    <xsd:import namespace="bae95aec-1303-4e37-b97b-d691813acc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e95aec-1303-4e37-b97b-d691813acc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B5EF0D-59DA-484E-84DE-1629A09EAD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e95aec-1303-4e37-b97b-d691813acc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4E9C4E-5A5C-4606-BB4D-5F12F61555F6}">
  <ds:schemaRefs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3DE01A2-E641-4ABB-807C-0106AF68B3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HSD_Brno</Template>
  <TotalTime>1992</TotalTime>
  <Words>1801</Words>
  <Application>Microsoft Office PowerPoint</Application>
  <PresentationFormat>Širokoúhlá obrazovka</PresentationFormat>
  <Paragraphs>205</Paragraphs>
  <Slides>15</Slides>
  <Notes>14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Aptos</vt:lpstr>
      <vt:lpstr>Arial</vt:lpstr>
      <vt:lpstr>Calibri</vt:lpstr>
      <vt:lpstr>Times New Roman</vt:lpstr>
      <vt:lpstr>Verdana</vt:lpstr>
      <vt:lpstr>Základní dynamická prezentace</vt:lpstr>
      <vt:lpstr>VYUŽITÍ HROMADNÉHO SBĚRU DAT NA SPRÁVĚ ŽELEZNIČNÍ GEODÉZIE</vt:lpstr>
      <vt:lpstr>Úvod </vt:lpstr>
      <vt:lpstr>Kubatury </vt:lpstr>
      <vt:lpstr>Podklady pro projekční účely </vt:lpstr>
      <vt:lpstr>Podklady pro projekční účely </vt:lpstr>
      <vt:lpstr>Snímkování drony ve spolupráci s hasiči </vt:lpstr>
      <vt:lpstr>Snímkování drony ve spolupráci s hasiči </vt:lpstr>
      <vt:lpstr>Mapování pro potřeby památkové péče  </vt:lpstr>
      <vt:lpstr>Vyhodnocení dat HSD pro efektivní údržbu a správu tratí  </vt:lpstr>
      <vt:lpstr>Práce na předpisu SŽ M20/MP011 Standardy pro zeměměřickou techniku </vt:lpstr>
      <vt:lpstr>Práce na předpisu SŽ M20/MP011 Standardy pro zeměměřickou techniku </vt:lpstr>
      <vt:lpstr>Práce na předpisu SŽ M20/MP011 Standardy pro zeměměřickou techniku </vt:lpstr>
      <vt:lpstr>Práce na předpisu SŽ M20/MP011 Standardy pro zeměměřickou techniku </vt:lpstr>
      <vt:lpstr>Práce na předpisu SŽ M20/MP011 Standardy pro zeměměřickou techniku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Votoupal Martin, Ing.</dc:creator>
  <cp:lastModifiedBy>Votoupal Martin, Ing.</cp:lastModifiedBy>
  <cp:revision>14</cp:revision>
  <dcterms:created xsi:type="dcterms:W3CDTF">2025-03-19T09:16:58Z</dcterms:created>
  <dcterms:modified xsi:type="dcterms:W3CDTF">2025-03-26T06:20:28Z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0x01010067F57B6512F0FE4889507DFC4DA84EED00A0BC1B2A96772C4D9F1B7B258A6EEA75</vt:lpwstr>
  </property>
</Properties>
</file>