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700" r:id="rId2"/>
    <p:sldId id="767" r:id="rId3"/>
    <p:sldId id="766" r:id="rId4"/>
    <p:sldId id="758" r:id="rId5"/>
    <p:sldId id="769" r:id="rId6"/>
    <p:sldId id="735" r:id="rId7"/>
    <p:sldId id="768" r:id="rId8"/>
    <p:sldId id="771" r:id="rId9"/>
    <p:sldId id="778" r:id="rId10"/>
    <p:sldId id="810" r:id="rId11"/>
    <p:sldId id="777" r:id="rId12"/>
    <p:sldId id="779" r:id="rId13"/>
    <p:sldId id="780" r:id="rId14"/>
    <p:sldId id="781" r:id="rId15"/>
    <p:sldId id="801" r:id="rId16"/>
    <p:sldId id="811" r:id="rId17"/>
    <p:sldId id="782" r:id="rId18"/>
    <p:sldId id="800" r:id="rId19"/>
    <p:sldId id="807" r:id="rId20"/>
    <p:sldId id="808" r:id="rId21"/>
    <p:sldId id="783" r:id="rId22"/>
    <p:sldId id="791" r:id="rId23"/>
    <p:sldId id="795" r:id="rId24"/>
    <p:sldId id="809" r:id="rId25"/>
    <p:sldId id="794" r:id="rId26"/>
    <p:sldId id="799" r:id="rId27"/>
    <p:sldId id="792" r:id="rId28"/>
    <p:sldId id="790" r:id="rId29"/>
    <p:sldId id="786" r:id="rId30"/>
    <p:sldId id="802" r:id="rId31"/>
    <p:sldId id="804" r:id="rId32"/>
    <p:sldId id="803" r:id="rId33"/>
    <p:sldId id="788" r:id="rId34"/>
    <p:sldId id="798" r:id="rId35"/>
    <p:sldId id="805" r:id="rId36"/>
    <p:sldId id="796" r:id="rId37"/>
    <p:sldId id="774" r:id="rId38"/>
    <p:sldId id="339"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061" userDrawn="1">
          <p15:clr>
            <a:srgbClr val="A4A3A4"/>
          </p15:clr>
        </p15:guide>
        <p15:guide id="4" pos="438" userDrawn="1">
          <p15:clr>
            <a:srgbClr val="A4A3A4"/>
          </p15:clr>
        </p15:guide>
        <p15:guide id="5" orient="horz" pos="300" userDrawn="1">
          <p15:clr>
            <a:srgbClr val="A4A3A4"/>
          </p15:clr>
        </p15:guide>
        <p15:guide id="6" orient="horz" pos="12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icl Martin Ing." initials="ŠMI" lastIdx="1" clrIdx="0">
    <p:extLst>
      <p:ext uri="{19B8F6BF-5375-455C-9EA6-DF929625EA0E}">
        <p15:presenceInfo xmlns:p15="http://schemas.microsoft.com/office/powerpoint/2012/main" userId="S::martin.spicl@rsd.cz::34361fd3-731a-47f5-b3bf-421b9b657c27" providerId="AD"/>
      </p:ext>
    </p:extLst>
  </p:cmAuthor>
  <p:cmAuthor id="2" name="Hrušková Martina Ing. MBA" initials="HMIM" lastIdx="30" clrIdx="1">
    <p:extLst>
      <p:ext uri="{19B8F6BF-5375-455C-9EA6-DF929625EA0E}">
        <p15:presenceInfo xmlns:p15="http://schemas.microsoft.com/office/powerpoint/2012/main" userId="S::Martina.Hruskova@rsd.cz::5f77b40a-155c-49a9-812c-22764c4870fe" providerId="AD"/>
      </p:ext>
    </p:extLst>
  </p:cmAuthor>
  <p:cmAuthor id="3" name="Jadlovský Milan Ing." initials="JMI" lastIdx="1" clrIdx="2">
    <p:extLst>
      <p:ext uri="{19B8F6BF-5375-455C-9EA6-DF929625EA0E}">
        <p15:presenceInfo xmlns:p15="http://schemas.microsoft.com/office/powerpoint/2012/main" userId="S::milan.jadlovsky@rsd.cz::56bc0609-c594-4086-9ad1-86814c632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a:srgbClr val="D1CECE"/>
    <a:srgbClr val="DFE7F5"/>
    <a:srgbClr val="515151"/>
    <a:srgbClr val="1D96DC"/>
    <a:srgbClr val="09417A"/>
    <a:srgbClr val="E7E6E6"/>
    <a:srgbClr val="0093D3"/>
    <a:srgbClr val="7C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6" autoAdjust="0"/>
    <p:restoredTop sz="94404" autoAdjust="0"/>
  </p:normalViewPr>
  <p:slideViewPr>
    <p:cSldViewPr showGuides="1">
      <p:cViewPr varScale="1">
        <p:scale>
          <a:sx n="154" d="100"/>
          <a:sy n="154" d="100"/>
        </p:scale>
        <p:origin x="108" y="108"/>
      </p:cViewPr>
      <p:guideLst>
        <p:guide pos="3840"/>
        <p:guide pos="7061"/>
        <p:guide pos="438"/>
        <p:guide orient="horz" pos="300"/>
        <p:guide orient="horz" pos="120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F1BB-F31A-4CB0-B429-35A92651BC2C}" type="datetimeFigureOut">
              <a:rPr lang="cs-CZ" smtClean="0"/>
              <a:t>25.03.2025</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A8C11-65F7-4089-8DFC-C4D25234B704}" type="slidenum">
              <a:rPr lang="cs-CZ" smtClean="0"/>
              <a:t>‹#›</a:t>
            </a:fld>
            <a:endParaRPr lang="cs-CZ" dirty="0"/>
          </a:p>
        </p:txBody>
      </p:sp>
    </p:spTree>
    <p:extLst>
      <p:ext uri="{BB962C8B-B14F-4D97-AF65-F5344CB8AC3E}">
        <p14:creationId xmlns:p14="http://schemas.microsoft.com/office/powerpoint/2010/main" val="40791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38A8C11-65F7-4089-8DFC-C4D25234B704}" type="slidenum">
              <a:rPr lang="cs-CZ" smtClean="0"/>
              <a:t>1</a:t>
            </a:fld>
            <a:endParaRPr lang="cs-CZ" dirty="0"/>
          </a:p>
        </p:txBody>
      </p:sp>
    </p:spTree>
    <p:extLst>
      <p:ext uri="{BB962C8B-B14F-4D97-AF65-F5344CB8AC3E}">
        <p14:creationId xmlns:p14="http://schemas.microsoft.com/office/powerpoint/2010/main" val="232944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BA04-6ADC-1605-DA83-BA73484908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B77A9F4-5027-CC33-D19B-FD4354B999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D868088-0BD5-1088-38F5-58A1ED4FA3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Nejčastější související vady PD: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není kompletní, pod částmi projektu chybí: většinou pod doplňovanými částmi (přístupy k pozemkům, přeložky polních cest, napojení MK, prostory pro DUN a RN); nebezpečí zejména výškových rozdílů v napojení na stávající komunikace.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je zastaralé neaktualizované, bez reambulace („převzato od objednatele“): projektant AZI-P odpovídá za GD část PD včetně kontroly podkladů ve smyslu jejich využitelnosti pro PD, pokud shledá převzatý podklad jako nevyhovující, skutečnost oznámí objednateli a ten situaci řeší.</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zcela chybí („není součástí smlouvy”): stává se většinou v PDPS,  GD podklad je součástí PDPS, projektant musí doložit do čeho projektoval, musí mít k dispozici jak uchazeči, tak poté Zhotovitel pro kontrolu terénu před stavbou a tvorbu výchozího DMT pro kubatury zemních prací.</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otevřená forma podkladu či neodpovídá předpisu B2/C1, chybí nebo jsou nedostatečně zpracované některé části: např. v TZ není uvedena přesnost, výchozí podklady, technologie, DMT má nízkou hustotu bodů na terénu a hranách či je chybně zpracován.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Nedostatečná přesnost zákresu stávajících inženýrských sítí získaných z nevyhovujícího podkladu: („správce nedisponuje přesnějším podkladem”): pokud není projektantovi poloha sítě dostatečně známa, iniciuje u objednatele zajištění dodatečného upřesňujícího průzkumu (MSP, georadar, sondáž..), který ne/potvrdí jejich výskyt a upřesní jejich polohu (nejčastěji plošné meliorace, kdy je nutné zpracovat v rámci samostatný SO, který je předávaný po realizaci vlastníkovi pozemku).</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Neúplný seznam správců s výskytem IS: vždy je potřeba ze strany projektanta udělat vše pro zjištění správců, zejména obeslat všechny místně příslušné stavební úřady, obce, neobdržená vyjádření urgovat, uvést povinnost Zhotovitele dle stavebního zákona [X] vytyčit polohu IS před stavbou dle aktuálních vyjádření.</a:t>
            </a:r>
          </a:p>
          <a:p>
            <a:endParaRPr lang="cs-CZ" dirty="0"/>
          </a:p>
        </p:txBody>
      </p:sp>
      <p:sp>
        <p:nvSpPr>
          <p:cNvPr id="4" name="Zástupný symbol pro číslo snímku 3">
            <a:extLst>
              <a:ext uri="{FF2B5EF4-FFF2-40B4-BE49-F238E27FC236}">
                <a16:creationId xmlns:a16="http://schemas.microsoft.com/office/drawing/2014/main" id="{DC3474A0-63DC-AE73-8CFA-AEE83255E7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01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16F4-7671-7E80-CC41-F38774E52E4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A5B86F8-EF25-7EDF-9FB2-B192DE1D398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40D666D-9A4C-7645-7F81-71D2EDFB55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endParaRPr lang="cs-CZ" dirty="0"/>
          </a:p>
        </p:txBody>
      </p:sp>
      <p:sp>
        <p:nvSpPr>
          <p:cNvPr id="4" name="Zástupný symbol pro číslo snímku 3">
            <a:extLst>
              <a:ext uri="{FF2B5EF4-FFF2-40B4-BE49-F238E27FC236}">
                <a16:creationId xmlns:a16="http://schemas.microsoft.com/office/drawing/2014/main" id="{0D44ECD1-FC87-C9C3-754D-A3F1457FA6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84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FFFB2-8D10-9537-910C-B8E76BF52A5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4B66766-DE47-9F9A-DB8D-8EEBC0EEF57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EC31D7-828D-922B-FBEC-49C27433E0C3}"/>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2D54A81-2A9C-88BD-65C2-70633B756D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16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F8E0F-C913-7AD8-66F9-19036862ACC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0567E71-A0E4-5180-0AF5-876F7B6154F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9EE977-8386-05BE-50DE-06ECDA3722E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563678B-748C-0A40-7DCD-E87E7B832D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07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15F3-DB77-34EA-AD28-07B4D83371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2FEA75-03B3-364E-87BD-B36AADEA821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479E2A-6BD7-21B8-1ED1-842DAB203D22}"/>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Stanovení podmínek pro vytyčení a sledování SO s vysokými nároky na přesnost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Typicky se jedná o mosty, zdi, galerie či tunely. Požadavky na zvýšené nároky na přesnost vytyčení je dána ČSN 73 0420 a potřebu sledování těchto SO stanovuje projektant, dle charakteru a konstrukce objektu v souladu s normativy a podrobné parametry sledování jsou upřesněny v PDPS. Na základě toho dojde k jejich promítnutí do GD částí PD a SP. V případě tunelových SO je GD sledování jednou z částí GTM tunelu a požadavky na něj vychází z TP 237. I když se jedná primárně o monitoring zajišťovaný Zhotovitelem, může se na vybraných částech překrývat s monitoringem objednatele.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Při nedodržení požadavků na přesnost vytyčení SO hrozí, že tento nebude realizován v požadované kvalitě a při následné nápravě, může kromě finančního dopadu dojít k časovému posunu realizace stavby.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případě nedostatečného zajištění tohoto typu monitoringu existuje riziko včasného nepodchycení nepříznivého vývoje sledovaných veličin a chování SO, které svými důsledky může zapříčinit nejen škodu na sledovaném SO ale prostřednictvím indukovaných účinků i na dalších částech stavby a okolí. Zejména v případě tunelových SO dosahují pak náklady na jejich nápravu značné výše.</a:t>
            </a:r>
            <a:endPar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Nejčastější související vady PD: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Chybí potřeba zřízení přesných lokálních sítí výchozích bodů (LVS) a požadavek na minimální počet bodů, či tento nekoresponduje se zákresem míst v projektu základní vytyčovací sítě stavby (ZVS).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Není uveden typ sledování (3D, </a:t>
            </a:r>
            <a:r>
              <a:rPr kumimoji="0" lang="cs-CZ"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Vert</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jeho etapy, požadavky na přesnost (max. posuny); výchozí pro volbu přístrojů a metod, různé pro SO a jejich části (mosty s ložisky, vysoké pilíře, vysoké zdi, klenbové konstrukce, kotvené stěny a portály tunelů…).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Nedostatečně či chybně navrženy sledovací značky a jejich umístění; volba vždy dle konstrukce, zákres do výkresu tvarů (zajištění realizovatelnosti měření).</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 tunelových SO není dostatečně popsána GD část GTM tunelu a podmínky pro ní, zejména: chybí požadavek na zbudování výchozí sítě pro monitoring včetně majetkoprávního zajištění, počet a popis typu sledovacích bodů s návrhem jejich polohy na sledovaných částech objektu a popisem typu stabilizace, popis varovných stavů a opatření při jejich dosažení a uvedení jejich kritických hodnot, harmonogram jednotlivých etap sledování, podmínky a způsob předávání interpretovaných výstupů z jednotlivých etap, požadavky na výměnné prostředí, požadavky na koordinaci monitoringu se stavbou a podmínky účasti v RAMO.</a:t>
            </a:r>
          </a:p>
          <a:p>
            <a:endParaRPr lang="cs-CZ" dirty="0"/>
          </a:p>
        </p:txBody>
      </p:sp>
      <p:sp>
        <p:nvSpPr>
          <p:cNvPr id="4" name="Zástupný symbol pro číslo snímku 3">
            <a:extLst>
              <a:ext uri="{FF2B5EF4-FFF2-40B4-BE49-F238E27FC236}">
                <a16:creationId xmlns:a16="http://schemas.microsoft.com/office/drawing/2014/main" id="{E9ACC0D3-BBF2-AFD4-B190-F2C0C19A8B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09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EE3C1-B6A5-0D74-2591-DCDB2DCBDD3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D8A85B-9B48-0589-2893-D54C286D01D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6C72B23-168F-903E-6845-DC235DF86E3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861574AB-B530-0A31-6F37-0F53485C88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7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CBEA-863D-E39D-F27D-91FB35658F8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6DF91E9-5F29-F560-512B-4A87910B2CB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9D8000D-5C8E-5177-2BA7-4B704EF7065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DDA2926-1235-F41B-A4A5-7BD072FA86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028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E911-AC4B-DB3D-F038-E1A35CDC95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A70712C-BC79-058B-9028-3BEFAFCDB70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1C70F74-3F09-BE3B-6B4E-D95144746A0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8B7EEBE-1EE2-BF81-35CB-E6A338E519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32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5D66-BB03-0F3C-5E0E-4B7D928A26E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8DCA29D-F482-4503-DE9D-F641DF77140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3BEB78B-B4D6-127A-227F-6FA4E290BD2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56494D1-AB38-6BC0-7CEB-0D03E3264C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3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5509-3033-2C14-F5FF-1F83B9FE085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E417A42-22BF-D88F-1CDC-11A67A8027E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A0062E-0121-FA4D-B84F-F3FFD6110FC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3EEC7ED-12A1-61DC-DB40-80882A5EB9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46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FB071-3C1E-F789-87BA-AB1E5090D3D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CD83144-9A59-B63D-A7D1-AE421E6B5D6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4F811F8-DA67-037C-544A-30E15927F6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a:extLst>
              <a:ext uri="{FF2B5EF4-FFF2-40B4-BE49-F238E27FC236}">
                <a16:creationId xmlns:a16="http://schemas.microsoft.com/office/drawing/2014/main" id="{165021C7-92B7-7FED-120F-563918B00F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5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5620-4B4D-649A-7C97-BFACD95CC04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45BC747-051A-85A8-4DC6-3093E49F0EF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5527395-C92A-00E7-3180-486477487823}"/>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696BE0D-AF51-186B-05AE-66F695FB46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90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AAA6E-A491-77F1-B61B-11142B653FA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E6B46B-F060-C0CD-EAD1-C2B69114118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2D4A598-C98B-4EBC-9F4B-2CF91DA4900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92116FB-83C3-3BB0-EB12-00D5640EA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11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BDF8-D935-4A49-8E16-EEF231F296C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F25EE1B-2AEA-3BF1-1542-AE2A2CC572B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A61FC29-63BC-6684-9D70-F1D5418274F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3502C68-491D-CD6C-BE18-FB56D5F455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16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EB1B-5396-1A19-E670-EDF75F3DE8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41527C9-F842-6D44-FAA0-DA6D075EC20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D26F121-48F9-FC1C-CE3A-5597D6A0264E}"/>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Projekt ZVS stavby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 součástí DÚSP a v PDPS je doplněn SP a jeho prostřednictvím je zajištěna fixace polohového a výškového rámce pro realizaci stavby. Vyhotovuje se dle předpisu [X], je autorizován a odpovídá za něj AZI-P. Slouží jako podklad pro zadání realizace ZVS, kterou zajistí Objednatel prostřednictvím vysoutěženého dodavatele v předstihu a následně předá do správy Zhotoviteli stavby při předání staveniště. Ten v průběhu výstavby provádí její doplnění a předepsanou údržbu a na jejím konci vrací ZVS Objednateli. Navržené řešení musí zajistit požadovanou funkčnost ZVS spočívající v zajištění výchozích bodů pro zeměměřické činnosti v průběhu výstavby i po předání hotového díla do provozu. Projekt ZVS musí zohledňovat také stávající státní i další bodová pole v okolí stavby, být vhodně navržen ve vztahu k bodům bodového pole ŘSD sousedních staveb či koordinován s návrhy jejich ZVS. Obsahem je též návrh umístění bodů LVS navržených v rámci PD příslušného SO a realizovaných Zhotovitelem s důrazem na jejich maximální využitelnost při výstavbě a možnost majetkoprávního zajištění.</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případě nekvalitního návrhu co do počtu, konfigurace, nevhodné polohy, nevyhovující stabilizace bodů či nedostatečného majetkoprávního zajištění, hrozí zpoždění výstavby, nedodržení přesnosti a kvality SO a jiných částí stavby. Tyto nedostatky pak mohou na konci výstavby vyvolat nutnost likvidace nevyhovujících bodů ZVS či omezení jejich funkčnosti, úpravu případných kolidujících SO či znamenat vysokou míru ohrožení bodů po přechodu stavby do provozu.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Nejčastější související vady PD: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Projekt chybí („v blízkosti stavby existuje stávající BP“, což není ověřeno v terénu): i v takovém případě je nutno projekt zpracovat, ověřit stávající stav případně navrhnout doplnění a předepsat pro něj podmínky.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Chybí části: návaznost na okolní bodová pole ŘSD (stávající a sousedních staveb včetně projektů), ZBP a PBP, BP SŽ (stanovení vzájemného vztahu vůči systému ZVS v případě drážních SO), zákres míst pro body LVS (soulad s PD SO), popis přístupů k bodům pro vrtnou techniku, oceněný a neoceněný položkový soupis prací (SP).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Nerespektuje požadavky PPK-BOD: chybně navržená koncepce, nedostatečná či přílišná hustota bodů, body navrženy do prostoru terénních úprav a SO, v prostoru trvalého záboru není dostatek místa, body jsou na jeho hranici či kolizi s ploty, body jsou navrženy mimo trvalý zábor či pozemky ŘSD bez majetkového řešení (nutná úprava ZE, získání souhlasu vlastníka s umístěním bodu, či řešení pomocí VB), neodpovídající či nevhodná stabilizace (nastřelovací hřebíky v površích, stabilizace vrtem v intravilánu, kde je možné využití konstrukcí), signalizace a ochrana (ochranný tyčový znak (OTZ) navržen ocelový místo kompozitu), chybějící či nevhodná fotodokumentace, nevhodná situace (měřítko a obsah), návrh míst pro body LVS příliš blízko SO (mostu) či mimo trvalý zábor a pozemky ŘSD (nutná úprava ZE, návrh v odstupu a získání souhlasu vlastníka s umístěním bodu, či řešení pomocí VB).</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Chyby v soupisu prací: obsahuje kompletové položky (KPL), které nelze přesně specifikovat a ocenit dodavatelem ZVS (ochrana IS a splnění podmínek správců v jejich ochranném pásmu, mytí vozovek) takové činnosti musí rozpustí dodavatel v ceně ostatních. Položku ochrany IS lze využít v intravilánu s hustým výskytem IS jako preliminář s čerpáním se souhlasem Objednatele. Soupis obsahuje položky, které tam nepatří: (zhotovení LVS, kácení stromů v trvalém záboru, vytyčení obvodu staveniště, rezerva pro změny z RDS, jde o ZBV, náhrady za škody na pozemcích). Některé položky v soupisu chybí: (zajištění DIO, úprava okolí pracovního místa, demontáž a montáž svodidel).</a:t>
            </a:r>
          </a:p>
          <a:p>
            <a:endParaRPr lang="cs-CZ" dirty="0"/>
          </a:p>
        </p:txBody>
      </p:sp>
      <p:sp>
        <p:nvSpPr>
          <p:cNvPr id="4" name="Zástupný symbol pro číslo snímku 3">
            <a:extLst>
              <a:ext uri="{FF2B5EF4-FFF2-40B4-BE49-F238E27FC236}">
                <a16:creationId xmlns:a16="http://schemas.microsoft.com/office/drawing/2014/main" id="{729F5A40-17AA-9E92-C479-9616400783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668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562B-7454-A444-7D8E-98509F8CBDA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87FD8E8-1026-A7C1-9579-37DF94F3359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B3AEA2A-CB79-5865-39FC-169E71FE3C1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6BE6A67-D021-8C8B-65AE-0DDC2BC305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0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30856-262E-F305-70A5-DDBFF93EAC2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39F9F3-1109-07D4-3C41-044AD9E356D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A83006-A677-85F0-7C77-189ED05AE07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768BAAA-3046-B6FC-0403-BA3F2862C5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52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D1A87-23E6-B39A-D1F0-DA719293EA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504FD66-D4C1-8EA9-188B-7107543421D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20ECAF4-190C-E4DE-234D-97698938A72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7EECCE6-4D93-5BFE-501D-51DE7B1C71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74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647E6-6A76-F5D1-57AD-0A0B57FEAEC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49046B6-C7B9-2ECD-0DC2-A411AD202D2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846A8B3-2690-7E0D-9E9B-AECFD1825C1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491CD95-CD02-434D-BC2D-16C7947404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437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938B-B9B7-32C4-0DA4-E417C2165E2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FE527B-9220-4E60-FB51-36D5F72A98A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B7E682-D75F-56B1-F8DD-B39BE2605B5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81FEA6EF-3E7D-975F-2CC4-686EF2A4BE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39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63D05-4C86-CA1F-66AC-3D5051C35F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6A098F0-47CC-6480-1E4F-324BB9FCE87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9A767AD-B711-4B68-1735-65A586E126B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E86BA3E-B5B2-4323-C649-FF69515384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5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15F8-DC18-3976-517A-220BB9211BF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08FDB81-6829-A2C3-2D32-81ACF586A02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9E74647-645C-60A6-4B46-664D80898B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a:extLst>
              <a:ext uri="{FF2B5EF4-FFF2-40B4-BE49-F238E27FC236}">
                <a16:creationId xmlns:a16="http://schemas.microsoft.com/office/drawing/2014/main" id="{3AAD1472-8B7F-06F5-F33F-F3905E3B51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7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5A83-617F-FAB6-251B-9A98FA2E214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9BCA2F0-2605-15AB-8D29-68613224E72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7EC5DE7-5759-FF8F-397D-3EC14E2497A0}"/>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94F8A203-418B-05C6-FF28-62ADA6C539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155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DF4F-75B5-FA62-4AB1-2D2713DB7D9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67AFCCA-0938-EF0A-D1EF-CD4991D1CCD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72BB760-C658-CDA4-B3E6-854270BD46F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C92CC8A-18ED-B763-67BD-7CF40C7BCE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474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5607-4DC6-58D5-E86E-D0633D691C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A8CA685-21B1-2B04-6A12-4BAFC144CBA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198E176-45CB-5497-04B7-AA25DFC46B0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DB80D8F-3121-D553-D07A-1AF23AD68E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070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3D606-0489-4BBA-B659-D27BCCE6C02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5ED107A-8A40-6B22-3F1D-B0DAD3C88C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6B2BE62-D484-0527-19AF-3177C180503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2F5FDD9-9F75-96CD-4C61-9561CE04C2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955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EE31-5EF7-A777-80BE-E1F1FD038F6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6AFAEEE-9D09-A3B9-B781-0292606D510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6A6FC8C-C708-4E31-E304-5332B612FED0}"/>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4ADB23B-02B6-B9DC-26B1-3A2761C867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4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C36C-2B82-AEAC-65A9-3D7A52F989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4FB86EE-42EE-48CD-3CF9-419CCE7463D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564D400-1B0D-EF80-47C8-8C8B19854D0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80933AB1-D45F-2D05-7DF0-35A932E1E3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08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6C6D4-81FB-9BB2-20C7-EF6225F7A0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A00F1BB-8AFA-7BDA-507F-0006575389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24A4DF9-831C-DC2D-7CB8-7193719A6EB3}"/>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9CA4797-3FB9-070F-42A3-872E171D31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277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00B62-2BD5-3CA2-347B-A92FBA50601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464DDFC-3CB3-CD8B-69D2-8AB1BE5531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9A1DF45-1F3E-E14D-9D80-5524BBB7BF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a:extLst>
              <a:ext uri="{FF2B5EF4-FFF2-40B4-BE49-F238E27FC236}">
                <a16:creationId xmlns:a16="http://schemas.microsoft.com/office/drawing/2014/main" id="{782778C8-D6DB-7A16-7883-563E5A26E2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58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8FC48-87AE-C6D7-0816-28FB282EF7F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3A0C53-1726-C03C-0F7D-2267436090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D6DBA6-2FA7-BFAE-1C30-6A4B7B0E72B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56A9386-73A1-A8DD-B6CB-6BE1F54FA9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3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33C9-FB8B-6CB1-1543-5B326E565A4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D48D269-C019-CE72-3F7F-E1CA759B3E6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9048881-270E-8532-DAF4-9342000A9D4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DA601D2-4BA6-CECE-9F7D-035E084F61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6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E5B4-0759-D5B2-8B2F-732ED0271F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14CB8B7-1ADE-2A58-0A77-BDA71F8B4D7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8A66922-BA7C-892D-C5F2-806FF23F44E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5337ADF-E928-3259-B137-55D56D39F83F}"/>
              </a:ext>
            </a:extLst>
          </p:cNvPr>
          <p:cNvSpPr>
            <a:spLocks noGrp="1"/>
          </p:cNvSpPr>
          <p:nvPr>
            <p:ph type="sldNum" sz="quarter" idx="5"/>
          </p:nvPr>
        </p:nvSpPr>
        <p:spPr/>
        <p:txBody>
          <a:bodyPr/>
          <a:lstStyle/>
          <a:p>
            <a:fld id="{A38A8C11-65F7-4089-8DFC-C4D25234B704}" type="slidenum">
              <a:rPr lang="cs-CZ" smtClean="0"/>
              <a:t>6</a:t>
            </a:fld>
            <a:endParaRPr lang="cs-CZ" dirty="0"/>
          </a:p>
        </p:txBody>
      </p:sp>
    </p:spTree>
    <p:extLst>
      <p:ext uri="{BB962C8B-B14F-4D97-AF65-F5344CB8AC3E}">
        <p14:creationId xmlns:p14="http://schemas.microsoft.com/office/powerpoint/2010/main" val="291556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C9FD-BFE4-4596-1F16-2F43C31B8C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A1E01A-8989-B05A-72BE-852F6C9B4FF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D7BBE2B-215E-3EBB-8CC4-010F77B90A1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7282F9D-177A-F613-99AC-2BA4C6603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20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871B-775D-43BB-9067-20A6FFEB827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A8682CD-2A04-6620-6EAF-96C85093EB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91DD96C-7BB2-B541-2FEC-9DA926B220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endParaRPr lang="cs-CZ" dirty="0"/>
          </a:p>
        </p:txBody>
      </p:sp>
      <p:sp>
        <p:nvSpPr>
          <p:cNvPr id="4" name="Zástupný symbol pro číslo snímku 3">
            <a:extLst>
              <a:ext uri="{FF2B5EF4-FFF2-40B4-BE49-F238E27FC236}">
                <a16:creationId xmlns:a16="http://schemas.microsoft.com/office/drawing/2014/main" id="{1FCE7193-94D6-1F57-13A1-E66C1FB73F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11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86F5-5A93-6FDF-7406-8FEBD2A50C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1F19C41-8115-A00B-7A43-92D520B8F37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B6D34F4-79DD-EF0A-666D-5159F17B9C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endParaRPr lang="cs-CZ" dirty="0"/>
          </a:p>
        </p:txBody>
      </p:sp>
      <p:sp>
        <p:nvSpPr>
          <p:cNvPr id="4" name="Zástupný symbol pro číslo snímku 3">
            <a:extLst>
              <a:ext uri="{FF2B5EF4-FFF2-40B4-BE49-F238E27FC236}">
                <a16:creationId xmlns:a16="http://schemas.microsoft.com/office/drawing/2014/main" id="{E2CFCE92-0EEC-894C-0791-7F8B24AAFD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A8C11-65F7-4089-8DFC-C4D25234B70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7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Zástupný symbol pro nadpis 1">
            <a:extLst>
              <a:ext uri="{FF2B5EF4-FFF2-40B4-BE49-F238E27FC236}">
                <a16:creationId xmlns:a16="http://schemas.microsoft.com/office/drawing/2014/main" id="{F3E8CE4D-E5D9-486C-EEA3-0036DE0F1BFB}"/>
              </a:ext>
            </a:extLst>
          </p:cNvPr>
          <p:cNvSpPr>
            <a:spLocks noGrp="1"/>
          </p:cNvSpPr>
          <p:nvPr>
            <p:ph type="title"/>
          </p:nvPr>
        </p:nvSpPr>
        <p:spPr>
          <a:xfrm>
            <a:off x="695325" y="487031"/>
            <a:ext cx="10515600" cy="925746"/>
          </a:xfrm>
          <a:prstGeom prst="rect">
            <a:avLst/>
          </a:prstGeom>
        </p:spPr>
        <p:txBody>
          <a:bodyPr vert="horz" lIns="0" tIns="0" rIns="0" bIns="0" rtlCol="0" anchor="t" anchorCtr="0">
            <a:noAutofit/>
          </a:bodyPr>
          <a:lstStyle/>
          <a:p>
            <a:r>
              <a:rPr lang="cs-CZ" dirty="0"/>
              <a:t>Kliknutím lze upravit styl.</a:t>
            </a:r>
          </a:p>
        </p:txBody>
      </p:sp>
      <p:sp>
        <p:nvSpPr>
          <p:cNvPr id="10" name="Zástupný symbol pro text 2">
            <a:extLst>
              <a:ext uri="{FF2B5EF4-FFF2-40B4-BE49-F238E27FC236}">
                <a16:creationId xmlns:a16="http://schemas.microsoft.com/office/drawing/2014/main" id="{598CD926-1D4F-41FB-DB89-903521AB34C8}"/>
              </a:ext>
            </a:extLst>
          </p:cNvPr>
          <p:cNvSpPr>
            <a:spLocks noGrp="1"/>
          </p:cNvSpPr>
          <p:nvPr>
            <p:ph idx="1" hasCustomPrompt="1"/>
          </p:nvPr>
        </p:nvSpPr>
        <p:spPr>
          <a:xfrm>
            <a:off x="693738" y="1916113"/>
            <a:ext cx="5402262" cy="4260850"/>
          </a:xfrm>
          <a:prstGeom prst="rect">
            <a:avLst/>
          </a:prstGeom>
        </p:spPr>
        <p:txBody>
          <a:bodyPr vert="horz" lIns="0" tIns="0" rIns="0" bIns="0" rtlCol="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5">
            <a:extLst>
              <a:ext uri="{FF2B5EF4-FFF2-40B4-BE49-F238E27FC236}">
                <a16:creationId xmlns:a16="http://schemas.microsoft.com/office/drawing/2014/main" id="{451072EA-70D4-35EA-CC5E-75D9BA271E6E}"/>
              </a:ext>
            </a:extLst>
          </p:cNvPr>
          <p:cNvSpPr>
            <a:spLocks noGrp="1"/>
          </p:cNvSpPr>
          <p:nvPr>
            <p:ph sz="quarter" idx="4"/>
          </p:nvPr>
        </p:nvSpPr>
        <p:spPr>
          <a:xfrm>
            <a:off x="6528048" y="1916113"/>
            <a:ext cx="4682877" cy="4273550"/>
          </a:xfrm>
        </p:spPr>
        <p:txBody>
          <a:bodyPr lIns="0" tIns="0" rIns="0" bIns="0">
            <a:noAutofit/>
          </a:bodyPr>
          <a:lstStyle>
            <a:lvl1pPr marL="0" indent="0">
              <a:buNone/>
              <a:defRPr/>
            </a:lvl1pPr>
          </a:lstStyle>
          <a:p>
            <a:pPr lvl="0"/>
            <a:endParaRPr lang="cs-CZ" dirty="0"/>
          </a:p>
        </p:txBody>
      </p:sp>
      <p:sp>
        <p:nvSpPr>
          <p:cNvPr id="13" name="Zástupný symbol pro datum 1">
            <a:extLst>
              <a:ext uri="{FF2B5EF4-FFF2-40B4-BE49-F238E27FC236}">
                <a16:creationId xmlns:a16="http://schemas.microsoft.com/office/drawing/2014/main" id="{17890628-5E66-198F-8940-19BD8CB3CF34}"/>
              </a:ext>
            </a:extLst>
          </p:cNvPr>
          <p:cNvSpPr>
            <a:spLocks noGrp="1"/>
          </p:cNvSpPr>
          <p:nvPr>
            <p:ph type="dt" sz="half" idx="2"/>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Tree>
    <p:extLst>
      <p:ext uri="{BB962C8B-B14F-4D97-AF65-F5344CB8AC3E}">
        <p14:creationId xmlns:p14="http://schemas.microsoft.com/office/powerpoint/2010/main" val="323751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prstGeom prst="rect">
            <a:avLst/>
          </a:prstGeom>
        </p:spPr>
        <p:txBody>
          <a:bodyPr/>
          <a:lstStyle/>
          <a:p>
            <a:r>
              <a:rPr lang="cs-CZ" dirty="0"/>
              <a:t>Kliknutím lze upravit styl.</a:t>
            </a:r>
          </a:p>
        </p:txBody>
      </p:sp>
      <p:sp>
        <p:nvSpPr>
          <p:cNvPr id="3" name="Zástupný symbol pro obsah 2"/>
          <p:cNvSpPr>
            <a:spLocks noGrp="1"/>
          </p:cNvSpPr>
          <p:nvPr>
            <p:ph idx="1" hasCustomPrompt="1"/>
          </p:nvPr>
        </p:nvSpPr>
        <p:spPr/>
        <p:txBody>
          <a:bodyPr lIns="0" tIns="0" rIns="0" bIns="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datum 1">
            <a:extLst>
              <a:ext uri="{FF2B5EF4-FFF2-40B4-BE49-F238E27FC236}">
                <a16:creationId xmlns:a16="http://schemas.microsoft.com/office/drawing/2014/main" id="{96788185-B762-42E2-25C7-893E5A9B35BB}"/>
              </a:ext>
            </a:extLst>
          </p:cNvPr>
          <p:cNvSpPr>
            <a:spLocks noGrp="1"/>
          </p:cNvSpPr>
          <p:nvPr>
            <p:ph type="dt" sz="half" idx="2"/>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Tree>
    <p:extLst>
      <p:ext uri="{BB962C8B-B14F-4D97-AF65-F5344CB8AC3E}">
        <p14:creationId xmlns:p14="http://schemas.microsoft.com/office/powerpoint/2010/main" val="154789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9" name="Zástupný symbol pro nadpis 1">
            <a:extLst>
              <a:ext uri="{FF2B5EF4-FFF2-40B4-BE49-F238E27FC236}">
                <a16:creationId xmlns:a16="http://schemas.microsoft.com/office/drawing/2014/main" id="{B7E3D102-7642-3574-2B1A-187B2B038869}"/>
              </a:ext>
            </a:extLst>
          </p:cNvPr>
          <p:cNvSpPr>
            <a:spLocks noGrp="1"/>
          </p:cNvSpPr>
          <p:nvPr>
            <p:ph type="title"/>
          </p:nvPr>
        </p:nvSpPr>
        <p:spPr>
          <a:xfrm>
            <a:off x="695325" y="487031"/>
            <a:ext cx="10515600" cy="925746"/>
          </a:xfrm>
          <a:prstGeom prst="rect">
            <a:avLst/>
          </a:prstGeom>
        </p:spPr>
        <p:txBody>
          <a:bodyPr vert="horz" lIns="0" tIns="0" rIns="0" bIns="0" rtlCol="0" anchor="t" anchorCtr="0">
            <a:noAutofit/>
          </a:bodyPr>
          <a:lstStyle/>
          <a:p>
            <a:r>
              <a:rPr lang="cs-CZ" dirty="0"/>
              <a:t>Kliknutím lze upravit styl.</a:t>
            </a:r>
          </a:p>
        </p:txBody>
      </p:sp>
      <p:sp>
        <p:nvSpPr>
          <p:cNvPr id="10" name="Zástupný symbol pro text 2">
            <a:extLst>
              <a:ext uri="{FF2B5EF4-FFF2-40B4-BE49-F238E27FC236}">
                <a16:creationId xmlns:a16="http://schemas.microsoft.com/office/drawing/2014/main" id="{0C3B03E8-14D1-3508-ABCD-04061C511466}"/>
              </a:ext>
            </a:extLst>
          </p:cNvPr>
          <p:cNvSpPr>
            <a:spLocks noGrp="1"/>
          </p:cNvSpPr>
          <p:nvPr>
            <p:ph idx="1" hasCustomPrompt="1"/>
          </p:nvPr>
        </p:nvSpPr>
        <p:spPr>
          <a:xfrm>
            <a:off x="693738" y="1916113"/>
            <a:ext cx="10515600" cy="4260850"/>
          </a:xfrm>
          <a:prstGeom prst="rect">
            <a:avLst/>
          </a:prstGeom>
        </p:spPr>
        <p:txBody>
          <a:bodyPr vert="horz" lIns="0" tIns="0" rIns="0" bIns="0" rtlCol="0">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cs-CZ" dirty="0"/>
              <a:t>Upravte styly předlohy textu. Slide s dlouhým textem…</a:t>
            </a:r>
          </a:p>
        </p:txBody>
      </p:sp>
      <p:sp>
        <p:nvSpPr>
          <p:cNvPr id="11" name="Zástupný symbol pro datum 1">
            <a:extLst>
              <a:ext uri="{FF2B5EF4-FFF2-40B4-BE49-F238E27FC236}">
                <a16:creationId xmlns:a16="http://schemas.microsoft.com/office/drawing/2014/main" id="{00B0E3EB-0E6B-A253-3C1C-57A3CE59627A}"/>
              </a:ext>
            </a:extLst>
          </p:cNvPr>
          <p:cNvSpPr>
            <a:spLocks noGrp="1"/>
          </p:cNvSpPr>
          <p:nvPr>
            <p:ph type="dt" sz="half" idx="2"/>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Tree>
    <p:extLst>
      <p:ext uri="{BB962C8B-B14F-4D97-AF65-F5344CB8AC3E}">
        <p14:creationId xmlns:p14="http://schemas.microsoft.com/office/powerpoint/2010/main" val="21424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symbol pro text 2"/>
          <p:cNvSpPr>
            <a:spLocks noGrp="1"/>
          </p:cNvSpPr>
          <p:nvPr>
            <p:ph type="body" idx="1" hasCustomPrompt="1"/>
          </p:nvPr>
        </p:nvSpPr>
        <p:spPr>
          <a:xfrm>
            <a:off x="695325" y="1916113"/>
            <a:ext cx="5410656" cy="360759"/>
          </a:xfrm>
        </p:spPr>
        <p:txBody>
          <a:bodyPr lIns="0" tIns="0" rIns="0" bIns="0" anchor="t" anchorCtr="0">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Zástupný symbol pro obsah 3"/>
          <p:cNvSpPr>
            <a:spLocks noGrp="1"/>
          </p:cNvSpPr>
          <p:nvPr>
            <p:ph sz="half" idx="2" hasCustomPrompt="1"/>
          </p:nvPr>
        </p:nvSpPr>
        <p:spPr>
          <a:xfrm>
            <a:off x="695325" y="2537558"/>
            <a:ext cx="5410656" cy="3684588"/>
          </a:xfrm>
        </p:spPr>
        <p:txBody>
          <a:bodyPr lIns="0" tIns="0" rIns="0" bIns="0" anchor="t" anchorCtr="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hasCustomPrompt="1"/>
          </p:nvPr>
        </p:nvSpPr>
        <p:spPr>
          <a:xfrm>
            <a:off x="6456039" y="1920378"/>
            <a:ext cx="4833129" cy="356494"/>
          </a:xfrm>
        </p:spPr>
        <p:txBody>
          <a:bodyPr lIns="0" tIns="0" rIns="0" bIns="0" anchor="t" anchorCtr="0">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Zástupný symbol pro obsah 5"/>
          <p:cNvSpPr>
            <a:spLocks noGrp="1"/>
          </p:cNvSpPr>
          <p:nvPr>
            <p:ph sz="quarter" idx="4" hasCustomPrompt="1"/>
          </p:nvPr>
        </p:nvSpPr>
        <p:spPr>
          <a:xfrm>
            <a:off x="6456039" y="2537558"/>
            <a:ext cx="4833129" cy="3684588"/>
          </a:xfrm>
        </p:spPr>
        <p:txBody>
          <a:bodyPr lIns="0" tIns="0" rIns="0" bIns="0" anchor="t" anchorCtr="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nadpis 1">
            <a:extLst>
              <a:ext uri="{FF2B5EF4-FFF2-40B4-BE49-F238E27FC236}">
                <a16:creationId xmlns:a16="http://schemas.microsoft.com/office/drawing/2014/main" id="{F4831EB0-8BB7-0474-6378-C7BCC94D7E53}"/>
              </a:ext>
            </a:extLst>
          </p:cNvPr>
          <p:cNvSpPr>
            <a:spLocks noGrp="1"/>
          </p:cNvSpPr>
          <p:nvPr>
            <p:ph type="title"/>
          </p:nvPr>
        </p:nvSpPr>
        <p:spPr>
          <a:xfrm>
            <a:off x="695325" y="487031"/>
            <a:ext cx="10515600" cy="925746"/>
          </a:xfrm>
          <a:prstGeom prst="rect">
            <a:avLst/>
          </a:prstGeom>
        </p:spPr>
        <p:txBody>
          <a:bodyPr vert="horz" lIns="0" tIns="0" rIns="0" bIns="0" rtlCol="0" anchor="t" anchorCtr="0">
            <a:noAutofit/>
          </a:bodyPr>
          <a:lstStyle/>
          <a:p>
            <a:r>
              <a:rPr lang="cs-CZ" dirty="0"/>
              <a:t>Kliknutím lze upravit styl.</a:t>
            </a:r>
          </a:p>
        </p:txBody>
      </p:sp>
      <p:sp>
        <p:nvSpPr>
          <p:cNvPr id="12" name="Zástupný symbol pro datum 1">
            <a:extLst>
              <a:ext uri="{FF2B5EF4-FFF2-40B4-BE49-F238E27FC236}">
                <a16:creationId xmlns:a16="http://schemas.microsoft.com/office/drawing/2014/main" id="{FDD7579E-8F7B-E60F-0E5E-17F404E89292}"/>
              </a:ext>
            </a:extLst>
          </p:cNvPr>
          <p:cNvSpPr>
            <a:spLocks noGrp="1"/>
          </p:cNvSpPr>
          <p:nvPr>
            <p:ph type="dt" sz="half" idx="10"/>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Tree>
    <p:extLst>
      <p:ext uri="{BB962C8B-B14F-4D97-AF65-F5344CB8AC3E}">
        <p14:creationId xmlns:p14="http://schemas.microsoft.com/office/powerpoint/2010/main" val="3264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Slide Number Placeholder 24">
            <a:extLst>
              <a:ext uri="{FF2B5EF4-FFF2-40B4-BE49-F238E27FC236}">
                <a16:creationId xmlns:a16="http://schemas.microsoft.com/office/drawing/2014/main" id="{F28BEAEB-9B94-3EE6-3C04-60D9AE299892}"/>
              </a:ext>
            </a:extLst>
          </p:cNvPr>
          <p:cNvSpPr txBox="1">
            <a:spLocks/>
          </p:cNvSpPr>
          <p:nvPr userDrawn="1"/>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ctr"/>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
        <p:nvSpPr>
          <p:cNvPr id="10" name="Zástupný symbol pro nadpis 1">
            <a:extLst>
              <a:ext uri="{FF2B5EF4-FFF2-40B4-BE49-F238E27FC236}">
                <a16:creationId xmlns:a16="http://schemas.microsoft.com/office/drawing/2014/main" id="{A3755DDA-7D30-3FBB-5182-27B80150851A}"/>
              </a:ext>
            </a:extLst>
          </p:cNvPr>
          <p:cNvSpPr>
            <a:spLocks noGrp="1"/>
          </p:cNvSpPr>
          <p:nvPr>
            <p:ph type="title"/>
          </p:nvPr>
        </p:nvSpPr>
        <p:spPr>
          <a:xfrm>
            <a:off x="695325" y="487031"/>
            <a:ext cx="10515600" cy="925746"/>
          </a:xfrm>
          <a:prstGeom prst="rect">
            <a:avLst/>
          </a:prstGeom>
        </p:spPr>
        <p:txBody>
          <a:bodyPr vert="horz" lIns="0" tIns="0" rIns="0" bIns="0" rtlCol="0" anchor="t" anchorCtr="0">
            <a:noAutofit/>
          </a:bodyPr>
          <a:lstStyle/>
          <a:p>
            <a:r>
              <a:rPr lang="cs-CZ" dirty="0"/>
              <a:t>Kliknutím lze upravit styl.</a:t>
            </a:r>
          </a:p>
        </p:txBody>
      </p:sp>
      <p:sp>
        <p:nvSpPr>
          <p:cNvPr id="11" name="Zástupný symbol pro datum 1">
            <a:extLst>
              <a:ext uri="{FF2B5EF4-FFF2-40B4-BE49-F238E27FC236}">
                <a16:creationId xmlns:a16="http://schemas.microsoft.com/office/drawing/2014/main" id="{7540C04F-3222-5725-B7E7-E59F987B9F9A}"/>
              </a:ext>
            </a:extLst>
          </p:cNvPr>
          <p:cNvSpPr>
            <a:spLocks noGrp="1"/>
          </p:cNvSpPr>
          <p:nvPr>
            <p:ph type="dt" sz="half" idx="2"/>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Tree>
    <p:extLst>
      <p:ext uri="{BB962C8B-B14F-4D97-AF65-F5344CB8AC3E}">
        <p14:creationId xmlns:p14="http://schemas.microsoft.com/office/powerpoint/2010/main" val="22871895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B5525F2-D918-7317-0841-0F822641977B}"/>
              </a:ext>
            </a:extLst>
          </p:cNvPr>
          <p:cNvPicPr>
            <a:picLocks noChangeAspect="1"/>
          </p:cNvPicPr>
          <p:nvPr userDrawn="1"/>
        </p:nvPicPr>
        <p:blipFill>
          <a:blip r:embed="rId7">
            <a:alphaModFix amt="5000"/>
          </a:blip>
          <a:stretch>
            <a:fillRect/>
          </a:stretch>
        </p:blipFill>
        <p:spPr>
          <a:xfrm rot="19800000">
            <a:off x="6606000" y="1418400"/>
            <a:ext cx="7106399" cy="7106399"/>
          </a:xfrm>
          <a:prstGeom prst="rect">
            <a:avLst/>
          </a:prstGeom>
        </p:spPr>
      </p:pic>
      <p:sp>
        <p:nvSpPr>
          <p:cNvPr id="2" name="Zástupný symbol pro nadpis 1"/>
          <p:cNvSpPr>
            <a:spLocks noGrp="1"/>
          </p:cNvSpPr>
          <p:nvPr>
            <p:ph type="title"/>
          </p:nvPr>
        </p:nvSpPr>
        <p:spPr>
          <a:xfrm>
            <a:off x="695325" y="487031"/>
            <a:ext cx="10515600" cy="925746"/>
          </a:xfrm>
          <a:prstGeom prst="rect">
            <a:avLst/>
          </a:prstGeom>
        </p:spPr>
        <p:txBody>
          <a:bodyPr vert="horz" lIns="0" tIns="0" rIns="0" bIns="0" rtlCol="0" anchor="t" anchorCtr="0">
            <a:noAutofit/>
          </a:bodyPr>
          <a:lstStyle/>
          <a:p>
            <a:r>
              <a:rPr lang="cs-CZ" dirty="0"/>
              <a:t>Kliknutím lze upravit styl.</a:t>
            </a:r>
          </a:p>
        </p:txBody>
      </p:sp>
      <p:sp>
        <p:nvSpPr>
          <p:cNvPr id="3" name="Zástupný symbol pro text 2"/>
          <p:cNvSpPr>
            <a:spLocks noGrp="1"/>
          </p:cNvSpPr>
          <p:nvPr>
            <p:ph type="body" idx="1"/>
          </p:nvPr>
        </p:nvSpPr>
        <p:spPr>
          <a:xfrm>
            <a:off x="693738" y="1916113"/>
            <a:ext cx="10515600" cy="4260850"/>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1">
            <a:extLst>
              <a:ext uri="{FF2B5EF4-FFF2-40B4-BE49-F238E27FC236}">
                <a16:creationId xmlns:a16="http://schemas.microsoft.com/office/drawing/2014/main" id="{E2F2C9C1-029F-48A2-6082-0C0101F4C8EC}"/>
              </a:ext>
            </a:extLst>
          </p:cNvPr>
          <p:cNvSpPr>
            <a:spLocks noGrp="1"/>
          </p:cNvSpPr>
          <p:nvPr>
            <p:ph type="dt" sz="half" idx="2"/>
          </p:nvPr>
        </p:nvSpPr>
        <p:spPr>
          <a:xfrm>
            <a:off x="693738" y="6474293"/>
            <a:ext cx="3961656" cy="168994"/>
          </a:xfrm>
          <a:prstGeom prst="rect">
            <a:avLst/>
          </a:prstGeom>
        </p:spPr>
        <p:txBody>
          <a:bodyPr lIns="0" tIns="0" rIns="0" bIns="0" anchor="t" anchorCtr="0"/>
          <a:lstStyle>
            <a:lvl1pPr>
              <a:defRPr sz="900">
                <a:solidFill>
                  <a:schemeClr val="accent3"/>
                </a:solidFill>
                <a:latin typeface="Arial" panose="020B0604020202020204" pitchFamily="34" charset="0"/>
                <a:cs typeface="Arial" panose="020B0604020202020204" pitchFamily="34" charset="0"/>
              </a:defRPr>
            </a:lvl1pPr>
          </a:lstStyle>
          <a:p>
            <a:r>
              <a:rPr lang="cs-CZ" dirty="0"/>
              <a:t>Ředitelství silnic a dálnic    </a:t>
            </a:r>
            <a:r>
              <a:rPr lang="cs-CZ" dirty="0">
                <a:solidFill>
                  <a:schemeClr val="tx2"/>
                </a:solidFill>
              </a:rPr>
              <a:t>/</a:t>
            </a:r>
            <a:r>
              <a:rPr lang="cs-CZ" dirty="0"/>
              <a:t>    </a:t>
            </a:r>
            <a:r>
              <a:rPr lang="cs-CZ" b="1" dirty="0"/>
              <a:t>www.rsd.cz</a:t>
            </a:r>
          </a:p>
        </p:txBody>
      </p:sp>
      <p:sp>
        <p:nvSpPr>
          <p:cNvPr id="8" name="Slide Number Placeholder 24">
            <a:extLst>
              <a:ext uri="{FF2B5EF4-FFF2-40B4-BE49-F238E27FC236}">
                <a16:creationId xmlns:a16="http://schemas.microsoft.com/office/drawing/2014/main" id="{9F0BD55D-B3C3-8AA9-FBB5-DFABFBF1C6F1}"/>
              </a:ext>
            </a:extLst>
          </p:cNvPr>
          <p:cNvSpPr txBox="1">
            <a:spLocks/>
          </p:cNvSpPr>
          <p:nvPr userDrawn="1"/>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ctr"/>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6" name="Obrázek 5">
            <a:extLst>
              <a:ext uri="{FF2B5EF4-FFF2-40B4-BE49-F238E27FC236}">
                <a16:creationId xmlns:a16="http://schemas.microsoft.com/office/drawing/2014/main" id="{0A6522EB-1578-36AF-0A44-086A4ED9FF47}"/>
              </a:ext>
            </a:extLst>
          </p:cNvPr>
          <p:cNvPicPr>
            <a:picLocks noChangeAspect="1"/>
          </p:cNvPicPr>
          <p:nvPr userDrawn="1"/>
        </p:nvPicPr>
        <p:blipFill>
          <a:blip r:embed="rId7"/>
          <a:stretch>
            <a:fillRect/>
          </a:stretch>
        </p:blipFill>
        <p:spPr>
          <a:xfrm>
            <a:off x="11494800" y="475200"/>
            <a:ext cx="403200" cy="403200"/>
          </a:xfrm>
          <a:prstGeom prst="rect">
            <a:avLst/>
          </a:prstGeom>
        </p:spPr>
      </p:pic>
    </p:spTree>
    <p:extLst>
      <p:ext uri="{BB962C8B-B14F-4D97-AF65-F5344CB8AC3E}">
        <p14:creationId xmlns:p14="http://schemas.microsoft.com/office/powerpoint/2010/main" val="386271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orient="horz" pos="300">
          <p15:clr>
            <a:srgbClr val="F26B43"/>
          </p15:clr>
        </p15:guide>
        <p15:guide id="5" orient="horz" pos="120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4573F8B9-8E2F-4C2B-A563-401C0445D249}"/>
              </a:ext>
            </a:extLst>
          </p:cNvPr>
          <p:cNvPicPr>
            <a:picLocks noChangeAspect="1"/>
          </p:cNvPicPr>
          <p:nvPr/>
        </p:nvPicPr>
        <p:blipFill>
          <a:blip r:embed="rId3">
            <a:alphaModFix amt="5000"/>
          </a:blip>
          <a:stretch>
            <a:fillRect/>
          </a:stretch>
        </p:blipFill>
        <p:spPr>
          <a:xfrm rot="19800000">
            <a:off x="-1224000" y="1738800"/>
            <a:ext cx="6141600" cy="6141600"/>
          </a:xfrm>
          <a:prstGeom prst="rect">
            <a:avLst/>
          </a:prstGeom>
        </p:spPr>
      </p:pic>
      <p:sp>
        <p:nvSpPr>
          <p:cNvPr id="9" name="Obdélník 8">
            <a:extLst>
              <a:ext uri="{FF2B5EF4-FFF2-40B4-BE49-F238E27FC236}">
                <a16:creationId xmlns:a16="http://schemas.microsoft.com/office/drawing/2014/main" id="{31975093-2A7C-5FDD-F8B2-0E311C32FEF6}"/>
              </a:ext>
            </a:extLst>
          </p:cNvPr>
          <p:cNvSpPr/>
          <p:nvPr/>
        </p:nvSpPr>
        <p:spPr>
          <a:xfrm>
            <a:off x="6960096" y="2722"/>
            <a:ext cx="523190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Skupina 2">
            <a:extLst>
              <a:ext uri="{FF2B5EF4-FFF2-40B4-BE49-F238E27FC236}">
                <a16:creationId xmlns:a16="http://schemas.microsoft.com/office/drawing/2014/main" id="{1773B11D-E4AC-57B1-B596-9810BDFD9044}"/>
              </a:ext>
            </a:extLst>
          </p:cNvPr>
          <p:cNvGrpSpPr/>
          <p:nvPr/>
        </p:nvGrpSpPr>
        <p:grpSpPr>
          <a:xfrm>
            <a:off x="6096000" y="612252"/>
            <a:ext cx="5732644" cy="5616624"/>
            <a:chOff x="5762214" y="484558"/>
            <a:chExt cx="5411696" cy="5272280"/>
          </a:xfrm>
        </p:grpSpPr>
        <p:pic>
          <p:nvPicPr>
            <p:cNvPr id="10" name="Zástupný symbol obrázku 16" descr="Obsah obrázku směr, scéna, silnice, strom&#10;&#10;Popis byl vytvořen automaticky">
              <a:extLst>
                <a:ext uri="{FF2B5EF4-FFF2-40B4-BE49-F238E27FC236}">
                  <a16:creationId xmlns:a16="http://schemas.microsoft.com/office/drawing/2014/main" id="{5738F8F6-A32B-9293-DF70-DE4657506303}"/>
                </a:ext>
              </a:extLst>
            </p:cNvPr>
            <p:cNvPicPr>
              <a:picLocks noChangeAspect="1"/>
            </p:cNvPicPr>
            <p:nvPr/>
          </p:nvPicPr>
          <p:blipFill>
            <a:blip r:embed="rId4" cstate="print">
              <a:extLst>
                <a:ext uri="{28A0092B-C50C-407E-A947-70E740481C1C}">
                  <a14:useLocalDpi xmlns:a14="http://schemas.microsoft.com/office/drawing/2010/main" val="0"/>
                </a:ext>
              </a:extLst>
            </a:blip>
            <a:srcRect l="15816" r="15816"/>
            <a:stretch>
              <a:fillRect/>
            </a:stretch>
          </p:blipFill>
          <p:spPr>
            <a:xfrm>
              <a:off x="5762214" y="487950"/>
              <a:ext cx="2661823" cy="2595009"/>
            </a:xfrm>
            <a:prstGeom prst="rect">
              <a:avLst/>
            </a:prstGeom>
          </p:spPr>
        </p:pic>
        <p:pic>
          <p:nvPicPr>
            <p:cNvPr id="11" name="Zástupný symbol obrázku 22" descr="Obsah obrázku strom, exteriér, směr, scéna&#10;&#10;Popis byl vytvořen automaticky">
              <a:extLst>
                <a:ext uri="{FF2B5EF4-FFF2-40B4-BE49-F238E27FC236}">
                  <a16:creationId xmlns:a16="http://schemas.microsoft.com/office/drawing/2014/main" id="{A3376197-331D-9560-2822-698CDACB039A}"/>
                </a:ext>
              </a:extLst>
            </p:cNvPr>
            <p:cNvPicPr>
              <a:picLocks noChangeAspect="1"/>
            </p:cNvPicPr>
            <p:nvPr/>
          </p:nvPicPr>
          <p:blipFill>
            <a:blip r:embed="rId5" cstate="print">
              <a:extLst>
                <a:ext uri="{28A0092B-C50C-407E-A947-70E740481C1C}">
                  <a14:useLocalDpi xmlns:a14="http://schemas.microsoft.com/office/drawing/2010/main" val="0"/>
                </a:ext>
              </a:extLst>
            </a:blip>
            <a:srcRect l="16038" r="16038"/>
            <a:stretch>
              <a:fillRect/>
            </a:stretch>
          </p:blipFill>
          <p:spPr>
            <a:xfrm>
              <a:off x="5762214" y="3161829"/>
              <a:ext cx="2661823" cy="2595009"/>
            </a:xfrm>
            <a:prstGeom prst="rect">
              <a:avLst/>
            </a:prstGeom>
          </p:spPr>
        </p:pic>
        <p:pic>
          <p:nvPicPr>
            <p:cNvPr id="12" name="Zástupný symbol obrázku 18" descr="Obsah obrázku tráva, exteriér, voda, obloha&#10;&#10;Popis byl vytvořen automaticky">
              <a:extLst>
                <a:ext uri="{FF2B5EF4-FFF2-40B4-BE49-F238E27FC236}">
                  <a16:creationId xmlns:a16="http://schemas.microsoft.com/office/drawing/2014/main" id="{DF4839E4-FA59-55E1-DD86-4EB8E57593FD}"/>
                </a:ext>
              </a:extLst>
            </p:cNvPr>
            <p:cNvPicPr>
              <a:picLocks noChangeAspect="1"/>
            </p:cNvPicPr>
            <p:nvPr/>
          </p:nvPicPr>
          <p:blipFill>
            <a:blip r:embed="rId6" cstate="print">
              <a:extLst>
                <a:ext uri="{28A0092B-C50C-407E-A947-70E740481C1C}">
                  <a14:useLocalDpi xmlns:a14="http://schemas.microsoft.com/office/drawing/2010/main" val="0"/>
                </a:ext>
              </a:extLst>
            </a:blip>
            <a:srcRect l="21141" r="21141"/>
            <a:stretch>
              <a:fillRect/>
            </a:stretch>
          </p:blipFill>
          <p:spPr>
            <a:xfrm>
              <a:off x="8512087" y="484558"/>
              <a:ext cx="2661823" cy="2595009"/>
            </a:xfrm>
            <a:prstGeom prst="rect">
              <a:avLst/>
            </a:prstGeom>
          </p:spPr>
        </p:pic>
        <p:pic>
          <p:nvPicPr>
            <p:cNvPr id="13" name="Zástupný symbol obrázku 25" descr="Obsah obrázku tráva, exteriér, stopa, hora&#10;&#10;Popis byl vytvořen automaticky">
              <a:extLst>
                <a:ext uri="{FF2B5EF4-FFF2-40B4-BE49-F238E27FC236}">
                  <a16:creationId xmlns:a16="http://schemas.microsoft.com/office/drawing/2014/main" id="{EE625225-6C81-1616-8956-BDCF42099E42}"/>
                </a:ext>
              </a:extLst>
            </p:cNvPr>
            <p:cNvPicPr>
              <a:picLocks noChangeAspect="1"/>
            </p:cNvPicPr>
            <p:nvPr/>
          </p:nvPicPr>
          <p:blipFill>
            <a:blip r:embed="rId7" cstate="print">
              <a:extLst>
                <a:ext uri="{28A0092B-C50C-407E-A947-70E740481C1C}">
                  <a14:useLocalDpi xmlns:a14="http://schemas.microsoft.com/office/drawing/2010/main" val="0"/>
                </a:ext>
              </a:extLst>
            </a:blip>
            <a:srcRect l="15822" r="15822"/>
            <a:stretch>
              <a:fillRect/>
            </a:stretch>
          </p:blipFill>
          <p:spPr>
            <a:xfrm>
              <a:off x="8512087" y="3161829"/>
              <a:ext cx="2661823" cy="2595009"/>
            </a:xfrm>
            <a:prstGeom prst="rect">
              <a:avLst/>
            </a:prstGeom>
          </p:spPr>
        </p:pic>
      </p:grpSp>
      <p:sp>
        <p:nvSpPr>
          <p:cNvPr id="14" name="Název prezentace">
            <a:extLst>
              <a:ext uri="{FF2B5EF4-FFF2-40B4-BE49-F238E27FC236}">
                <a16:creationId xmlns:a16="http://schemas.microsoft.com/office/drawing/2014/main" id="{1D21F96A-8619-BB3B-6A2F-F534975840CB}"/>
              </a:ext>
            </a:extLst>
          </p:cNvPr>
          <p:cNvSpPr txBox="1">
            <a:spLocks/>
          </p:cNvSpPr>
          <p:nvPr/>
        </p:nvSpPr>
        <p:spPr>
          <a:xfrm>
            <a:off x="695326" y="1916832"/>
            <a:ext cx="4833722" cy="1008112"/>
          </a:xfrm>
          <a:prstGeom prst="rect">
            <a:avLst/>
          </a:prstGeom>
        </p:spPr>
        <p:txBody>
          <a:bodyPr vert="horz" lIns="0" tIns="0" rIns="36000" bIns="0" rtlCol="0" anchor="t" anchorCtr="0">
            <a:noAutofit/>
          </a:bodyPr>
          <a:lstStyle>
            <a:defPPr>
              <a:defRPr lang="cs-CZ"/>
            </a:defPPr>
            <a:lvl1pPr marL="0" indent="0" algn="l" defTabSz="914400" rtl="0" eaLnBrk="1" latinLnBrk="0" hangingPunct="1">
              <a:spcBef>
                <a:spcPts val="0"/>
              </a:spcBef>
              <a:buNone/>
              <a:defRPr sz="4105" b="1" kern="1200" baseline="0">
                <a:solidFill>
                  <a:srgbClr val="063E8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3200" dirty="0">
                <a:effectLst/>
                <a:latin typeface="Aptos" panose="020B0004020202020204" pitchFamily="34" charset="0"/>
                <a:ea typeface="Aptos" panose="020B0004020202020204" pitchFamily="34" charset="0"/>
                <a:cs typeface="Aptos" panose="020B0004020202020204" pitchFamily="34" charset="0"/>
              </a:rPr>
              <a:t>Geodézie ve stavebnictví a průmyslu 2025 </a:t>
            </a:r>
            <a:r>
              <a:rPr lang="cs-CZ" sz="3200" dirty="0">
                <a:solidFill>
                  <a:schemeClr val="tx2"/>
                </a:solidFill>
                <a:latin typeface="Arial" panose="020B0604020202020204" pitchFamily="34" charset="0"/>
                <a:cs typeface="Arial" panose="020B0604020202020204" pitchFamily="34" charset="0"/>
              </a:rPr>
              <a:t> </a:t>
            </a:r>
          </a:p>
          <a:p>
            <a:pPr>
              <a:lnSpc>
                <a:spcPts val="3000"/>
              </a:lnSpc>
            </a:pPr>
            <a:endParaRPr lang="cs-CZ" sz="2000" dirty="0">
              <a:solidFill>
                <a:schemeClr val="accent1"/>
              </a:solidFill>
              <a:latin typeface="Arial" panose="020B0604020202020204" pitchFamily="34" charset="0"/>
              <a:ea typeface="SimSun" charset="-122"/>
              <a:cs typeface="Arial" panose="020B0604020202020204" pitchFamily="34" charset="0"/>
            </a:endParaRPr>
          </a:p>
          <a:p>
            <a:pPr>
              <a:lnSpc>
                <a:spcPts val="3000"/>
              </a:lnSpc>
            </a:pPr>
            <a:endParaRPr lang="cs-CZ" sz="2000" dirty="0">
              <a:solidFill>
                <a:schemeClr val="accent1"/>
              </a:solidFill>
              <a:latin typeface="Arial" panose="020B0604020202020204" pitchFamily="34" charset="0"/>
              <a:ea typeface="SimSun" charset="-122"/>
              <a:cs typeface="Arial" panose="020B0604020202020204" pitchFamily="34" charset="0"/>
            </a:endParaRPr>
          </a:p>
          <a:p>
            <a:pPr>
              <a:lnSpc>
                <a:spcPts val="3000"/>
              </a:lnSpc>
            </a:pPr>
            <a:r>
              <a:rPr lang="cs-CZ" sz="2000" dirty="0">
                <a:solidFill>
                  <a:schemeClr val="accent1"/>
                </a:solidFill>
                <a:latin typeface="Arial" panose="020B0604020202020204" pitchFamily="34" charset="0"/>
                <a:ea typeface="SimSun" charset="-122"/>
                <a:cs typeface="Arial" panose="020B0604020202020204" pitchFamily="34" charset="0"/>
              </a:rPr>
              <a:t>Supervize a připomínkování projektové dokumentace v rámci přípravy staveb dálnic a silnic I. tříd ve správě ŘSD </a:t>
            </a:r>
            <a:r>
              <a:rPr lang="cs-CZ" sz="2000" dirty="0" err="1">
                <a:solidFill>
                  <a:schemeClr val="accent1"/>
                </a:solidFill>
                <a:latin typeface="Arial" panose="020B0604020202020204" pitchFamily="34" charset="0"/>
                <a:ea typeface="SimSun" charset="-122"/>
                <a:cs typeface="Arial" panose="020B0604020202020204" pitchFamily="34" charset="0"/>
              </a:rPr>
              <a:t>s.p</a:t>
            </a:r>
            <a:r>
              <a:rPr lang="cs-CZ" sz="2000" dirty="0">
                <a:solidFill>
                  <a:schemeClr val="accent1"/>
                </a:solidFill>
                <a:latin typeface="Arial" panose="020B0604020202020204" pitchFamily="34" charset="0"/>
                <a:ea typeface="SimSun" charset="-122"/>
                <a:cs typeface="Arial" panose="020B0604020202020204" pitchFamily="34" charset="0"/>
              </a:rPr>
              <a:t>. z hlediska geodetických činností a její nejčastější nedostatky</a:t>
            </a:r>
            <a:endParaRPr lang="cs-CZ" sz="2000" b="0" i="1" dirty="0">
              <a:solidFill>
                <a:schemeClr val="tx2"/>
              </a:solidFill>
              <a:latin typeface="Arial" panose="020B0604020202020204" pitchFamily="34" charset="0"/>
              <a:cs typeface="Arial" panose="020B0604020202020204" pitchFamily="34" charset="0"/>
            </a:endParaRPr>
          </a:p>
        </p:txBody>
      </p:sp>
      <p:sp>
        <p:nvSpPr>
          <p:cNvPr id="16" name="Zástupný text 21">
            <a:extLst>
              <a:ext uri="{FF2B5EF4-FFF2-40B4-BE49-F238E27FC236}">
                <a16:creationId xmlns:a16="http://schemas.microsoft.com/office/drawing/2014/main" id="{DBFA8D81-DC07-E632-8B48-97F5190DC9D3}"/>
              </a:ext>
            </a:extLst>
          </p:cNvPr>
          <p:cNvSpPr txBox="1">
            <a:spLocks/>
          </p:cNvSpPr>
          <p:nvPr/>
        </p:nvSpPr>
        <p:spPr>
          <a:xfrm>
            <a:off x="695325" y="6114158"/>
            <a:ext cx="4833722" cy="229436"/>
          </a:xfrm>
          <a:prstGeom prst="rect">
            <a:avLst/>
          </a:prstGeom>
        </p:spPr>
        <p:txBody>
          <a:bodyPr vert="horz" lIns="0" tIns="0" rIns="0" bIns="0" rtlCol="0" anchor="t" anchorCtr="0">
            <a:noAutofit/>
          </a:bodyPr>
          <a:lstStyle>
            <a:defPPr>
              <a:defRPr lang="cs-CZ"/>
            </a:defPPr>
            <a:lvl1pPr marL="0" indent="0" algn="r" defTabSz="914400" rtl="0" eaLnBrk="1" latinLnBrk="0" hangingPunct="1">
              <a:spcBef>
                <a:spcPts val="0"/>
              </a:spcBef>
              <a:buNone/>
              <a:defRPr sz="2737" kern="1200">
                <a:solidFill>
                  <a:srgbClr val="0093D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600" dirty="0">
                <a:solidFill>
                  <a:schemeClr val="tx1"/>
                </a:solidFill>
                <a:latin typeface="Arial" panose="020B0604020202020204" pitchFamily="34" charset="0"/>
                <a:cs typeface="Arial" panose="020B0604020202020204" pitchFamily="34" charset="0"/>
              </a:rPr>
              <a:t>Ing. Martin Král   /   ÚV </a:t>
            </a:r>
            <a:r>
              <a:rPr lang="cs-CZ" sz="1600" dirty="0">
                <a:solidFill>
                  <a:srgbClr val="515151"/>
                </a:solidFill>
                <a:latin typeface="Arial" panose="020B0604020202020204" pitchFamily="34" charset="0"/>
                <a:cs typeface="Arial" panose="020B0604020202020204" pitchFamily="34" charset="0"/>
              </a:rPr>
              <a:t>GŘ - Odd. technické podpory</a:t>
            </a:r>
          </a:p>
          <a:p>
            <a:pPr algn="l"/>
            <a:endParaRPr lang="cs-CZ" sz="16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Obrázek 1">
            <a:extLst>
              <a:ext uri="{FF2B5EF4-FFF2-40B4-BE49-F238E27FC236}">
                <a16:creationId xmlns:a16="http://schemas.microsoft.com/office/drawing/2014/main" id="{1C227912-99DE-151E-7CF4-2261E928D672}"/>
              </a:ext>
            </a:extLst>
          </p:cNvPr>
          <p:cNvPicPr>
            <a:picLocks noChangeAspect="1"/>
          </p:cNvPicPr>
          <p:nvPr/>
        </p:nvPicPr>
        <p:blipFill>
          <a:blip r:embed="rId8"/>
          <a:stretch>
            <a:fillRect/>
          </a:stretch>
        </p:blipFill>
        <p:spPr>
          <a:xfrm>
            <a:off x="558000" y="486000"/>
            <a:ext cx="2255657" cy="928800"/>
          </a:xfrm>
          <a:prstGeom prst="rect">
            <a:avLst/>
          </a:prstGeom>
        </p:spPr>
      </p:pic>
    </p:spTree>
    <p:extLst>
      <p:ext uri="{BB962C8B-B14F-4D97-AF65-F5344CB8AC3E}">
        <p14:creationId xmlns:p14="http://schemas.microsoft.com/office/powerpoint/2010/main" val="174828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97CF-02DF-CEC0-E5AD-07972DD48F8B}"/>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EC2BE4B3-1EB8-F102-8675-5CDB00CEE49E}"/>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082A2210-4BB7-F6AD-094A-D3032F4AF3FE}"/>
              </a:ext>
            </a:extLst>
          </p:cNvPr>
          <p:cNvSpPr>
            <a:spLocks noGrp="1"/>
          </p:cNvSpPr>
          <p:nvPr>
            <p:ph type="title"/>
          </p:nvPr>
        </p:nvSpPr>
        <p:spPr>
          <a:xfrm>
            <a:off x="708363" y="506680"/>
            <a:ext cx="10515600" cy="517932"/>
          </a:xfrm>
        </p:spPr>
        <p:txBody>
          <a:bodyPr/>
          <a:lstStyle/>
          <a:p>
            <a:pPr lvl="0">
              <a:lnSpc>
                <a:spcPct val="100000"/>
              </a:lnSpc>
              <a:spcBef>
                <a:spcPts val="0"/>
              </a:spcBef>
            </a:pPr>
            <a:r>
              <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j-ea"/>
                <a:cs typeface="Arial" panose="020B0604020202020204" pitchFamily="34" charset="0"/>
              </a:rPr>
              <a:t>Nedostatky a chyby v Geodetických podkladech pro projekt </a:t>
            </a:r>
            <a:r>
              <a:rPr lang="cs-CZ" sz="2400" b="0" dirty="0">
                <a:solidFill>
                  <a:srgbClr val="000000"/>
                </a:solidFill>
                <a:latin typeface="Bahnschrift" panose="020B0502040204020203" pitchFamily="34" charset="0"/>
                <a:ea typeface="+mn-ea"/>
              </a:rPr>
              <a:t>							</a:t>
            </a:r>
          </a:p>
        </p:txBody>
      </p:sp>
      <p:sp>
        <p:nvSpPr>
          <p:cNvPr id="4" name="TextBox 15">
            <a:extLst>
              <a:ext uri="{FF2B5EF4-FFF2-40B4-BE49-F238E27FC236}">
                <a16:creationId xmlns:a16="http://schemas.microsoft.com/office/drawing/2014/main" id="{9C41E399-C02F-2438-1E10-0BBF58D7A3F6}"/>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8" name="TextovéPole 7">
            <a:extLst>
              <a:ext uri="{FF2B5EF4-FFF2-40B4-BE49-F238E27FC236}">
                <a16:creationId xmlns:a16="http://schemas.microsoft.com/office/drawing/2014/main" id="{071973C4-118A-44C7-94FE-2DDC27047719}"/>
              </a:ext>
            </a:extLst>
          </p:cNvPr>
          <p:cNvSpPr txBox="1"/>
          <p:nvPr/>
        </p:nvSpPr>
        <p:spPr>
          <a:xfrm>
            <a:off x="6347486" y="4901189"/>
            <a:ext cx="48618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hrany tělesa s příkopy nedefinovány jako povinné spojnice a chybí trojúhelníky (díra v DTM),  nezaměřen terén v porostu kde je navržena nová komunikace</a:t>
            </a:r>
          </a:p>
        </p:txBody>
      </p:sp>
      <p:pic>
        <p:nvPicPr>
          <p:cNvPr id="5" name="Obrázek 4" descr="Obsah obrázku kresba, zelené, skica&#10;&#10;Obsah vygenerovaný umělou inteligencí může být nesprávný.">
            <a:extLst>
              <a:ext uri="{FF2B5EF4-FFF2-40B4-BE49-F238E27FC236}">
                <a16:creationId xmlns:a16="http://schemas.microsoft.com/office/drawing/2014/main" id="{91F41222-9D5D-3F63-50D8-D8BED183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930" y="1083772"/>
            <a:ext cx="3316702" cy="2086684"/>
          </a:xfrm>
          <a:prstGeom prst="rect">
            <a:avLst/>
          </a:prstGeom>
          <a:ln>
            <a:noFill/>
          </a:ln>
          <a:effectLst>
            <a:outerShdw blurRad="292100" dist="139700" dir="2700000" algn="tl" rotWithShape="0">
              <a:srgbClr val="333333">
                <a:alpha val="65000"/>
              </a:srgbClr>
            </a:outerShdw>
          </a:effectLst>
        </p:spPr>
      </p:pic>
      <p:pic>
        <p:nvPicPr>
          <p:cNvPr id="9" name="Obrázek 8" descr="Obsah obrázku snímek obrazovky, Barevnost, řada/pruh, laser&#10;&#10;Popis byl vytvořen automaticky">
            <a:extLst>
              <a:ext uri="{FF2B5EF4-FFF2-40B4-BE49-F238E27FC236}">
                <a16:creationId xmlns:a16="http://schemas.microsoft.com/office/drawing/2014/main" id="{E0B8A6D8-AA09-BAE4-A881-4E7FBFD89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08" y="2150182"/>
            <a:ext cx="2910325" cy="2633489"/>
          </a:xfrm>
          <a:prstGeom prst="rect">
            <a:avLst/>
          </a:prstGeom>
          <a:ln>
            <a:noFill/>
          </a:ln>
          <a:effectLst>
            <a:outerShdw blurRad="292100" dist="139700" dir="2700000" algn="tl" rotWithShape="0">
              <a:srgbClr val="333333">
                <a:alpha val="65000"/>
              </a:srgbClr>
            </a:outerShdw>
          </a:effectLst>
        </p:spPr>
      </p:pic>
      <p:sp>
        <p:nvSpPr>
          <p:cNvPr id="3" name="Obdélník: se zakulacenými rohy 2">
            <a:extLst>
              <a:ext uri="{FF2B5EF4-FFF2-40B4-BE49-F238E27FC236}">
                <a16:creationId xmlns:a16="http://schemas.microsoft.com/office/drawing/2014/main" id="{7BFF36FA-D1F2-1C7C-2E30-F17D1B367A25}"/>
              </a:ext>
            </a:extLst>
          </p:cNvPr>
          <p:cNvSpPr/>
          <p:nvPr/>
        </p:nvSpPr>
        <p:spPr>
          <a:xfrm>
            <a:off x="570251" y="1360160"/>
            <a:ext cx="5395912" cy="480514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stávajícího stavu</a:t>
            </a:r>
            <a:r>
              <a:rPr lang="pl-PL" b="1" dirty="0">
                <a:solidFill>
                  <a:srgbClr val="000000"/>
                </a:solidFill>
                <a:latin typeface="Arial" panose="020B0604020202020204" pitchFamily="34" charset="0"/>
                <a:cs typeface="Arial" panose="020B0604020202020204" pitchFamily="34" charset="0"/>
                <a:sym typeface="Wingdings" panose="05000000000000000000" pitchFamily="2" charset="2"/>
              </a:rPr>
              <a:t> - </a:t>
            </a: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kat.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zcela chybí či je neaktuální, nejsou podchyceny objekty a jevy v území projektu</a:t>
            </a:r>
          </a:p>
          <a:p>
            <a:pPr marL="285750" indent="-285750">
              <a:buFont typeface="Arial" panose="020B0604020202020204" pitchFamily="34" charset="0"/>
              <a:buChar char="•"/>
              <a:defRPr/>
            </a:pPr>
            <a:r>
              <a:rPr kumimoji="0" lang="pl-PL"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v částech území projektu</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zásadní chyby ve výškách, nevhodné technologie </a:t>
            </a:r>
            <a:endPar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není doloženo v otevřené formě v souladu s předpisem B2/C1</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nedostatečně zpracované části</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TZ: podklady, přesnost</a:t>
            </a:r>
          </a:p>
          <a:p>
            <a:pPr marL="742950" lvl="1" indent="-285750">
              <a:buFont typeface="Arial" panose="020B0604020202020204" pitchFamily="34" charset="0"/>
              <a:buChar char="•"/>
              <a:defRPr/>
            </a:pPr>
            <a:r>
              <a:rPr lang="pl-PL" b="1"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DMT: absence povinných spojnic, nízká hustota bodů </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32182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0532-D30F-DE9E-CB9A-99210E8E0062}"/>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8897696E-E188-5FD8-0A4E-A10FA96C221D}"/>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0B5E6144-3778-7023-B420-4A7758B3A797}"/>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Geodetických podkladech pro projekt						</a:t>
            </a:r>
          </a:p>
        </p:txBody>
      </p:sp>
      <p:sp>
        <p:nvSpPr>
          <p:cNvPr id="4" name="TextBox 15">
            <a:extLst>
              <a:ext uri="{FF2B5EF4-FFF2-40B4-BE49-F238E27FC236}">
                <a16:creationId xmlns:a16="http://schemas.microsoft.com/office/drawing/2014/main" id="{04016254-4184-BD80-EBC7-854A916095EF}"/>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F2673805-B200-2A7B-435B-21BA04F5B27A}"/>
              </a:ext>
            </a:extLst>
          </p:cNvPr>
          <p:cNvSpPr/>
          <p:nvPr/>
        </p:nvSpPr>
        <p:spPr>
          <a:xfrm>
            <a:off x="528531" y="1303542"/>
            <a:ext cx="5395912" cy="4861762"/>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Průzkum stávajících IS - kat.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IS není v PD podchycena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 řešena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technické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podklady od správců TI jsou nesprávně interpretovány, či neaktuální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prostorová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poloha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IS není dostatečně známa</a:t>
            </a:r>
            <a:r>
              <a:rPr kumimoji="0" lang="pl-PL"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a projektant neinicioval </a:t>
            </a:r>
            <a:r>
              <a:rPr lang="pl-PL"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doplňující průzkum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F2362B9C-A524-C428-A179-3279789938F3}"/>
              </a:ext>
            </a:extLst>
          </p:cNvPr>
          <p:cNvSpPr/>
          <p:nvPr/>
        </p:nvSpPr>
        <p:spPr>
          <a:xfrm>
            <a:off x="6267558" y="1303542"/>
            <a:ext cx="5179888" cy="4861762"/>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doplnění SO, projednání a vyhotovení GP na VB</a:t>
            </a:r>
            <a:endPar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r>
              <a:rPr lang="cs-CZ"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náhrada škod správci IS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 souvislosti se zásahem IS</a:t>
            </a:r>
          </a:p>
          <a:p>
            <a:pPr marL="285750" indent="-285750">
              <a:buFont typeface="Arial" panose="020B0604020202020204" pitchFamily="34" charset="0"/>
              <a:buChar char="•"/>
              <a:defRPr/>
            </a:pPr>
            <a:r>
              <a:rPr kumimoji="0" lang="cs-CZ"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ohrožení zdraví či života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osob</a:t>
            </a:r>
          </a:p>
          <a:p>
            <a:pPr marL="285750" indent="-285750">
              <a:buFont typeface="Arial" panose="020B0604020202020204" pitchFamily="34" charset="0"/>
              <a:buChar char="•"/>
              <a:defRPr/>
            </a:pPr>
            <a:endPar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19760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C2B8-03E6-C228-9156-46AD68FD7523}"/>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29328CB5-56B3-299A-A28E-A63F509C980D}"/>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1B1B2219-5F43-ECE5-0C9B-D6B1F3DE1F4F}"/>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3B12C0B1-F558-B399-8735-80D9E64634D7}"/>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B61F23CA-2B3D-3254-1BD4-05F7F1E36B4F}"/>
              </a:ext>
            </a:extLst>
          </p:cNvPr>
          <p:cNvSpPr/>
          <p:nvPr/>
        </p:nvSpPr>
        <p:spPr>
          <a:xfrm>
            <a:off x="560624" y="1303541"/>
            <a:ext cx="5395912" cy="4789753"/>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Podmínky pro monitoring okolí stavby zajišťovaný Objednatelem v předstihu - kat.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endParaRPr kumimoji="0" lang="pl-PL" sz="18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chybí potřeba sledování v předstihu se stanovením zón ovlivnění a sledování dle GTP a výčtem sledovaných objektů</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včetně pasportizace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nedostatečná definice rozsahu a podmínek některých částí pro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zahájení v předstihu, </a:t>
            </a: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podcenění geodetické části</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typ sledování, etapy, max. hodnoty  vektorů posunů, umístění a typ sledovacích bodů, potřeba výchozí sítě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definice činností kanceláře monitoringu a její</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koordinace se stavb</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ou</a:t>
            </a: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739A8E03-AAB6-058C-B2A7-F03015FB7DFA}"/>
              </a:ext>
            </a:extLst>
          </p:cNvPr>
          <p:cNvSpPr/>
          <p:nvPr/>
        </p:nvSpPr>
        <p:spPr>
          <a:xfrm>
            <a:off x="6235466" y="1301518"/>
            <a:ext cx="5179888" cy="4791777"/>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neoprávněné vymáhání a úhrada škod nesouvisejících s výstavbou</a:t>
            </a:r>
            <a:r>
              <a:rPr kumimoji="0" lang="cs-C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vlastníkům okolních objektů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solidFill>
                  <a:srgbClr val="000000"/>
                </a:solidFill>
                <a:latin typeface="Arial" panose="020B0604020202020204" pitchFamily="34" charset="0"/>
                <a:cs typeface="Arial" panose="020B0604020202020204" pitchFamily="34" charset="0"/>
              </a:rPr>
              <a:t>navýšení případných škod na objektech okolí souvisejících s výstavbou nad míru nezbytně nutnou</a:t>
            </a:r>
            <a:endParaRPr lang="cs-CZ"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69430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7417F-325F-8F67-98A3-9100AC8BAC74}"/>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26B6E6AA-7008-B7B8-93AE-4DD143CDD28F}"/>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B0AB6470-7B77-DFEA-CB5F-DD224DDD3E3C}"/>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464C99F4-E874-67EE-A288-D0E228183F8A}"/>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CCFD61B9-ADB9-6AE2-F635-D20AC8FC9AF4}"/>
              </a:ext>
            </a:extLst>
          </p:cNvPr>
          <p:cNvSpPr/>
          <p:nvPr/>
        </p:nvSpPr>
        <p:spPr>
          <a:xfrm>
            <a:off x="560624" y="1303542"/>
            <a:ext cx="5395912" cy="4680520"/>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Podmínky pro vytyčení a sledování SO s vysokými nároky na přesnost </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neuvedena potřeba a podmínky zřízení LMS</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 min. počet bodů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nedostatečné stanovení podmínek sledování s ohledem na typ SO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typ sledování, etapy, max. hodnoty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či přesnost vektorů posunů, umístění a typ sledovacích bodů</a:t>
            </a:r>
          </a:p>
          <a:p>
            <a:pPr marL="285750"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nevhodný návrh sledovacích značek</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D302B093-1D9E-C8B3-8F81-EECD4900CE63}"/>
              </a:ext>
            </a:extLst>
          </p:cNvPr>
          <p:cNvSpPr/>
          <p:nvPr/>
        </p:nvSpPr>
        <p:spPr>
          <a:xfrm>
            <a:off x="6235466" y="1303542"/>
            <a:ext cx="5179888" cy="4680520"/>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nedodržení realizace SO v požadované kvalitě</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včasné nepodchycení nepříznivého </a:t>
            </a:r>
            <a:r>
              <a:rPr lang="cs-CZ" b="1" dirty="0">
                <a:solidFill>
                  <a:schemeClr val="tx1"/>
                </a:solidFill>
                <a:highlight>
                  <a:srgbClr val="FFFF00"/>
                </a:highlight>
                <a:latin typeface="Arial" panose="020B0604020202020204" pitchFamily="34" charset="0"/>
                <a:cs typeface="Arial" panose="020B0604020202020204" pitchFamily="34" charset="0"/>
              </a:rPr>
              <a:t>vývoje a chování SO </a:t>
            </a:r>
            <a:r>
              <a:rPr lang="cs-CZ" dirty="0">
                <a:solidFill>
                  <a:srgbClr val="000000"/>
                </a:solidFill>
                <a:latin typeface="Arial" panose="020B0604020202020204" pitchFamily="34" charset="0"/>
                <a:cs typeface="Arial" panose="020B0604020202020204" pitchFamily="34" charset="0"/>
              </a:rPr>
              <a:t>a navýšení rozsahu nápravných opatření </a:t>
            </a:r>
          </a:p>
        </p:txBody>
      </p:sp>
    </p:spTree>
    <p:extLst>
      <p:ext uri="{BB962C8B-B14F-4D97-AF65-F5344CB8AC3E}">
        <p14:creationId xmlns:p14="http://schemas.microsoft.com/office/powerpoint/2010/main" val="122710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F7F5-CB00-7ECD-4722-0E9B41B8F590}"/>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CFDEA09C-1F2A-83CD-998F-705960524E73}"/>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504981DC-E400-0AAB-6B70-49BF9688F617}"/>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D8671E1A-EBE2-D817-118B-09DCF1E196B2}"/>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2DC6204-0920-A677-47CC-4C72B9B45C47}"/>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Podmínky pro vytyčení a sledování SO s vysokými nároky na přesnost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v případě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tunelových SO nedostatečný popis dalších požadavků na GTM,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zejména v souvislosti s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geodetickou částí</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požadavek na zbudování výchozí sítě pro monitoring</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popis varovných stavů a opatření při jejich dosažení </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způsob sdílení výsledků, kompetence pro jejich zhodnocení a návrh opatření a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účast v RAMO</a:t>
            </a:r>
            <a:endPar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3" name="Obdélník: se zakulacenými rohy 2">
            <a:extLst>
              <a:ext uri="{FF2B5EF4-FFF2-40B4-BE49-F238E27FC236}">
                <a16:creationId xmlns:a16="http://schemas.microsoft.com/office/drawing/2014/main" id="{24BEAAE0-77FC-6459-14B6-ADC96C0BDAA4}"/>
              </a:ext>
            </a:extLst>
          </p:cNvPr>
          <p:cNvSpPr/>
          <p:nvPr/>
        </p:nvSpPr>
        <p:spPr>
          <a:xfrm>
            <a:off x="6235466" y="1303542"/>
            <a:ext cx="5179888"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nepříznivé ovlivnění </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dalších částí </a:t>
            </a:r>
            <a:r>
              <a:rPr lang="cs-CZ" b="1" dirty="0">
                <a:solidFill>
                  <a:schemeClr val="tx1"/>
                </a:solidFill>
                <a:highlight>
                  <a:srgbClr val="FFFF00"/>
                </a:highlight>
                <a:latin typeface="Arial" panose="020B0604020202020204" pitchFamily="34" charset="0"/>
                <a:cs typeface="Arial" panose="020B0604020202020204" pitchFamily="34" charset="0"/>
              </a:rPr>
              <a:t>stavby a okolí</a:t>
            </a:r>
            <a:r>
              <a:rPr kumimoji="0" lang="cs-CZ"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 </a:t>
            </a: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prostřednictvím indukovaných účinků výstavby t</a:t>
            </a:r>
            <a:r>
              <a:rPr lang="cs-CZ" b="1" dirty="0" err="1">
                <a:solidFill>
                  <a:schemeClr val="tx1"/>
                </a:solidFill>
                <a:highlight>
                  <a:srgbClr val="FFFF00"/>
                </a:highlight>
                <a:latin typeface="Arial" panose="020B0604020202020204" pitchFamily="34" charset="0"/>
                <a:cs typeface="Arial" panose="020B0604020202020204" pitchFamily="34" charset="0"/>
              </a:rPr>
              <a:t>unelových</a:t>
            </a:r>
            <a:r>
              <a:rPr lang="cs-CZ" b="1" dirty="0">
                <a:solidFill>
                  <a:schemeClr val="tx1"/>
                </a:solidFill>
                <a:highlight>
                  <a:srgbClr val="FFFF00"/>
                </a:highlight>
                <a:latin typeface="Arial" panose="020B0604020202020204" pitchFamily="34" charset="0"/>
                <a:cs typeface="Arial" panose="020B0604020202020204" pitchFamily="34" charset="0"/>
              </a:rPr>
              <a:t> SO</a:t>
            </a:r>
            <a:endPar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78632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727A-FE35-15AE-1E71-531015891288}"/>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DEA2FFED-8870-1421-44E8-3C7F80E3EE47}"/>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2AE4E73B-D8BA-12EF-8F06-5716A42D3FC6}"/>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2AB44B9D-79EA-DDA4-9ADD-07045298C5B8}"/>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99ADA7C2-CEFD-9B37-7EA6-011F969481F7}"/>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Podmínky pro vytyčení a sledování SO s vysokými nároky na přesnost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neuvedena potřeba zřízení a min. počtu bodů LVS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nedostatečné stanovení podmínek sledování s ohledem na typ SO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typ sledování, etapy, max. hodnoty či přesnost vektorů posunů, umístění a typ sledovacích bodů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nevhodný návrh sledovacích značek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9" name="Obrázek 8" descr="Obsah obrázku text, diagram, řada/pruh, Paralelní&#10;&#10;Obsah vygenerovaný umělou inteligencí může být nesprávný.">
            <a:extLst>
              <a:ext uri="{FF2B5EF4-FFF2-40B4-BE49-F238E27FC236}">
                <a16:creationId xmlns:a16="http://schemas.microsoft.com/office/drawing/2014/main" id="{9E33F735-94C5-768A-3D50-AB42D7FAD4B7}"/>
              </a:ext>
            </a:extLst>
          </p:cNvPr>
          <p:cNvPicPr>
            <a:picLocks noChangeAspect="1"/>
          </p:cNvPicPr>
          <p:nvPr/>
        </p:nvPicPr>
        <p:blipFill>
          <a:blip r:embed="rId3">
            <a:extLst>
              <a:ext uri="{28A0092B-C50C-407E-A947-70E740481C1C}">
                <a14:useLocalDpi xmlns:a14="http://schemas.microsoft.com/office/drawing/2010/main" val="0"/>
              </a:ext>
            </a:extLst>
          </a:blip>
          <a:srcRect l="5048" t="43491" r="45389" b="21795"/>
          <a:stretch/>
        </p:blipFill>
        <p:spPr>
          <a:xfrm>
            <a:off x="6547794" y="1412776"/>
            <a:ext cx="4624726" cy="2664296"/>
          </a:xfrm>
          <a:prstGeom prst="rect">
            <a:avLst/>
          </a:prstGeom>
          <a:ln>
            <a:noFill/>
          </a:ln>
          <a:effectLst>
            <a:outerShdw blurRad="292100" dist="139700" dir="2700000" algn="tl" rotWithShape="0">
              <a:srgbClr val="333333">
                <a:alpha val="65000"/>
              </a:srgbClr>
            </a:outerShdw>
          </a:effectLst>
        </p:spPr>
      </p:pic>
      <p:sp>
        <p:nvSpPr>
          <p:cNvPr id="12" name="TextovéPole 11">
            <a:extLst>
              <a:ext uri="{FF2B5EF4-FFF2-40B4-BE49-F238E27FC236}">
                <a16:creationId xmlns:a16="http://schemas.microsoft.com/office/drawing/2014/main" id="{C66E3EBA-CEF8-CDDA-4530-4550AB642122}"/>
              </a:ext>
            </a:extLst>
          </p:cNvPr>
          <p:cNvSpPr txBox="1"/>
          <p:nvPr/>
        </p:nvSpPr>
        <p:spPr>
          <a:xfrm>
            <a:off x="6547794" y="4625590"/>
            <a:ext cx="4958280" cy="369332"/>
          </a:xfrm>
          <a:prstGeom prst="rect">
            <a:avLst/>
          </a:prstGeom>
          <a:noFill/>
        </p:spPr>
        <p:txBody>
          <a:bodyPr wrap="none" rtlCol="0">
            <a:spAutoFit/>
          </a:bodyPr>
          <a:lstStyle/>
          <a:p>
            <a:r>
              <a:rPr lang="cs-CZ" b="1" dirty="0">
                <a:highlight>
                  <a:srgbClr val="FFFFFF"/>
                </a:highlight>
              </a:rPr>
              <a:t>čepové značky pod římsou zdi – návrh projektanta</a:t>
            </a:r>
          </a:p>
        </p:txBody>
      </p:sp>
      <p:sp>
        <p:nvSpPr>
          <p:cNvPr id="3" name="Ovál 2">
            <a:extLst>
              <a:ext uri="{FF2B5EF4-FFF2-40B4-BE49-F238E27FC236}">
                <a16:creationId xmlns:a16="http://schemas.microsoft.com/office/drawing/2014/main" id="{A7F1D906-333D-4CEE-5822-6D25EA175F82}"/>
              </a:ext>
            </a:extLst>
          </p:cNvPr>
          <p:cNvSpPr/>
          <p:nvPr/>
        </p:nvSpPr>
        <p:spPr>
          <a:xfrm>
            <a:off x="6835826" y="2620226"/>
            <a:ext cx="360040" cy="360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50A17FFB-9105-7A6F-3C15-779B4D9B1B4D}"/>
              </a:ext>
            </a:extLst>
          </p:cNvPr>
          <p:cNvSpPr/>
          <p:nvPr/>
        </p:nvSpPr>
        <p:spPr>
          <a:xfrm>
            <a:off x="10581012" y="2489572"/>
            <a:ext cx="504056" cy="415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3C5AFDCB-AFFF-E0B1-F42D-6F40A144658D}"/>
              </a:ext>
            </a:extLst>
          </p:cNvPr>
          <p:cNvSpPr/>
          <p:nvPr/>
        </p:nvSpPr>
        <p:spPr>
          <a:xfrm>
            <a:off x="8059962" y="1972154"/>
            <a:ext cx="1152128" cy="4320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04140530-02B4-FF6C-C06E-5C146629D55C}"/>
              </a:ext>
            </a:extLst>
          </p:cNvPr>
          <p:cNvSpPr/>
          <p:nvPr/>
        </p:nvSpPr>
        <p:spPr>
          <a:xfrm>
            <a:off x="9254510" y="1809323"/>
            <a:ext cx="1152128" cy="4320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333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6FA1-224E-8504-7887-4125210E3C51}"/>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2470A071-4C4D-9348-D59E-12B388EDBAF5}"/>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FA3CF26D-4526-F835-F909-6B7A5C4F908B}"/>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D0991E83-BE96-6580-FA79-50F32D1DACD7}"/>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5E9FFAC5-4096-C55A-5102-500E183D293D}"/>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Podmínky pro vytyčení a sledování SO s vysokými nároky na přesnost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neuvedena potřeba zřízení a min. počtu bodů LVS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nedostatečné stanovení podmínek sledování s ohledem na typ SO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typ sledování, etapy, max. hodnoty či přesnost vektorů posunů, umístění a typ sledovacích bodů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nevhodný návrh sledovacích značek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text, diagram, řada/pruh, Paralelní&#10;&#10;Obsah vygenerovaný umělou inteligencí může být nesprávný.">
            <a:extLst>
              <a:ext uri="{FF2B5EF4-FFF2-40B4-BE49-F238E27FC236}">
                <a16:creationId xmlns:a16="http://schemas.microsoft.com/office/drawing/2014/main" id="{74C3D8B4-6DC9-8842-36E1-1F403DCC24EA}"/>
              </a:ext>
            </a:extLst>
          </p:cNvPr>
          <p:cNvPicPr>
            <a:picLocks noChangeAspect="1"/>
          </p:cNvPicPr>
          <p:nvPr/>
        </p:nvPicPr>
        <p:blipFill>
          <a:blip r:embed="rId3">
            <a:extLst>
              <a:ext uri="{28A0092B-C50C-407E-A947-70E740481C1C}">
                <a14:useLocalDpi xmlns:a14="http://schemas.microsoft.com/office/drawing/2010/main" val="0"/>
              </a:ext>
            </a:extLst>
          </a:blip>
          <a:srcRect r="11509" b="53771"/>
          <a:stretch/>
        </p:blipFill>
        <p:spPr>
          <a:xfrm>
            <a:off x="6888088" y="1556792"/>
            <a:ext cx="4205089" cy="2947040"/>
          </a:xfrm>
          <a:prstGeom prst="rect">
            <a:avLst/>
          </a:prstGeom>
          <a:ln>
            <a:noFill/>
          </a:ln>
          <a:effectLst>
            <a:outerShdw blurRad="292100" dist="139700" dir="2700000" algn="tl" rotWithShape="0">
              <a:srgbClr val="333333">
                <a:alpha val="65000"/>
              </a:srgbClr>
            </a:outerShdw>
          </a:effectLst>
        </p:spPr>
      </p:pic>
      <p:sp>
        <p:nvSpPr>
          <p:cNvPr id="11" name="TextovéPole 10">
            <a:extLst>
              <a:ext uri="{FF2B5EF4-FFF2-40B4-BE49-F238E27FC236}">
                <a16:creationId xmlns:a16="http://schemas.microsoft.com/office/drawing/2014/main" id="{236506CA-A9CF-CB60-E148-E39D453BC6E0}"/>
              </a:ext>
            </a:extLst>
          </p:cNvPr>
          <p:cNvSpPr txBox="1"/>
          <p:nvPr/>
        </p:nvSpPr>
        <p:spPr>
          <a:xfrm>
            <a:off x="6260145" y="5175972"/>
            <a:ext cx="58250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čepové značky pod hlavou pilířů mostu – návrh projektanta</a:t>
            </a:r>
          </a:p>
        </p:txBody>
      </p:sp>
      <p:sp>
        <p:nvSpPr>
          <p:cNvPr id="3" name="Ovál 2">
            <a:extLst>
              <a:ext uri="{FF2B5EF4-FFF2-40B4-BE49-F238E27FC236}">
                <a16:creationId xmlns:a16="http://schemas.microsoft.com/office/drawing/2014/main" id="{0A2CA18C-C9AD-1AD4-B780-8EA1D70D37D3}"/>
              </a:ext>
            </a:extLst>
          </p:cNvPr>
          <p:cNvSpPr/>
          <p:nvPr/>
        </p:nvSpPr>
        <p:spPr>
          <a:xfrm>
            <a:off x="8990632" y="2636912"/>
            <a:ext cx="1669727" cy="108012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5" name="Obdélník 4">
            <a:extLst>
              <a:ext uri="{FF2B5EF4-FFF2-40B4-BE49-F238E27FC236}">
                <a16:creationId xmlns:a16="http://schemas.microsoft.com/office/drawing/2014/main" id="{9A96CC34-65C5-5B22-07F6-B56D07D4F966}"/>
              </a:ext>
            </a:extLst>
          </p:cNvPr>
          <p:cNvSpPr/>
          <p:nvPr/>
        </p:nvSpPr>
        <p:spPr>
          <a:xfrm>
            <a:off x="7347991" y="2132856"/>
            <a:ext cx="1296144" cy="2880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0199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4E16-2F6F-F34B-99D0-C55AFC8C949E}"/>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D875F9F6-7D0A-874F-FF34-FB29A1147F83}"/>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9EAC7FAB-1A74-AA94-2223-C17EDE663ED4}"/>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B3835852-6533-C806-D94E-150337D48BE8}"/>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50BA581-F823-B117-B826-4249B04BB459}"/>
              </a:ext>
            </a:extLst>
          </p:cNvPr>
          <p:cNvSpPr/>
          <p:nvPr/>
        </p:nvSpPr>
        <p:spPr>
          <a:xfrm>
            <a:off x="531029"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Některé další nedostatky obecného c</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harakteru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v PZ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není uvedena osoba AZI-P</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odpovědná za v geodetickou část PD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 číslem </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autorizace či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autor a datum vyhotovení geodetického podkladu pro projekt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latin typeface="Arial" panose="020B0604020202020204" pitchFamily="34" charset="0"/>
                <a:cs typeface="Arial" panose="020B0604020202020204" pitchFamily="34" charset="0"/>
                <a:sym typeface="Wingdings" panose="05000000000000000000" pitchFamily="2" charset="2"/>
              </a:rPr>
              <a:t>SO jsou navrženy ve vzájemné kolizi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latin typeface="Arial" panose="020B0604020202020204" pitchFamily="34" charset="0"/>
                <a:cs typeface="Arial" panose="020B0604020202020204" pitchFamily="34" charset="0"/>
                <a:sym typeface="Wingdings" panose="05000000000000000000" pitchFamily="2" charset="2"/>
              </a:rPr>
              <a:t>SO chybí</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nejčastěji neřešeny rekultivace či </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drobné sakrální stavby v území projektu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4C2B6D7E-C034-1C2F-86BE-F1EDAD8FBEB8}"/>
              </a:ext>
            </a:extLst>
          </p:cNvPr>
          <p:cNvSpPr/>
          <p:nvPr/>
        </p:nvSpPr>
        <p:spPr>
          <a:xfrm>
            <a:off x="6265060" y="1303542"/>
            <a:ext cx="5179888"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 </a:t>
            </a:r>
            <a:endParaRPr kumimoji="0" lang="pl-PL" sz="1800" b="0" i="0" u="sng"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vyhotovení geodetických částí PD osobami bez potřebné odborné kvalifikace</a:t>
            </a:r>
          </a:p>
          <a:p>
            <a:pPr marL="285750" indent="-285750">
              <a:buFont typeface="Arial" panose="020B0604020202020204" pitchFamily="34" charset="0"/>
              <a:buChar char="•"/>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využití nevhodných  </a:t>
            </a:r>
            <a:r>
              <a:rPr lang="pl-PL" b="1" dirty="0">
                <a:solidFill>
                  <a:schemeClr val="tx1"/>
                </a:solidFill>
                <a:highlight>
                  <a:srgbClr val="FFFF00"/>
                </a:highlight>
                <a:latin typeface="Arial" panose="020B0604020202020204" pitchFamily="34" charset="0"/>
                <a:cs typeface="Arial" panose="020B0604020202020204" pitchFamily="34" charset="0"/>
              </a:rPr>
              <a:t>podkladů pro projekční činnost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dodatečné projednání při z</a:t>
            </a:r>
            <a:r>
              <a:rPr lang="cs-CZ" b="1" dirty="0">
                <a:solidFill>
                  <a:schemeClr val="tx1"/>
                </a:solidFill>
                <a:latin typeface="Arial" panose="020B0604020202020204" pitchFamily="34" charset="0"/>
                <a:cs typeface="Arial" panose="020B0604020202020204" pitchFamily="34" charset="0"/>
              </a:rPr>
              <a:t>měně nebo doplnění SO, dopad do ZE a majetkoprávní vypořádání</a:t>
            </a:r>
            <a:r>
              <a:rPr kumimoji="0" lang="cs-CZ"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krajním případě návrat do DÚSP (DÚR)</a:t>
            </a:r>
          </a:p>
        </p:txBody>
      </p:sp>
    </p:spTree>
    <p:extLst>
      <p:ext uri="{BB962C8B-B14F-4D97-AF65-F5344CB8AC3E}">
        <p14:creationId xmlns:p14="http://schemas.microsoft.com/office/powerpoint/2010/main" val="5846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F903-3EE9-261B-1E1A-C9E3A825CAC6}"/>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C28375E8-4886-D419-5501-91728B81D3AC}"/>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CA652B10-0D56-00A0-DBDD-62F16B9CE498}"/>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D8EBCC46-B186-880C-5E1A-4E58E28C2134}"/>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8" name="TextovéPole 7">
            <a:extLst>
              <a:ext uri="{FF2B5EF4-FFF2-40B4-BE49-F238E27FC236}">
                <a16:creationId xmlns:a16="http://schemas.microsoft.com/office/drawing/2014/main" id="{6805C3A6-8D40-2C76-F2E3-E423DE2EA4FB}"/>
              </a:ext>
            </a:extLst>
          </p:cNvPr>
          <p:cNvSpPr txBox="1"/>
          <p:nvPr/>
        </p:nvSpPr>
        <p:spPr>
          <a:xfrm>
            <a:off x="6528048" y="4941168"/>
            <a:ext cx="4392488" cy="646331"/>
          </a:xfrm>
          <a:prstGeom prst="rect">
            <a:avLst/>
          </a:prstGeom>
          <a:noFill/>
        </p:spPr>
        <p:txBody>
          <a:bodyPr wrap="square" rtlCol="0">
            <a:spAutoFit/>
          </a:bodyPr>
          <a:lstStyle/>
          <a:p>
            <a:r>
              <a:rPr lang="cs-CZ" b="1" dirty="0">
                <a:highlight>
                  <a:srgbClr val="FFFFFF"/>
                </a:highlight>
              </a:rPr>
              <a:t>plot veden středem příkopu s betonovým žlabem</a:t>
            </a:r>
          </a:p>
        </p:txBody>
      </p:sp>
      <p:pic>
        <p:nvPicPr>
          <p:cNvPr id="5" name="Obrázek 4" descr="Obsah obrázku řada/pruh, snímek obrazovky, Paralelní, diagram&#10;&#10;Obsah vygenerovaný umělou inteligencí může být nesprávný.">
            <a:extLst>
              <a:ext uri="{FF2B5EF4-FFF2-40B4-BE49-F238E27FC236}">
                <a16:creationId xmlns:a16="http://schemas.microsoft.com/office/drawing/2014/main" id="{623944C2-4F53-A5ED-0584-FCD4D7DF7D9F}"/>
              </a:ext>
            </a:extLst>
          </p:cNvPr>
          <p:cNvPicPr>
            <a:picLocks noChangeAspect="1"/>
          </p:cNvPicPr>
          <p:nvPr/>
        </p:nvPicPr>
        <p:blipFill>
          <a:blip r:embed="rId3">
            <a:extLst>
              <a:ext uri="{28A0092B-C50C-407E-A947-70E740481C1C}">
                <a14:useLocalDpi xmlns:a14="http://schemas.microsoft.com/office/drawing/2010/main" val="0"/>
              </a:ext>
            </a:extLst>
          </a:blip>
          <a:srcRect l="21764" t="13546" r="28847" b="30116"/>
          <a:stretch/>
        </p:blipFill>
        <p:spPr>
          <a:xfrm>
            <a:off x="6600056" y="1556792"/>
            <a:ext cx="4248472" cy="2880320"/>
          </a:xfrm>
          <a:prstGeom prst="rect">
            <a:avLst/>
          </a:prstGeom>
          <a:ln>
            <a:noFill/>
          </a:ln>
          <a:effectLst>
            <a:outerShdw blurRad="292100" dist="139700" dir="2700000" algn="tl" rotWithShape="0">
              <a:srgbClr val="333333">
                <a:alpha val="65000"/>
              </a:srgbClr>
            </a:outerShdw>
          </a:effectLst>
        </p:spPr>
      </p:pic>
      <p:sp>
        <p:nvSpPr>
          <p:cNvPr id="9" name="Ovál 8">
            <a:extLst>
              <a:ext uri="{FF2B5EF4-FFF2-40B4-BE49-F238E27FC236}">
                <a16:creationId xmlns:a16="http://schemas.microsoft.com/office/drawing/2014/main" id="{7973ECFD-09B3-28AE-C972-6564B902A58B}"/>
              </a:ext>
            </a:extLst>
          </p:cNvPr>
          <p:cNvSpPr/>
          <p:nvPr/>
        </p:nvSpPr>
        <p:spPr>
          <a:xfrm>
            <a:off x="6888088" y="2060848"/>
            <a:ext cx="3384376" cy="1584176"/>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3" name="Obdélník: se zakulacenými rohy 2">
            <a:extLst>
              <a:ext uri="{FF2B5EF4-FFF2-40B4-BE49-F238E27FC236}">
                <a16:creationId xmlns:a16="http://schemas.microsoft.com/office/drawing/2014/main" id="{1A22CC0F-47E5-3609-8E58-CC42F19333D0}"/>
              </a:ext>
            </a:extLst>
          </p:cNvPr>
          <p:cNvSpPr/>
          <p:nvPr/>
        </p:nvSpPr>
        <p:spPr>
          <a:xfrm>
            <a:off x="531029"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Některé další nedostatky obecného c</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harakteru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 PZ </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není uvedena osoba AZI-P</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odpovědná za v geodetickou část PD s číslem autorizace či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autor a datum vyhotovení geodetického podkladu pro projekt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SO jsou navrženy ve vzájemné kolizi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SO chybí, nejčastěji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neřešeny rekultivace či </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drobné sakrální stavby v území projektu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7616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7CF6E-D825-89E7-26FC-DC28C549AF02}"/>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1093CB8-49CB-AFDE-571C-AAA836507B47}"/>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E63F6B8D-8137-E533-C8CB-735460586CAF}"/>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30735AFB-59AF-EC5C-785C-1B761F235BC7}"/>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pic>
        <p:nvPicPr>
          <p:cNvPr id="12" name="Obrázek 11" descr="Obsah obrázku text, snímek obrazovky, řada/pruh, diagram&#10;&#10;Obsah vygenerovaný umělou inteligencí může být nesprávný.">
            <a:extLst>
              <a:ext uri="{FF2B5EF4-FFF2-40B4-BE49-F238E27FC236}">
                <a16:creationId xmlns:a16="http://schemas.microsoft.com/office/drawing/2014/main" id="{CFD8861A-4D3B-B97F-B3F2-D2CF1DFC1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887" y="1317666"/>
            <a:ext cx="3867269" cy="3894535"/>
          </a:xfrm>
          <a:prstGeom prst="rect">
            <a:avLst/>
          </a:prstGeom>
          <a:ln>
            <a:noFill/>
          </a:ln>
          <a:effectLst>
            <a:outerShdw blurRad="292100" dist="139700" dir="2700000" algn="tl" rotWithShape="0">
              <a:srgbClr val="333333">
                <a:alpha val="65000"/>
              </a:srgbClr>
            </a:outerShdw>
          </a:effectLst>
        </p:spPr>
      </p:pic>
      <p:sp>
        <p:nvSpPr>
          <p:cNvPr id="13" name="TextovéPole 12">
            <a:extLst>
              <a:ext uri="{FF2B5EF4-FFF2-40B4-BE49-F238E27FC236}">
                <a16:creationId xmlns:a16="http://schemas.microsoft.com/office/drawing/2014/main" id="{CD596249-B124-3D32-5A24-0AFA574174E4}"/>
              </a:ext>
            </a:extLst>
          </p:cNvPr>
          <p:cNvSpPr txBox="1"/>
          <p:nvPr/>
        </p:nvSpPr>
        <p:spPr>
          <a:xfrm>
            <a:off x="7104112" y="5427990"/>
            <a:ext cx="3867269" cy="923330"/>
          </a:xfrm>
          <a:prstGeom prst="rect">
            <a:avLst/>
          </a:prstGeom>
          <a:noFill/>
        </p:spPr>
        <p:txBody>
          <a:bodyPr wrap="square" rtlCol="0">
            <a:spAutoFit/>
          </a:bodyPr>
          <a:lstStyle/>
          <a:p>
            <a:r>
              <a:rPr lang="cs-CZ" b="1" dirty="0">
                <a:highlight>
                  <a:srgbClr val="FFFFFF"/>
                </a:highlight>
              </a:rPr>
              <a:t>neřešena rekultivace, nezřízen DZ, rozdíly v objemu zemních prací řádově tisíců m3, dopad do SP a nutná ZBV</a:t>
            </a:r>
          </a:p>
        </p:txBody>
      </p:sp>
      <p:sp>
        <p:nvSpPr>
          <p:cNvPr id="3" name="Obdélník: se zakulacenými rohy 2">
            <a:extLst>
              <a:ext uri="{FF2B5EF4-FFF2-40B4-BE49-F238E27FC236}">
                <a16:creationId xmlns:a16="http://schemas.microsoft.com/office/drawing/2014/main" id="{BB011286-19D3-667F-F346-3F77A28B9827}"/>
              </a:ext>
            </a:extLst>
          </p:cNvPr>
          <p:cNvSpPr/>
          <p:nvPr/>
        </p:nvSpPr>
        <p:spPr>
          <a:xfrm>
            <a:off x="531029"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Některé další nedostatky obecného c</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harakteru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 PZ </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není uvedena osoba AZI-P</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odpovědná za v geodetickou část PD s číslem autorizace či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autor a datum vyhotovení geodetického podkladu pro projekt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SO jsou navrženy ve vzájemné kolizi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SO chybí, nejčastěji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neřešeny rekultivace</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či </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drobné sakrální stavby v území projektu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58257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C36E-7CA6-4B60-D232-6CE5712843CD}"/>
            </a:ext>
          </a:extLst>
        </p:cNvPr>
        <p:cNvGrpSpPr/>
        <p:nvPr/>
      </p:nvGrpSpPr>
      <p:grpSpPr>
        <a:xfrm>
          <a:off x="0" y="0"/>
          <a:ext cx="0" cy="0"/>
          <a:chOff x="0" y="0"/>
          <a:chExt cx="0" cy="0"/>
        </a:xfrm>
      </p:grpSpPr>
      <p:sp>
        <p:nvSpPr>
          <p:cNvPr id="30" name="Obdélník: se zakulacenými rohy 29">
            <a:extLst>
              <a:ext uri="{FF2B5EF4-FFF2-40B4-BE49-F238E27FC236}">
                <a16:creationId xmlns:a16="http://schemas.microsoft.com/office/drawing/2014/main" id="{7BDD532D-A68F-D7A0-36C0-958F166A401B}"/>
              </a:ext>
            </a:extLst>
          </p:cNvPr>
          <p:cNvSpPr/>
          <p:nvPr/>
        </p:nvSpPr>
        <p:spPr>
          <a:xfrm>
            <a:off x="1343472" y="1795863"/>
            <a:ext cx="9217024" cy="3649361"/>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lvl="0"/>
            <a:r>
              <a:rPr lang="cs-CZ" b="1" u="sng" dirty="0">
                <a:solidFill>
                  <a:srgbClr val="000000"/>
                </a:solidFill>
                <a:highlight>
                  <a:srgbClr val="FFFF00"/>
                </a:highlight>
                <a:latin typeface="Arial" panose="020B0604020202020204" pitchFamily="34" charset="0"/>
                <a:cs typeface="Arial" panose="020B0604020202020204" pitchFamily="34" charset="0"/>
              </a:rPr>
              <a:t>Kvalita PD: </a:t>
            </a:r>
          </a:p>
          <a:p>
            <a:pPr marL="285750" lvl="0" indent="-285750">
              <a:buFont typeface="Arial" panose="020B0604020202020204" pitchFamily="34" charset="0"/>
              <a:buChar char="•"/>
            </a:pPr>
            <a:r>
              <a:rPr lang="cs-CZ" dirty="0">
                <a:solidFill>
                  <a:srgbClr val="000000"/>
                </a:solidFill>
                <a:latin typeface="Arial" panose="020B0604020202020204" pitchFamily="34" charset="0"/>
                <a:cs typeface="Arial" panose="020B0604020202020204" pitchFamily="34" charset="0"/>
              </a:rPr>
              <a:t>ovlivňuje všechny fáze výstavby PK</a:t>
            </a:r>
          </a:p>
          <a:p>
            <a:pPr marL="285750" lvl="0" indent="-285750">
              <a:buFont typeface="Arial" panose="020B0604020202020204" pitchFamily="34" charset="0"/>
              <a:buChar char="•"/>
            </a:pPr>
            <a:r>
              <a:rPr lang="cs-CZ" b="1" dirty="0">
                <a:solidFill>
                  <a:srgbClr val="000000"/>
                </a:solidFill>
                <a:highlight>
                  <a:srgbClr val="FFFF00"/>
                </a:highlight>
                <a:latin typeface="Arial" panose="020B0604020202020204" pitchFamily="34" charset="0"/>
                <a:cs typeface="Arial" panose="020B0604020202020204" pitchFamily="34" charset="0"/>
              </a:rPr>
              <a:t>v ŘSD věnována velká pozornost, klade se důraz na</a:t>
            </a:r>
          </a:p>
          <a:p>
            <a:pPr marL="742950" lvl="1" indent="-285750">
              <a:buFont typeface="Arial" panose="020B0604020202020204" pitchFamily="34" charset="0"/>
              <a:buChar char="•"/>
            </a:pPr>
            <a:r>
              <a:rPr lang="cs-CZ" b="1" dirty="0">
                <a:solidFill>
                  <a:schemeClr val="tx1"/>
                </a:solidFill>
                <a:highlight>
                  <a:srgbClr val="FFFF00"/>
                </a:highlight>
                <a:latin typeface="Arial" panose="020B0604020202020204" pitchFamily="34" charset="0"/>
                <a:cs typeface="Arial" panose="020B0604020202020204" pitchFamily="34" charset="0"/>
              </a:rPr>
              <a:t>úplnost</a:t>
            </a:r>
          </a:p>
          <a:p>
            <a:pPr marL="742950" lvl="1" indent="-285750">
              <a:buFont typeface="Arial" panose="020B0604020202020204" pitchFamily="34" charset="0"/>
              <a:buChar char="•"/>
            </a:pPr>
            <a:r>
              <a:rPr lang="cs-CZ" b="1" dirty="0">
                <a:solidFill>
                  <a:schemeClr val="tx1"/>
                </a:solidFill>
                <a:highlight>
                  <a:srgbClr val="FFFF00"/>
                </a:highlight>
                <a:latin typeface="Arial" panose="020B0604020202020204" pitchFamily="34" charset="0"/>
                <a:cs typeface="Arial" panose="020B0604020202020204" pitchFamily="34" charset="0"/>
              </a:rPr>
              <a:t>technická správnost</a:t>
            </a:r>
          </a:p>
          <a:p>
            <a:pPr marL="742950" lvl="1" indent="-285750">
              <a:buFont typeface="Arial" panose="020B0604020202020204" pitchFamily="34" charset="0"/>
              <a:buChar char="•"/>
            </a:pPr>
            <a:r>
              <a:rPr lang="cs-CZ" b="1" dirty="0">
                <a:solidFill>
                  <a:schemeClr val="tx1"/>
                </a:solidFill>
                <a:highlight>
                  <a:srgbClr val="FFFF00"/>
                </a:highlight>
                <a:latin typeface="Arial" panose="020B0604020202020204" pitchFamily="34" charset="0"/>
                <a:cs typeface="Arial" panose="020B0604020202020204" pitchFamily="34" charset="0"/>
              </a:rPr>
              <a:t>soulad s předpisy</a:t>
            </a:r>
          </a:p>
          <a:p>
            <a:pPr marL="285750" lvl="0" indent="-285750">
              <a:buFont typeface="Arial" panose="020B0604020202020204" pitchFamily="34" charset="0"/>
              <a:buChar char="•"/>
            </a:pPr>
            <a:endParaRPr lang="cs-CZ"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cs-CZ" b="1" dirty="0">
                <a:solidFill>
                  <a:schemeClr val="tx1"/>
                </a:solidFill>
                <a:highlight>
                  <a:srgbClr val="FFFF00"/>
                </a:highlight>
                <a:latin typeface="Arial" panose="020B0604020202020204" pitchFamily="34" charset="0"/>
                <a:cs typeface="Arial" panose="020B0604020202020204" pitchFamily="34" charset="0"/>
              </a:rPr>
              <a:t>p</a:t>
            </a:r>
            <a:r>
              <a:rPr kumimoji="0" lang="cs-CZ" sz="1800" b="1" i="0" u="none" strike="noStrike" kern="1200" cap="none" spc="0" normalizeH="0" baseline="0" noProof="0" dirty="0" err="1">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řipomínkování</a:t>
            </a: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 PD</a:t>
            </a:r>
            <a:r>
              <a:rPr kumimoji="0" lang="cs-CZ" sz="180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 </a:t>
            </a:r>
            <a:r>
              <a:rPr kumimoji="0" lang="cs-CZ"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 přípravě </a:t>
            </a: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Objednatelem </a:t>
            </a:r>
            <a:r>
              <a:rPr kumimoji="0" lang="cs-CZ"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jako </a:t>
            </a: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nástroj zajištění kvality</a:t>
            </a:r>
          </a:p>
          <a:p>
            <a:pPr marL="742950" lvl="1" indent="-285750">
              <a:buFont typeface="Arial" panose="020B0604020202020204" pitchFamily="34" charset="0"/>
              <a:buChar char="•"/>
            </a:pPr>
            <a:r>
              <a:rPr lang="cs-CZ" dirty="0">
                <a:solidFill>
                  <a:schemeClr val="tx1"/>
                </a:solidFill>
                <a:latin typeface="Arial" panose="020B0604020202020204" pitchFamily="34" charset="0"/>
                <a:cs typeface="Arial" panose="020B0604020202020204" pitchFamily="34" charset="0"/>
              </a:rPr>
              <a:t>povinnost a forma stanovena smlouvou se zpracovatelem PD</a:t>
            </a:r>
          </a:p>
          <a:p>
            <a:pPr marL="742950" lvl="1" indent="-285750">
              <a:buFont typeface="Arial" panose="020B0604020202020204" pitchFamily="34" charset="0"/>
              <a:buChar char="•"/>
            </a:pP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supervize specialistů jako pomoc Objednateli</a:t>
            </a:r>
            <a:r>
              <a:rPr lang="cs-CZ" dirty="0">
                <a:solidFill>
                  <a:schemeClr val="tx1"/>
                </a:solidFill>
                <a:latin typeface="Arial" panose="020B0604020202020204" pitchFamily="34" charset="0"/>
                <a:cs typeface="Arial" panose="020B0604020202020204" pitchFamily="34" charset="0"/>
              </a:rPr>
              <a:t>, nejde o TK, </a:t>
            </a:r>
            <a:r>
              <a:rPr kumimoji="0" lang="cs-CZ"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odpovědnost za PD </a:t>
            </a:r>
            <a:r>
              <a:rPr lang="cs-CZ" dirty="0">
                <a:solidFill>
                  <a:schemeClr val="tx1"/>
                </a:solidFill>
                <a:latin typeface="Arial" panose="020B0604020202020204" pitchFamily="34" charset="0"/>
                <a:cs typeface="Arial" panose="020B0604020202020204" pitchFamily="34" charset="0"/>
              </a:rPr>
              <a:t>zůstává plně na jejím zpracovateli</a:t>
            </a:r>
            <a:endPar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pPr>
            <a:r>
              <a:rPr kumimoji="0" lang="cs-CZ" b="1" i="0" u="none" strike="noStrike" kern="1200" cap="none" spc="0" normalizeH="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snížení </a:t>
            </a:r>
            <a:r>
              <a:rPr kumimoji="0" lang="cs-CZ"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rizik </a:t>
            </a:r>
            <a:r>
              <a:rPr kumimoji="0" lang="cs-CZ"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spojených s negativními </a:t>
            </a:r>
            <a:r>
              <a:rPr kumimoji="0" lang="cs-CZ" b="1" i="0" u="none" strike="noStrike" kern="1200" cap="none" spc="0" normalizeH="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dopady vad do realizace</a:t>
            </a:r>
            <a:r>
              <a:rPr kumimoji="0" lang="cs-CZ"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 provozu PK</a:t>
            </a:r>
            <a:endPar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24">
            <a:extLst>
              <a:ext uri="{FF2B5EF4-FFF2-40B4-BE49-F238E27FC236}">
                <a16:creationId xmlns:a16="http://schemas.microsoft.com/office/drawing/2014/main" id="{5EEA970A-E93B-7F41-D351-EE1704BE1536}"/>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75E2DE50-6957-AC6E-50A0-FADE7097CA05}"/>
              </a:ext>
            </a:extLst>
          </p:cNvPr>
          <p:cNvSpPr>
            <a:spLocks noGrp="1"/>
          </p:cNvSpPr>
          <p:nvPr>
            <p:ph type="title"/>
          </p:nvPr>
        </p:nvSpPr>
        <p:spPr>
          <a:xfrm>
            <a:off x="551384" y="491242"/>
            <a:ext cx="10515600" cy="681936"/>
          </a:xfrm>
        </p:spPr>
        <p:txBody>
          <a:bodyPr wrap="square" anchor="t" anchorCtr="1"/>
          <a:lstStyle/>
          <a:p>
            <a:pPr lvl="0">
              <a:lnSpc>
                <a:spcPct val="100000"/>
              </a:lnSpc>
              <a:spcBef>
                <a:spcPts val="0"/>
              </a:spcBef>
            </a:pPr>
            <a:r>
              <a:rPr lang="cs-CZ" sz="2400" b="0" dirty="0">
                <a:solidFill>
                  <a:srgbClr val="000000"/>
                </a:solidFill>
                <a:latin typeface="Bahnschrift" panose="020B0502040204020203" pitchFamily="34" charset="0"/>
                <a:cs typeface="Aptos Serif" panose="020B0502040204020203" pitchFamily="18" charset="0"/>
              </a:rPr>
              <a:t>Kvalita projektové dokumentace (PD) v přípravě staveb pozemních komunikací (PK)</a:t>
            </a:r>
            <a:endParaRPr lang="cs-CZ" sz="1800" b="0" u="sng" dirty="0">
              <a:latin typeface="Arial Black" panose="020B0A04020102020204" pitchFamily="34" charset="0"/>
              <a:ea typeface="+mn-ea"/>
            </a:endParaRPr>
          </a:p>
        </p:txBody>
      </p:sp>
      <p:sp>
        <p:nvSpPr>
          <p:cNvPr id="4" name="TextBox 15">
            <a:extLst>
              <a:ext uri="{FF2B5EF4-FFF2-40B4-BE49-F238E27FC236}">
                <a16:creationId xmlns:a16="http://schemas.microsoft.com/office/drawing/2014/main" id="{773CFA68-6CFE-46C4-6892-DF08C2B1EBA2}"/>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Tree>
    <p:extLst>
      <p:ext uri="{BB962C8B-B14F-4D97-AF65-F5344CB8AC3E}">
        <p14:creationId xmlns:p14="http://schemas.microsoft.com/office/powerpoint/2010/main" val="22482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44B9C-2BC2-3A8D-9C96-795E3AE8E109}"/>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644E9B3A-6C9A-0E07-ABDA-EBEEBA6806D3}"/>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70B8878E-E875-E044-DCB9-1DEAD983908B}"/>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částech PD	s vazbou na zeměměřické činnosti				</a:t>
            </a:r>
          </a:p>
        </p:txBody>
      </p:sp>
      <p:sp>
        <p:nvSpPr>
          <p:cNvPr id="4" name="TextBox 15">
            <a:extLst>
              <a:ext uri="{FF2B5EF4-FFF2-40B4-BE49-F238E27FC236}">
                <a16:creationId xmlns:a16="http://schemas.microsoft.com/office/drawing/2014/main" id="{15DE0735-633D-ABA9-0717-3B37A4564E64}"/>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pic>
        <p:nvPicPr>
          <p:cNvPr id="6" name="Obrázek 5" descr="Obsah obrázku mapa, řada/pruh, Paralelní, snímek obrazovky&#10;&#10;Obsah vygenerovaný umělou inteligencí může být nesprávný.">
            <a:extLst>
              <a:ext uri="{FF2B5EF4-FFF2-40B4-BE49-F238E27FC236}">
                <a16:creationId xmlns:a16="http://schemas.microsoft.com/office/drawing/2014/main" id="{7B0EF0FB-1ABA-AE9D-E806-FDF76EBB17D6}"/>
              </a:ext>
            </a:extLst>
          </p:cNvPr>
          <p:cNvPicPr>
            <a:picLocks noChangeAspect="1"/>
          </p:cNvPicPr>
          <p:nvPr/>
        </p:nvPicPr>
        <p:blipFill>
          <a:blip r:embed="rId3">
            <a:extLst>
              <a:ext uri="{28A0092B-C50C-407E-A947-70E740481C1C}">
                <a14:useLocalDpi xmlns:a14="http://schemas.microsoft.com/office/drawing/2010/main" val="0"/>
              </a:ext>
            </a:extLst>
          </a:blip>
          <a:srcRect l="20364" t="24871" r="28045" b="25281"/>
          <a:stretch/>
        </p:blipFill>
        <p:spPr>
          <a:xfrm>
            <a:off x="6395134" y="1351583"/>
            <a:ext cx="2736304" cy="2742172"/>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1E7FB991-CD72-3178-526C-6101443DC4A6}"/>
              </a:ext>
            </a:extLst>
          </p:cNvPr>
          <p:cNvSpPr txBox="1"/>
          <p:nvPr/>
        </p:nvSpPr>
        <p:spPr>
          <a:xfrm>
            <a:off x="6395134" y="5376736"/>
            <a:ext cx="5040560" cy="1200329"/>
          </a:xfrm>
          <a:prstGeom prst="rect">
            <a:avLst/>
          </a:prstGeom>
          <a:noFill/>
        </p:spPr>
        <p:txBody>
          <a:bodyPr wrap="square" rtlCol="0">
            <a:spAutoFit/>
          </a:bodyPr>
          <a:lstStyle/>
          <a:p>
            <a:r>
              <a:rPr lang="cs-CZ" b="1" dirty="0">
                <a:highlight>
                  <a:srgbClr val="FFFFFF"/>
                </a:highlight>
              </a:rPr>
              <a:t>není řešeno přemístění božích muk, v případě kulturní památky </a:t>
            </a: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nutné řešit s NPÚ, nebezpečí odporu vůči stavbě ze </a:t>
            </a:r>
            <a:r>
              <a:rPr lang="cs-CZ" b="1" dirty="0">
                <a:highlight>
                  <a:srgbClr val="FFFFFF"/>
                </a:highlight>
              </a:rPr>
              <a:t>strany místních občanů či obce </a:t>
            </a:r>
          </a:p>
        </p:txBody>
      </p:sp>
      <p:pic>
        <p:nvPicPr>
          <p:cNvPr id="11" name="Obrázek 10" descr="Obsah obrázku venku, strom, tráva, rostlina&#10;&#10;Obsah vygenerovaný umělou inteligencí může být nesprávný.">
            <a:extLst>
              <a:ext uri="{FF2B5EF4-FFF2-40B4-BE49-F238E27FC236}">
                <a16:creationId xmlns:a16="http://schemas.microsoft.com/office/drawing/2014/main" id="{4D8273F6-01B8-3D2A-7D8A-41A819B0BB89}"/>
              </a:ext>
            </a:extLst>
          </p:cNvPr>
          <p:cNvPicPr>
            <a:picLocks noChangeAspect="1"/>
          </p:cNvPicPr>
          <p:nvPr/>
        </p:nvPicPr>
        <p:blipFill>
          <a:blip r:embed="rId4">
            <a:extLst>
              <a:ext uri="{28A0092B-C50C-407E-A947-70E740481C1C}">
                <a14:useLocalDpi xmlns:a14="http://schemas.microsoft.com/office/drawing/2010/main" val="0"/>
              </a:ext>
            </a:extLst>
          </a:blip>
          <a:srcRect l="41110" t="-480" r="1155" b="41540"/>
          <a:stretch/>
        </p:blipFill>
        <p:spPr>
          <a:xfrm>
            <a:off x="8627382" y="1741833"/>
            <a:ext cx="3024336" cy="3526925"/>
          </a:xfrm>
          <a:prstGeom prst="rect">
            <a:avLst/>
          </a:prstGeom>
          <a:ln>
            <a:noFill/>
          </a:ln>
          <a:effectLst>
            <a:outerShdw blurRad="292100" dist="139700" dir="2700000" algn="tl" rotWithShape="0">
              <a:srgbClr val="333333">
                <a:alpha val="65000"/>
              </a:srgbClr>
            </a:outerShdw>
          </a:effectLst>
        </p:spPr>
      </p:pic>
      <p:sp>
        <p:nvSpPr>
          <p:cNvPr id="3" name="Obdélník: se zakulacenými rohy 2">
            <a:extLst>
              <a:ext uri="{FF2B5EF4-FFF2-40B4-BE49-F238E27FC236}">
                <a16:creationId xmlns:a16="http://schemas.microsoft.com/office/drawing/2014/main" id="{8368164C-F67A-D3A2-3F3D-7EFC7A912E92}"/>
              </a:ext>
            </a:extLst>
          </p:cNvPr>
          <p:cNvSpPr/>
          <p:nvPr/>
        </p:nvSpPr>
        <p:spPr>
          <a:xfrm>
            <a:off x="531029"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Některé další nedostatky obecného c</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harakteru - kat.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 PZ </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není uvedena osoba AZI-P</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odpovědná za v geodetickou část PD s číslem autorizace či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autor a datum vyhotovení geodetického podkladu pro projekt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SO jsou navrženy ve vzájemné kolizi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SO chybí, nejčastěji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neřešeny</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 rekultivace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či </a:t>
            </a:r>
            <a:r>
              <a:rPr lang="pl-PL" b="1"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drobné sakrální stavby</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v území projektu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172084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8E927-5B35-FDB8-0224-5FDD5B7EC41C}"/>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B0CB10D2-BE0A-8675-9E77-CCCCF8CEA54C}"/>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C1866D80-4A64-93B7-9791-922D90FC76BF}"/>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431611B4-4CBB-79B9-9372-FC5C1492204B}"/>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7AC29D89-A751-6490-B2E8-C76D23865C0C}"/>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chybí některé části a souvislosti</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návaznými projekty, zákres míst LMS, přístupy k bodům,  soupis prací (SP) </a:t>
            </a:r>
          </a:p>
          <a:p>
            <a:pPr marL="285750" indent="-285750">
              <a:buFont typeface="Arial" panose="020B0604020202020204" pitchFamily="34" charset="0"/>
              <a:buChar char="•"/>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chybná koncepce návrhu, nerespektuje PPK-BOD</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hustota, kolize s HTÚ a SO zejména ploty, umístění mimo zábor či  pozemek ŘSD bez majetkoprávního řešení, nevhodný typ stabilizace, návrh LMS s omezenou využitelností</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3" name="Obdélník: se zakulacenými rohy 2">
            <a:extLst>
              <a:ext uri="{FF2B5EF4-FFF2-40B4-BE49-F238E27FC236}">
                <a16:creationId xmlns:a16="http://schemas.microsoft.com/office/drawing/2014/main" id="{78F85909-FD12-11BA-2988-E007BB5EEB41}"/>
              </a:ext>
            </a:extLst>
          </p:cNvPr>
          <p:cNvSpPr/>
          <p:nvPr/>
        </p:nvSpPr>
        <p:spPr>
          <a:xfrm>
            <a:off x="6235466" y="1303542"/>
            <a:ext cx="5179888"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zpoždění hned na začátku realizace</a:t>
            </a:r>
            <a:r>
              <a:rPr kumimoji="0" lang="pl-PL"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důsledku nekvality či absence projektu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ZVS jako přílohy předání staveniště Zhotoviteli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nedodržení přesnosti a kvality zhotovení 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řešení změn kolidujících 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případě doplnění či změny ZVS </a:t>
            </a:r>
            <a:r>
              <a:rPr lang="pl-PL" b="1" dirty="0">
                <a:solidFill>
                  <a:schemeClr val="tx1"/>
                </a:solidFill>
                <a:latin typeface="Arial" panose="020B0604020202020204" pitchFamily="34" charset="0"/>
                <a:cs typeface="Arial" panose="020B0604020202020204" pitchFamily="34" charset="0"/>
              </a:rPr>
              <a:t>dodatečné projednání a majetkoprávní vypořádání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likvidace nevyhovujících bodů ZVS či omezení jejich funkčnosti na konci stavby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vysoká míra ohrožení bodů po přechodu stavby do provozu.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8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7813-D753-86AF-0427-DC1A7979D429}"/>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00208A5E-A3A6-CFB3-DA9F-312010AC3ACB}"/>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07D031DC-D37A-7AB8-0DD2-0926F1EDADB0}"/>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DF0E7B5B-E815-B410-8F9C-3FC08350ECCD}"/>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8" name="TextovéPole 7">
            <a:extLst>
              <a:ext uri="{FF2B5EF4-FFF2-40B4-BE49-F238E27FC236}">
                <a16:creationId xmlns:a16="http://schemas.microsoft.com/office/drawing/2014/main" id="{CD7B5972-4556-B45E-2F32-3F27273AE567}"/>
              </a:ext>
            </a:extLst>
          </p:cNvPr>
          <p:cNvSpPr txBox="1"/>
          <p:nvPr/>
        </p:nvSpPr>
        <p:spPr>
          <a:xfrm>
            <a:off x="6657150" y="4883437"/>
            <a:ext cx="4522203" cy="1477328"/>
          </a:xfrm>
          <a:prstGeom prst="rect">
            <a:avLst/>
          </a:prstGeom>
          <a:noFill/>
        </p:spPr>
        <p:txBody>
          <a:bodyPr wrap="square" rtlCol="0">
            <a:spAutoFit/>
          </a:bodyPr>
          <a:lstStyle/>
          <a:p>
            <a:r>
              <a:rPr lang="cs-CZ" b="1" dirty="0">
                <a:highlight>
                  <a:srgbClr val="FFFFFF"/>
                </a:highlight>
              </a:rPr>
              <a:t>návrh nerespektuje PPK-BOD a další předpisy ŘSD, body jsou navrženy </a:t>
            </a: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příliš hustě, navíc </a:t>
            </a:r>
            <a:r>
              <a:rPr lang="cs-CZ" b="1" dirty="0">
                <a:highlight>
                  <a:srgbClr val="FFFFFF"/>
                </a:highlight>
              </a:rPr>
              <a:t>do prostoru  stavby, celkově nevyužitelné, zobrazeno bez souvislostí se situací projektu, ZE a KN </a:t>
            </a:r>
          </a:p>
        </p:txBody>
      </p:sp>
      <p:pic>
        <p:nvPicPr>
          <p:cNvPr id="12" name="Obrázek 11">
            <a:extLst>
              <a:ext uri="{FF2B5EF4-FFF2-40B4-BE49-F238E27FC236}">
                <a16:creationId xmlns:a16="http://schemas.microsoft.com/office/drawing/2014/main" id="{23C14503-4D25-DFBF-F6E8-57102C728FC2}"/>
              </a:ext>
            </a:extLst>
          </p:cNvPr>
          <p:cNvPicPr>
            <a:picLocks noChangeAspect="1"/>
          </p:cNvPicPr>
          <p:nvPr/>
        </p:nvPicPr>
        <p:blipFill>
          <a:blip r:embed="rId3">
            <a:extLst>
              <a:ext uri="{28A0092B-C50C-407E-A947-70E740481C1C}">
                <a14:useLocalDpi xmlns:a14="http://schemas.microsoft.com/office/drawing/2010/main" val="0"/>
              </a:ext>
            </a:extLst>
          </a:blip>
          <a:srcRect l="959" t="36445" r="44840" b="13973"/>
          <a:stretch/>
        </p:blipFill>
        <p:spPr>
          <a:xfrm>
            <a:off x="6715700" y="1303542"/>
            <a:ext cx="4522203" cy="3168352"/>
          </a:xfrm>
          <a:prstGeom prst="rect">
            <a:avLst/>
          </a:prstGeom>
          <a:ln w="57150">
            <a:noFill/>
          </a:ln>
          <a:effectLst>
            <a:outerShdw blurRad="292100" dist="139700" dir="2700000" algn="tl" rotWithShape="0">
              <a:srgbClr val="333333">
                <a:alpha val="65000"/>
              </a:srgbClr>
            </a:outerShdw>
          </a:effectLst>
        </p:spPr>
      </p:pic>
      <p:sp>
        <p:nvSpPr>
          <p:cNvPr id="13" name="Vývojový diagram: spojnice 12">
            <a:extLst>
              <a:ext uri="{FF2B5EF4-FFF2-40B4-BE49-F238E27FC236}">
                <a16:creationId xmlns:a16="http://schemas.microsoft.com/office/drawing/2014/main" id="{B38B0280-2353-E0F3-214F-1F72C24ECF34}"/>
              </a:ext>
            </a:extLst>
          </p:cNvPr>
          <p:cNvSpPr/>
          <p:nvPr/>
        </p:nvSpPr>
        <p:spPr>
          <a:xfrm>
            <a:off x="6758012" y="3091455"/>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4" name="Vývojový diagram: spojnice 13">
            <a:extLst>
              <a:ext uri="{FF2B5EF4-FFF2-40B4-BE49-F238E27FC236}">
                <a16:creationId xmlns:a16="http://schemas.microsoft.com/office/drawing/2014/main" id="{63189330-F463-23BB-665E-A620058B4938}"/>
              </a:ext>
            </a:extLst>
          </p:cNvPr>
          <p:cNvSpPr/>
          <p:nvPr/>
        </p:nvSpPr>
        <p:spPr>
          <a:xfrm>
            <a:off x="7406084" y="3113118"/>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Vývojový diagram: spojnice 14">
            <a:extLst>
              <a:ext uri="{FF2B5EF4-FFF2-40B4-BE49-F238E27FC236}">
                <a16:creationId xmlns:a16="http://schemas.microsoft.com/office/drawing/2014/main" id="{18034E0D-563B-5402-A96A-99798FB88114}"/>
              </a:ext>
            </a:extLst>
          </p:cNvPr>
          <p:cNvSpPr/>
          <p:nvPr/>
        </p:nvSpPr>
        <p:spPr>
          <a:xfrm>
            <a:off x="8918252" y="3113118"/>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6" name="Vývojový diagram: spojnice 15">
            <a:extLst>
              <a:ext uri="{FF2B5EF4-FFF2-40B4-BE49-F238E27FC236}">
                <a16:creationId xmlns:a16="http://schemas.microsoft.com/office/drawing/2014/main" id="{FAD203E9-FC8B-FE27-3D11-F6A326AEDCEA}"/>
              </a:ext>
            </a:extLst>
          </p:cNvPr>
          <p:cNvSpPr/>
          <p:nvPr/>
        </p:nvSpPr>
        <p:spPr>
          <a:xfrm>
            <a:off x="9422308" y="3031734"/>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7" name="Vývojový diagram: spojnice 16">
            <a:extLst>
              <a:ext uri="{FF2B5EF4-FFF2-40B4-BE49-F238E27FC236}">
                <a16:creationId xmlns:a16="http://schemas.microsoft.com/office/drawing/2014/main" id="{A0B13388-F47E-6747-53C7-7C36AE6BD29D}"/>
              </a:ext>
            </a:extLst>
          </p:cNvPr>
          <p:cNvSpPr/>
          <p:nvPr/>
        </p:nvSpPr>
        <p:spPr>
          <a:xfrm>
            <a:off x="9710960" y="2752747"/>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Vývojový diagram: spojnice 17">
            <a:extLst>
              <a:ext uri="{FF2B5EF4-FFF2-40B4-BE49-F238E27FC236}">
                <a16:creationId xmlns:a16="http://schemas.microsoft.com/office/drawing/2014/main" id="{8514FB45-1D8D-32A3-87B1-9CA9B359DDDF}"/>
              </a:ext>
            </a:extLst>
          </p:cNvPr>
          <p:cNvSpPr/>
          <p:nvPr/>
        </p:nvSpPr>
        <p:spPr>
          <a:xfrm>
            <a:off x="10430420" y="3535790"/>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solidFill>
                <a:srgbClr val="FF0000"/>
              </a:solidFill>
            </a:endParaRPr>
          </a:p>
        </p:txBody>
      </p:sp>
      <p:sp>
        <p:nvSpPr>
          <p:cNvPr id="19" name="Vývojový diagram: spojnice 18">
            <a:extLst>
              <a:ext uri="{FF2B5EF4-FFF2-40B4-BE49-F238E27FC236}">
                <a16:creationId xmlns:a16="http://schemas.microsoft.com/office/drawing/2014/main" id="{7220D76F-8DF6-C298-7098-3E9A57426AAA}"/>
              </a:ext>
            </a:extLst>
          </p:cNvPr>
          <p:cNvSpPr/>
          <p:nvPr/>
        </p:nvSpPr>
        <p:spPr>
          <a:xfrm>
            <a:off x="10358412" y="2477612"/>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0" name="Vývojový diagram: spojnice 19">
            <a:extLst>
              <a:ext uri="{FF2B5EF4-FFF2-40B4-BE49-F238E27FC236}">
                <a16:creationId xmlns:a16="http://schemas.microsoft.com/office/drawing/2014/main" id="{188BCD0E-ECCE-18BB-DF65-E118AE6A2A6F}"/>
              </a:ext>
            </a:extLst>
          </p:cNvPr>
          <p:cNvSpPr/>
          <p:nvPr/>
        </p:nvSpPr>
        <p:spPr>
          <a:xfrm>
            <a:off x="10708067" y="2156219"/>
            <a:ext cx="288032" cy="288032"/>
          </a:xfrm>
          <a:prstGeom prst="flowChartConnector">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 name="Obdélník: se zakulacenými rohy 2">
            <a:extLst>
              <a:ext uri="{FF2B5EF4-FFF2-40B4-BE49-F238E27FC236}">
                <a16:creationId xmlns:a16="http://schemas.microsoft.com/office/drawing/2014/main" id="{D7DA2FD7-7855-0750-518E-C3F21957F10B}"/>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chybí některé části a souvislosti</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s návaznými projekty, zákres míst LMS, přístupy k bodům,  soupis prací (SP) </a:t>
            </a:r>
          </a:p>
          <a:p>
            <a:pPr marL="285750" indent="-285750">
              <a:buFont typeface="Arial" panose="020B0604020202020204" pitchFamily="34" charset="0"/>
              <a:buChar char="•"/>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chybná koncepce návrhu, nerespektuje PPK-BOD</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hustota, kolize s HTÚ a SO zejména ploty, umístění mimo zábor či  pozemek ŘSD bez majetkoprávního řešení, nevhodný typ stabilizace, návrh LMS s omezenou využitelností</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47799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A45F-29A6-286F-03AB-5E6319BE976A}"/>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703B15F6-D1BD-9AB8-1C5B-FB3BC3A0AB9F}"/>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63EC1871-2329-6A37-2EF8-30A1B106A389}"/>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A2331B46-4969-F63F-35A2-539BB5032ED3}"/>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pic>
        <p:nvPicPr>
          <p:cNvPr id="6" name="Zástupný obsah 4">
            <a:extLst>
              <a:ext uri="{FF2B5EF4-FFF2-40B4-BE49-F238E27FC236}">
                <a16:creationId xmlns:a16="http://schemas.microsoft.com/office/drawing/2014/main" id="{E5C0AEB0-B4F7-DDD9-78B3-D3329B5F832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816080" y="1358352"/>
            <a:ext cx="4472122" cy="3270968"/>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2E6168F4-7A9D-9010-5A63-10211AFB0571}"/>
              </a:ext>
            </a:extLst>
          </p:cNvPr>
          <p:cNvSpPr txBox="1"/>
          <p:nvPr/>
        </p:nvSpPr>
        <p:spPr>
          <a:xfrm>
            <a:off x="6816080" y="5229200"/>
            <a:ext cx="46161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highlight>
                  <a:srgbClr val="FFFFFF"/>
                </a:highlight>
              </a:rPr>
              <a:t>návrh ZVS nebyl zohledněn v ZE, plot umístěn v rozporu s PPK-PLO</a:t>
            </a:r>
          </a:p>
        </p:txBody>
      </p:sp>
      <p:sp>
        <p:nvSpPr>
          <p:cNvPr id="3" name="Obdélník: se zakulacenými rohy 2">
            <a:extLst>
              <a:ext uri="{FF2B5EF4-FFF2-40B4-BE49-F238E27FC236}">
                <a16:creationId xmlns:a16="http://schemas.microsoft.com/office/drawing/2014/main" id="{DDA2ADDC-F91B-3CD7-CEDF-02BB94215799}"/>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chybí některé části a souvislosti</a:t>
            </a:r>
          </a:p>
          <a:p>
            <a:pPr marL="742950" lvl="1" indent="-285750">
              <a:buFont typeface="Arial" panose="020B0604020202020204" pitchFamily="34" charset="0"/>
              <a:buChar char="•"/>
              <a:defRPr/>
            </a:pPr>
            <a:r>
              <a:rPr kumimoji="0" lang="pl-PL"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návaznými projekty, zákres míst LMS, přístupy k bodům,  soupis prací (SP) </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chybná koncepce návrhu, nerespektuje PPK-BOD</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hustota, </a:t>
            </a: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kolize s</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 HTÚ a SO zejména </a:t>
            </a:r>
            <a:r>
              <a:rPr lang="pl-PL" b="1"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ploty</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 umístění mimo zábor či  pozemek ŘSD bez majetkoprávního řešení, nevhodný typ stabilizace, návrh LMS s omezenou využitelností</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5559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62A4-85CC-E87D-6412-D3FEE8DEA3B7}"/>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479D7574-7C01-BC47-3785-15C046C2344B}"/>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4E4C8BF3-470F-6BB8-8E79-3151C6B596E2}"/>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C9EF46C6-1CEE-E631-CA08-28C38A14DE9A}"/>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E027BAC0-BB44-24A9-E970-CD5A232AC31E}"/>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některé části a souvislosti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 návaznými projekty, zákres míst LMS, přístupy k bodům,  soupis prací (SP)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koncepce návrhu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hustota,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kolize s</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HTÚ 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SO</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zejména ploty, umístění mimo zábor či  pozemek ŘSD bez majetkoprávního řešení, nevhodný typ stabilizace, návrh LMS s omezenou využitelností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diagram, mapa, řada/pruh, text&#10;&#10;Obsah vygenerovaný umělou inteligencí může být nesprávný.">
            <a:extLst>
              <a:ext uri="{FF2B5EF4-FFF2-40B4-BE49-F238E27FC236}">
                <a16:creationId xmlns:a16="http://schemas.microsoft.com/office/drawing/2014/main" id="{F4EC24DF-F6E3-8889-DA53-D444519FAC7C}"/>
              </a:ext>
            </a:extLst>
          </p:cNvPr>
          <p:cNvPicPr>
            <a:picLocks noChangeAspect="1"/>
          </p:cNvPicPr>
          <p:nvPr/>
        </p:nvPicPr>
        <p:blipFill>
          <a:blip r:embed="rId3">
            <a:extLst>
              <a:ext uri="{28A0092B-C50C-407E-A947-70E740481C1C}">
                <a14:useLocalDpi xmlns:a14="http://schemas.microsoft.com/office/drawing/2010/main" val="0"/>
              </a:ext>
            </a:extLst>
          </a:blip>
          <a:srcRect l="21769" t="23741" r="13806" b="5100"/>
          <a:stretch/>
        </p:blipFill>
        <p:spPr>
          <a:xfrm>
            <a:off x="6960096" y="1303542"/>
            <a:ext cx="4032448" cy="3925658"/>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BBDF7411-2AEC-3236-86BE-0328F11D0E7F}"/>
              </a:ext>
            </a:extLst>
          </p:cNvPr>
          <p:cNvSpPr txBox="1"/>
          <p:nvPr/>
        </p:nvSpPr>
        <p:spPr>
          <a:xfrm>
            <a:off x="6960096" y="5452898"/>
            <a:ext cx="4263867" cy="923330"/>
          </a:xfrm>
          <a:prstGeom prst="rect">
            <a:avLst/>
          </a:prstGeom>
          <a:noFill/>
        </p:spPr>
        <p:txBody>
          <a:bodyPr wrap="square" rtlCol="0">
            <a:spAutoFit/>
          </a:bodyPr>
          <a:lstStyle/>
          <a:p>
            <a:r>
              <a:rPr lang="cs-CZ" b="1" dirty="0">
                <a:highlight>
                  <a:srgbClr val="FFFFFF"/>
                </a:highlight>
              </a:rPr>
              <a:t>návrh bodů ZVS a LMS do svahu stavební jámy před raženou částí tunelu navíc bezdůvodně příliš blízko sebe</a:t>
            </a:r>
          </a:p>
        </p:txBody>
      </p:sp>
    </p:spTree>
    <p:extLst>
      <p:ext uri="{BB962C8B-B14F-4D97-AF65-F5344CB8AC3E}">
        <p14:creationId xmlns:p14="http://schemas.microsoft.com/office/powerpoint/2010/main" val="156286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E2F8-4696-19C9-1967-6C259A2E7B10}"/>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197CB917-DBD9-5344-A801-E77E1006663F}"/>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0FDA2916-BCD9-6831-F508-AADB3F732C42}"/>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BB483284-6FF9-B65D-6A4F-618CC0A1935F}"/>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3707A71-FBC5-6EF5-D2E2-6934771848CC}"/>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některé části a souvislosti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návaznými projekty, zákres míst LMS, přístupy k bodům,  soupis prací (SP)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koncepce návrhu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hustota, kolize s HTÚ a SO zejména ploty, umístění mimo zábor či  pozemek ŘSD bez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majetkoprávního řešení, nevhodný typ stabilizace</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návrh LMS s omezenou využitelností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TextovéPole 7">
            <a:extLst>
              <a:ext uri="{FF2B5EF4-FFF2-40B4-BE49-F238E27FC236}">
                <a16:creationId xmlns:a16="http://schemas.microsoft.com/office/drawing/2014/main" id="{D0683456-8C27-FF30-A21C-C8DC05C2635D}"/>
              </a:ext>
            </a:extLst>
          </p:cNvPr>
          <p:cNvSpPr txBox="1"/>
          <p:nvPr/>
        </p:nvSpPr>
        <p:spPr>
          <a:xfrm>
            <a:off x="6888088" y="4946074"/>
            <a:ext cx="46161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návrh bodů LMS příliš blízko mostu, navrhnout na vhodná místa v odstupu a majetkově vyřešit</a:t>
            </a:r>
          </a:p>
        </p:txBody>
      </p:sp>
      <p:pic>
        <p:nvPicPr>
          <p:cNvPr id="9" name="Zástupný obsah 4">
            <a:extLst>
              <a:ext uri="{FF2B5EF4-FFF2-40B4-BE49-F238E27FC236}">
                <a16:creationId xmlns:a16="http://schemas.microsoft.com/office/drawing/2014/main" id="{CC3F547C-5963-0101-DB42-CB03DDDF715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770" t="27075" r="7983" b="20874"/>
          <a:stretch/>
        </p:blipFill>
        <p:spPr>
          <a:xfrm>
            <a:off x="6343178" y="1776229"/>
            <a:ext cx="5256584" cy="2570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72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959B-1475-3375-B431-D86810BA0C31}"/>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692CBF18-7B37-D62A-9B87-154EE8F2728D}"/>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B1870C02-3834-5E91-9A72-DCE7452FE791}"/>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70E542F2-F3F5-4CCD-C514-5C7F01C513D5}"/>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72682E60-4DA9-9F14-3EB4-F41560904938}"/>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některé části a souvislosti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návaznými projekty, zákres míst LMS, přístupy k bodům,  soupis prací (SP)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koncepce návrhu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hustota, kolize s HTÚ a SO zejména ploty, umístění mimo zábor či  pozemek ŘSD bez majetkoprávního řešení,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nevhodný typ stabilizace</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návrh LMS s omezenou využitelností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TextovéPole 7">
            <a:extLst>
              <a:ext uri="{FF2B5EF4-FFF2-40B4-BE49-F238E27FC236}">
                <a16:creationId xmlns:a16="http://schemas.microsoft.com/office/drawing/2014/main" id="{24509B94-126E-E35D-6809-57767438E882}"/>
              </a:ext>
            </a:extLst>
          </p:cNvPr>
          <p:cNvSpPr txBox="1"/>
          <p:nvPr/>
        </p:nvSpPr>
        <p:spPr>
          <a:xfrm>
            <a:off x="6888088" y="5121318"/>
            <a:ext cx="46161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solidFill>
                  <a:srgbClr val="000000"/>
                </a:solidFill>
                <a:highlight>
                  <a:srgbClr val="FFFFFF"/>
                </a:highlight>
                <a:latin typeface="Calibri" panose="020F0502020204030204"/>
              </a:rPr>
              <a:t>stabilizace v rozporu s PPK-BOD hřebem do dlážděného povrchu komunikace, v intravilánu lze využít betonové zídky nebo štítky na objektech, preferovat před vrty</a:t>
            </a:r>
            <a:endPar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endParaRPr>
          </a:p>
        </p:txBody>
      </p:sp>
      <p:pic>
        <p:nvPicPr>
          <p:cNvPr id="6" name="Zástupný obsah 4">
            <a:extLst>
              <a:ext uri="{FF2B5EF4-FFF2-40B4-BE49-F238E27FC236}">
                <a16:creationId xmlns:a16="http://schemas.microsoft.com/office/drawing/2014/main" id="{56D84078-B37E-06C6-0DBE-6DB2A47CD7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72064" y="1412776"/>
            <a:ext cx="4674730" cy="3486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66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AAC50-3DF1-DF38-3A05-574F3D81DB95}"/>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8F3EFCCE-15E3-380C-B533-2ACAA44ECFD8}"/>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330C4802-006C-D44F-22C5-04AC1419EFB6}"/>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607D13B6-1BA3-CB50-B2DE-FBEEDEA7EC3B}"/>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05DA7B4E-E4D2-6136-ED1F-67D2BC339BBC}"/>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ZVS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některé části a souvislosti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návaznými projekty, zákres míst LMS, přístupy k bodům,  soupis prací (SP)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koncepce návrhu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hustota,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kolize s</a:t>
            </a:r>
            <a:r>
              <a:rPr kumimoji="0" lang="pl-PL" sz="1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HTÚ </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SO</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zejména </a:t>
            </a:r>
            <a:r>
              <a:rPr kumimoji="0" lang="pl-PL"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ploty,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umístění mimo zábor či  pozemek ŘSD bez majetkoprávního řešení, nevhodný typ stabilizace pro dané území, návrh LMS s omezenou využitelností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9" name="Zástupný obsah 4">
            <a:extLst>
              <a:ext uri="{FF2B5EF4-FFF2-40B4-BE49-F238E27FC236}">
                <a16:creationId xmlns:a16="http://schemas.microsoft.com/office/drawing/2014/main" id="{6633BE70-F6F5-226F-A5C1-44E8153AD91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456040" y="1303542"/>
            <a:ext cx="4892555" cy="3670335"/>
          </a:xfrm>
          <a:prstGeom prst="rect">
            <a:avLst/>
          </a:prstGeom>
          <a:ln>
            <a:noFill/>
          </a:ln>
          <a:effectLst>
            <a:outerShdw blurRad="292100" dist="139700" dir="2700000" algn="tl" rotWithShape="0">
              <a:srgbClr val="333333">
                <a:alpha val="65000"/>
              </a:srgbClr>
            </a:outerShdw>
          </a:effectLst>
        </p:spPr>
      </p:pic>
      <p:sp>
        <p:nvSpPr>
          <p:cNvPr id="11" name="TextovéPole 10">
            <a:extLst>
              <a:ext uri="{FF2B5EF4-FFF2-40B4-BE49-F238E27FC236}">
                <a16:creationId xmlns:a16="http://schemas.microsoft.com/office/drawing/2014/main" id="{4B3ABC5D-2B08-1282-75A5-1024696753DA}"/>
              </a:ext>
            </a:extLst>
          </p:cNvPr>
          <p:cNvSpPr txBox="1"/>
          <p:nvPr/>
        </p:nvSpPr>
        <p:spPr>
          <a:xfrm>
            <a:off x="6528048" y="5341315"/>
            <a:ext cx="4892555" cy="646331"/>
          </a:xfrm>
          <a:prstGeom prst="rect">
            <a:avLst/>
          </a:prstGeom>
          <a:noFill/>
        </p:spPr>
        <p:txBody>
          <a:bodyPr wrap="square" rtlCol="0">
            <a:spAutoFit/>
          </a:bodyPr>
          <a:lstStyle/>
          <a:p>
            <a:r>
              <a:rPr lang="cs-CZ" b="1" dirty="0">
                <a:highlight>
                  <a:srgbClr val="FFFFFF"/>
                </a:highlight>
              </a:rPr>
              <a:t>chyba buď v návrhu ZVS nebo v realizaci SO, zcela nepřijatelné</a:t>
            </a:r>
          </a:p>
        </p:txBody>
      </p:sp>
    </p:spTree>
    <p:extLst>
      <p:ext uri="{BB962C8B-B14F-4D97-AF65-F5344CB8AC3E}">
        <p14:creationId xmlns:p14="http://schemas.microsoft.com/office/powerpoint/2010/main" val="18476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32322-1243-FCEA-0A0C-B4A6066C6D0A}"/>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AA734A8F-5EC3-023E-E5EB-2AAB0ED5B643}"/>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A0406366-A19B-EB84-AF4A-1D832FA714F6}"/>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5C1D21E9-CFA8-43E4-0945-DE60739125BC}"/>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1D94E112-0A99-A194-8EAF-35870FB7C473}"/>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ZMS stavby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není zpracován, navrženo využití stávajícího blízkého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některé části a souvislosti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vazba okolní BP, koordinace s návaznými projekty, zákres míst LMS, přístupy k bodům,  soupis prací (SP)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koncepce návrhu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hustota, </a:t>
            </a: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kolize s HTÚ</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 SO zejména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p</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loty, umístění mimo zábor či  pozemek ŘSD bez majetkoprávního řešení, nevhodný typ stabilizace pro dané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území, nevhodný návrh LMS </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omezenou využitelností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TextovéPole 7">
            <a:extLst>
              <a:ext uri="{FF2B5EF4-FFF2-40B4-BE49-F238E27FC236}">
                <a16:creationId xmlns:a16="http://schemas.microsoft.com/office/drawing/2014/main" id="{FB52B6CA-5860-B86A-58F9-F1CE85758E31}"/>
              </a:ext>
            </a:extLst>
          </p:cNvPr>
          <p:cNvSpPr txBox="1"/>
          <p:nvPr/>
        </p:nvSpPr>
        <p:spPr>
          <a:xfrm>
            <a:off x="6400224" y="5510222"/>
            <a:ext cx="4615325" cy="923330"/>
          </a:xfrm>
          <a:prstGeom prst="rect">
            <a:avLst/>
          </a:prstGeom>
          <a:noFill/>
        </p:spPr>
        <p:txBody>
          <a:bodyPr wrap="square" rtlCol="0">
            <a:spAutoFit/>
          </a:bodyPr>
          <a:lstStyle/>
          <a:p>
            <a:r>
              <a:rPr lang="cs-CZ" b="1" dirty="0">
                <a:highlight>
                  <a:srgbClr val="FFFFFF"/>
                </a:highlight>
              </a:rPr>
              <a:t>Zhotovitel navrhl nebo převzal z PDPS do RDS umístění bodu LMS do HTÚ, TDI nezkontroloval </a:t>
            </a:r>
          </a:p>
        </p:txBody>
      </p:sp>
      <p:pic>
        <p:nvPicPr>
          <p:cNvPr id="11" name="Obrázek 10" descr="Obsah obrázku mapa, text, diagram&#10;&#10;Obsah vygenerovaný umělou inteligencí může být nesprávný.">
            <a:extLst>
              <a:ext uri="{FF2B5EF4-FFF2-40B4-BE49-F238E27FC236}">
                <a16:creationId xmlns:a16="http://schemas.microsoft.com/office/drawing/2014/main" id="{2C424EBF-1905-27DF-7C31-CE6DA1E23863}"/>
              </a:ext>
            </a:extLst>
          </p:cNvPr>
          <p:cNvPicPr>
            <a:picLocks noChangeAspect="1"/>
          </p:cNvPicPr>
          <p:nvPr/>
        </p:nvPicPr>
        <p:blipFill>
          <a:blip r:embed="rId3">
            <a:extLst>
              <a:ext uri="{28A0092B-C50C-407E-A947-70E740481C1C}">
                <a14:useLocalDpi xmlns:a14="http://schemas.microsoft.com/office/drawing/2010/main" val="0"/>
              </a:ext>
            </a:extLst>
          </a:blip>
          <a:srcRect l="30645" t="23849" r="29896" b="42251"/>
          <a:stretch/>
        </p:blipFill>
        <p:spPr>
          <a:xfrm>
            <a:off x="6384032" y="1263752"/>
            <a:ext cx="2901252" cy="2527481"/>
          </a:xfrm>
          <a:prstGeom prst="rect">
            <a:avLst/>
          </a:prstGeom>
          <a:ln>
            <a:noFill/>
          </a:ln>
          <a:effectLst>
            <a:outerShdw blurRad="292100" dist="139700" dir="2700000" algn="tl" rotWithShape="0">
              <a:srgbClr val="333333">
                <a:alpha val="65000"/>
              </a:srgbClr>
            </a:outerShdw>
          </a:effectLst>
        </p:spPr>
      </p:pic>
      <p:pic>
        <p:nvPicPr>
          <p:cNvPr id="6" name="Obrázek 5" descr="Obsah obrázku venku, obloha, mrak, tráva&#10;&#10;Obsah vygenerovaný umělou inteligencí může být nesprávný.">
            <a:extLst>
              <a:ext uri="{FF2B5EF4-FFF2-40B4-BE49-F238E27FC236}">
                <a16:creationId xmlns:a16="http://schemas.microsoft.com/office/drawing/2014/main" id="{E30A1D83-9FD8-9974-FE8A-68738D3CA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359" y="1511497"/>
            <a:ext cx="2901252" cy="3835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676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5211-84AE-DD58-C4A3-DA07D449C244}"/>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458772EA-29C5-2E4A-3076-194898EB7BB4}"/>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A49F0D4E-9240-80E3-78BE-4349DD16B1A9}"/>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6F42622A-E6D6-CBCB-34A7-7E7D44F2D885}"/>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0A09B6AF-3736-EE15-A1B8-EF33DDFFFACC}"/>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Vytyčovací výkres obvodu stavby a Geodetický koordinační vytyčovací výkres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vytyčovací dokumentace </a:t>
            </a:r>
            <a:r>
              <a:rPr kumimoji="0" lang="pl-PL"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vykazuje závažné nedostatky, </a:t>
            </a: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není vyhotovena odbornou osobou, autorizována AZI-P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absence vytyčovacích odchylek,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souřadnice mimo území ČR (záporné, přehozené Y,X, nesmyslný počet desetinných míst), chybí souřadnice Z, údaje jsou součástí jiných částí PD</a:t>
            </a:r>
          </a:p>
          <a:p>
            <a:pPr marL="285750"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absence vytyčovacích údajů celých řad SO (400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 výše), nedostatečná charakteristika některých SO (propustky, poldry, DUN...)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E68A52BC-21A5-316B-C81F-E8FF8265DB81}"/>
              </a:ext>
            </a:extLst>
          </p:cNvPr>
          <p:cNvSpPr/>
          <p:nvPr/>
        </p:nvSpPr>
        <p:spPr>
          <a:xfrm>
            <a:off x="6258658" y="1303542"/>
            <a:ext cx="5179888"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neoprávněný zásah stavby do cizího pozemku,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jeho řešení spojené s dodatečnými náklady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realizace SO nebo jeho části v chybné prostorové poloze</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pl-P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vyvolaná změna projektu s významnými náklady na nápravu</a:t>
            </a:r>
          </a:p>
        </p:txBody>
      </p:sp>
    </p:spTree>
    <p:extLst>
      <p:ext uri="{BB962C8B-B14F-4D97-AF65-F5344CB8AC3E}">
        <p14:creationId xmlns:p14="http://schemas.microsoft.com/office/powerpoint/2010/main" val="275184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6E984-5319-47DC-40F9-4C1435B43ACF}"/>
            </a:ext>
          </a:extLst>
        </p:cNvPr>
        <p:cNvGrpSpPr/>
        <p:nvPr/>
      </p:nvGrpSpPr>
      <p:grpSpPr>
        <a:xfrm>
          <a:off x="0" y="0"/>
          <a:ext cx="0" cy="0"/>
          <a:chOff x="0" y="0"/>
          <a:chExt cx="0" cy="0"/>
        </a:xfrm>
      </p:grpSpPr>
      <p:sp>
        <p:nvSpPr>
          <p:cNvPr id="26" name="Obdélník 25">
            <a:extLst>
              <a:ext uri="{FF2B5EF4-FFF2-40B4-BE49-F238E27FC236}">
                <a16:creationId xmlns:a16="http://schemas.microsoft.com/office/drawing/2014/main" id="{8DF22B69-A45E-40CB-A350-8F5DA92E85BA}"/>
              </a:ext>
            </a:extLst>
          </p:cNvPr>
          <p:cNvSpPr/>
          <p:nvPr/>
        </p:nvSpPr>
        <p:spPr>
          <a:xfrm>
            <a:off x="8039791" y="1556792"/>
            <a:ext cx="2376689" cy="348450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solidFill>
                  <a:schemeClr val="tx1"/>
                </a:solidFill>
                <a:latin typeface="Arial" panose="020B0604020202020204" pitchFamily="34" charset="0"/>
                <a:cs typeface="Arial" panose="020B0604020202020204" pitchFamily="34" charset="0"/>
              </a:rPr>
              <a:t>Provoz</a:t>
            </a:r>
          </a:p>
        </p:txBody>
      </p:sp>
      <p:sp>
        <p:nvSpPr>
          <p:cNvPr id="20" name="Obdélník 19">
            <a:extLst>
              <a:ext uri="{FF2B5EF4-FFF2-40B4-BE49-F238E27FC236}">
                <a16:creationId xmlns:a16="http://schemas.microsoft.com/office/drawing/2014/main" id="{07DCBAF5-DC94-1681-0902-C3E90B5BE179}"/>
              </a:ext>
            </a:extLst>
          </p:cNvPr>
          <p:cNvSpPr/>
          <p:nvPr/>
        </p:nvSpPr>
        <p:spPr>
          <a:xfrm>
            <a:off x="1306580" y="1556792"/>
            <a:ext cx="2163497" cy="3484508"/>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solidFill>
                  <a:schemeClr val="tx1"/>
                </a:solidFill>
                <a:latin typeface="Arial" panose="020B0604020202020204" pitchFamily="34" charset="0"/>
                <a:cs typeface="Arial" panose="020B0604020202020204" pitchFamily="34" charset="0"/>
              </a:rPr>
              <a:t>Příprava</a:t>
            </a:r>
          </a:p>
        </p:txBody>
      </p:sp>
      <p:sp>
        <p:nvSpPr>
          <p:cNvPr id="30" name="Obdélník: se zakulacenými rohy 29">
            <a:extLst>
              <a:ext uri="{FF2B5EF4-FFF2-40B4-BE49-F238E27FC236}">
                <a16:creationId xmlns:a16="http://schemas.microsoft.com/office/drawing/2014/main" id="{D570BB94-CBA9-9EA7-2C77-29CE90B0FEE9}"/>
              </a:ext>
            </a:extLst>
          </p:cNvPr>
          <p:cNvSpPr/>
          <p:nvPr/>
        </p:nvSpPr>
        <p:spPr>
          <a:xfrm>
            <a:off x="1513659" y="2545569"/>
            <a:ext cx="1728192" cy="792088"/>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Arial" panose="020B0604020202020204" pitchFamily="34" charset="0"/>
                <a:cs typeface="Arial" panose="020B0604020202020204" pitchFamily="34" charset="0"/>
              </a:rPr>
              <a:t>Snížení rizika vad PD</a:t>
            </a:r>
          </a:p>
        </p:txBody>
      </p:sp>
      <p:sp>
        <p:nvSpPr>
          <p:cNvPr id="11" name="Obdélník: se zakulacenými rohy 10">
            <a:extLst>
              <a:ext uri="{FF2B5EF4-FFF2-40B4-BE49-F238E27FC236}">
                <a16:creationId xmlns:a16="http://schemas.microsoft.com/office/drawing/2014/main" id="{8A87A73E-A7B7-E53A-2530-78482CD081DE}"/>
              </a:ext>
            </a:extLst>
          </p:cNvPr>
          <p:cNvSpPr/>
          <p:nvPr/>
        </p:nvSpPr>
        <p:spPr>
          <a:xfrm>
            <a:off x="1515996" y="2538503"/>
            <a:ext cx="1728192" cy="792088"/>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Arial" panose="020B0604020202020204" pitchFamily="34" charset="0"/>
                <a:cs typeface="Arial" panose="020B0604020202020204" pitchFamily="34" charset="0"/>
              </a:rPr>
              <a:t>Vady PD</a:t>
            </a:r>
          </a:p>
        </p:txBody>
      </p:sp>
      <p:sp>
        <p:nvSpPr>
          <p:cNvPr id="29" name="Obdélník: se zakulacenými rohy 28">
            <a:extLst>
              <a:ext uri="{FF2B5EF4-FFF2-40B4-BE49-F238E27FC236}">
                <a16:creationId xmlns:a16="http://schemas.microsoft.com/office/drawing/2014/main" id="{B4BCC47B-55E6-E242-AD45-15571AC060EC}"/>
              </a:ext>
            </a:extLst>
          </p:cNvPr>
          <p:cNvSpPr/>
          <p:nvPr/>
        </p:nvSpPr>
        <p:spPr>
          <a:xfrm>
            <a:off x="8382339" y="2545569"/>
            <a:ext cx="1819593" cy="792088"/>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Snížená kvalita díla</a:t>
            </a:r>
          </a:p>
        </p:txBody>
      </p:sp>
      <p:sp>
        <p:nvSpPr>
          <p:cNvPr id="15" name="Obdélník 14">
            <a:extLst>
              <a:ext uri="{FF2B5EF4-FFF2-40B4-BE49-F238E27FC236}">
                <a16:creationId xmlns:a16="http://schemas.microsoft.com/office/drawing/2014/main" id="{B4290EBC-C8B5-EC13-DA79-C67E02FBD86D}"/>
              </a:ext>
            </a:extLst>
          </p:cNvPr>
          <p:cNvSpPr/>
          <p:nvPr/>
        </p:nvSpPr>
        <p:spPr>
          <a:xfrm>
            <a:off x="3470077" y="1556792"/>
            <a:ext cx="4569714" cy="3484508"/>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solidFill>
                  <a:schemeClr val="tx1"/>
                </a:solidFill>
                <a:latin typeface="Arial" panose="020B0604020202020204" pitchFamily="34" charset="0"/>
                <a:cs typeface="Arial" panose="020B0604020202020204" pitchFamily="34" charset="0"/>
              </a:rPr>
              <a:t>Realizace</a:t>
            </a:r>
          </a:p>
        </p:txBody>
      </p:sp>
      <p:sp>
        <p:nvSpPr>
          <p:cNvPr id="7" name="Slide Number Placeholder 24">
            <a:extLst>
              <a:ext uri="{FF2B5EF4-FFF2-40B4-BE49-F238E27FC236}">
                <a16:creationId xmlns:a16="http://schemas.microsoft.com/office/drawing/2014/main" id="{0AC78124-BF61-F92C-4ADB-AF86B51E2769}"/>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4" name="TextBox 15">
            <a:extLst>
              <a:ext uri="{FF2B5EF4-FFF2-40B4-BE49-F238E27FC236}">
                <a16:creationId xmlns:a16="http://schemas.microsoft.com/office/drawing/2014/main" id="{093A2FA8-81A2-4063-0D11-AD7FF91A519E}"/>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2" name="Obdélník: se zakulacenými rohy 11">
            <a:extLst>
              <a:ext uri="{FF2B5EF4-FFF2-40B4-BE49-F238E27FC236}">
                <a16:creationId xmlns:a16="http://schemas.microsoft.com/office/drawing/2014/main" id="{A8EB44B1-2D61-0C0A-0D2E-8289B7093DD1}"/>
              </a:ext>
            </a:extLst>
          </p:cNvPr>
          <p:cNvSpPr/>
          <p:nvPr/>
        </p:nvSpPr>
        <p:spPr>
          <a:xfrm>
            <a:off x="3762540" y="2023017"/>
            <a:ext cx="1856167" cy="1938164"/>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cs-CZ" dirty="0" err="1">
                <a:solidFill>
                  <a:schemeClr val="tx1"/>
                </a:solidFill>
                <a:latin typeface="Arial" panose="020B0604020202020204" pitchFamily="34" charset="0"/>
                <a:cs typeface="Arial" panose="020B0604020202020204" pitchFamily="34" charset="0"/>
              </a:rPr>
              <a:t>Claimy</a:t>
            </a:r>
            <a:r>
              <a:rPr lang="cs-CZ" dirty="0">
                <a:solidFill>
                  <a:schemeClr val="tx1"/>
                </a:solidFill>
                <a:latin typeface="Arial" panose="020B0604020202020204" pitchFamily="34" charset="0"/>
                <a:cs typeface="Arial" panose="020B0604020202020204" pitchFamily="34" charset="0"/>
              </a:rPr>
              <a:t> Zhotovitele, ZBV</a:t>
            </a:r>
          </a:p>
          <a:p>
            <a:pPr algn="ctr"/>
            <a:r>
              <a:rPr lang="cs-CZ" dirty="0">
                <a:solidFill>
                  <a:schemeClr val="tx1"/>
                </a:solidFill>
                <a:latin typeface="Arial" panose="020B0604020202020204" pitchFamily="34" charset="0"/>
                <a:cs typeface="Arial" panose="020B0604020202020204" pitchFamily="34" charset="0"/>
              </a:rPr>
              <a:t>příčiny, viník, administrace</a:t>
            </a:r>
          </a:p>
          <a:p>
            <a:pPr algn="ctr"/>
            <a:r>
              <a:rPr lang="cs-CZ" dirty="0">
                <a:solidFill>
                  <a:schemeClr val="tx1"/>
                </a:solidFill>
                <a:latin typeface="Arial" panose="020B0604020202020204" pitchFamily="34" charset="0"/>
                <a:cs typeface="Arial" panose="020B0604020202020204" pitchFamily="34" charset="0"/>
              </a:rPr>
              <a:t>náprava</a:t>
            </a:r>
          </a:p>
        </p:txBody>
      </p:sp>
      <p:sp>
        <p:nvSpPr>
          <p:cNvPr id="18" name="Šipka: doprava 17">
            <a:extLst>
              <a:ext uri="{FF2B5EF4-FFF2-40B4-BE49-F238E27FC236}">
                <a16:creationId xmlns:a16="http://schemas.microsoft.com/office/drawing/2014/main" id="{604BBB16-6F5D-81D3-533C-D73AAE053B2A}"/>
              </a:ext>
            </a:extLst>
          </p:cNvPr>
          <p:cNvSpPr/>
          <p:nvPr/>
        </p:nvSpPr>
        <p:spPr>
          <a:xfrm>
            <a:off x="3257700" y="2809989"/>
            <a:ext cx="504840"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se zakulacenými rohy 20">
            <a:extLst>
              <a:ext uri="{FF2B5EF4-FFF2-40B4-BE49-F238E27FC236}">
                <a16:creationId xmlns:a16="http://schemas.microsoft.com/office/drawing/2014/main" id="{45BC52BE-97BB-F11B-449C-F5A178603C5F}"/>
              </a:ext>
            </a:extLst>
          </p:cNvPr>
          <p:cNvSpPr/>
          <p:nvPr/>
        </p:nvSpPr>
        <p:spPr>
          <a:xfrm>
            <a:off x="6130144" y="2545570"/>
            <a:ext cx="1728192" cy="792088"/>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Arial" panose="020B0604020202020204" pitchFamily="34" charset="0"/>
                <a:cs typeface="Arial" panose="020B0604020202020204" pitchFamily="34" charset="0"/>
              </a:rPr>
              <a:t>Navýšení času a financí</a:t>
            </a:r>
          </a:p>
        </p:txBody>
      </p:sp>
      <p:sp>
        <p:nvSpPr>
          <p:cNvPr id="22" name="Šipka: doprava 21">
            <a:extLst>
              <a:ext uri="{FF2B5EF4-FFF2-40B4-BE49-F238E27FC236}">
                <a16:creationId xmlns:a16="http://schemas.microsoft.com/office/drawing/2014/main" id="{02756C81-5579-FD9D-C839-D4D992FD924F}"/>
              </a:ext>
            </a:extLst>
          </p:cNvPr>
          <p:cNvSpPr/>
          <p:nvPr/>
        </p:nvSpPr>
        <p:spPr>
          <a:xfrm>
            <a:off x="5632219" y="2809990"/>
            <a:ext cx="504056"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prava 26">
            <a:extLst>
              <a:ext uri="{FF2B5EF4-FFF2-40B4-BE49-F238E27FC236}">
                <a16:creationId xmlns:a16="http://schemas.microsoft.com/office/drawing/2014/main" id="{0267D348-B6FB-C804-5021-FDE00CA5B1EA}"/>
              </a:ext>
            </a:extLst>
          </p:cNvPr>
          <p:cNvSpPr/>
          <p:nvPr/>
        </p:nvSpPr>
        <p:spPr>
          <a:xfrm>
            <a:off x="7868310" y="2820448"/>
            <a:ext cx="504056"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006B3664-DF53-D023-4D13-29F80F622402}"/>
              </a:ext>
            </a:extLst>
          </p:cNvPr>
          <p:cNvSpPr txBox="1"/>
          <p:nvPr/>
        </p:nvSpPr>
        <p:spPr>
          <a:xfrm>
            <a:off x="551384" y="404664"/>
            <a:ext cx="10354888" cy="461665"/>
          </a:xfrm>
          <a:prstGeom prst="rect">
            <a:avLst/>
          </a:prstGeom>
          <a:noFill/>
        </p:spPr>
        <p:txBody>
          <a:bodyPr wrap="squar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000000"/>
                </a:solidFill>
                <a:latin typeface="Bahnschrift" panose="020B0502040204020203" pitchFamily="34" charset="0"/>
                <a:cs typeface="Aptos Serif" panose="020B0502040204020203" pitchFamily="18" charset="0"/>
              </a:rPr>
              <a:t>Dopady kvality PD v přípravě staveb PK </a:t>
            </a:r>
            <a:r>
              <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Aptos Serif" panose="020B0502040204020203" pitchFamily="18" charset="0"/>
              </a:rPr>
              <a:t>na jednotlivé fáze </a:t>
            </a:r>
            <a:r>
              <a:rPr kumimoji="0" lang="cs-CZ" sz="2400" b="0" i="0" u="none" strike="noStrike" kern="1200" cap="none" spc="0" normalizeH="0" noProof="0" dirty="0">
                <a:ln>
                  <a:noFill/>
                </a:ln>
                <a:solidFill>
                  <a:srgbClr val="000000"/>
                </a:solidFill>
                <a:effectLst/>
                <a:uLnTx/>
                <a:uFillTx/>
                <a:latin typeface="Bahnschrift" panose="020B0502040204020203" pitchFamily="34" charset="0"/>
                <a:ea typeface="+mn-ea"/>
                <a:cs typeface="Aptos Serif" panose="020B0502040204020203" pitchFamily="18" charset="0"/>
              </a:rPr>
              <a:t>díla</a:t>
            </a:r>
            <a:endPar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Arial" panose="020B0604020202020204" pitchFamily="34" charset="0"/>
            </a:endParaRPr>
          </a:p>
        </p:txBody>
      </p:sp>
    </p:spTree>
    <p:extLst>
      <p:ext uri="{BB962C8B-B14F-4D97-AF65-F5344CB8AC3E}">
        <p14:creationId xmlns:p14="http://schemas.microsoft.com/office/powerpoint/2010/main" val="190806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179E5-1FAF-F966-B10D-4A3FAEF0ADC8}"/>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F613ED12-20A9-126E-B8D7-6D0165FA6877}"/>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E04B8FD5-70E4-8C8D-EF93-8182C602B482}"/>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2A22C374-9C7E-9B4F-6047-83B33825723B}"/>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9C887CC-2129-0782-0EC6-A8441AAE400D}"/>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Vytyčovací výkres obvodu stavby a Geodetický koordinační vytyčovací výkres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vytyčovací dokumentace není vyhotovena či autorizována AZI-P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absence vytyčovacích odchylek, souřadnic mimo území ČR, záporné a přehozené Y,X, nesmyslný počet desetinných míst, chybí souřadnice Z, údaje jsou součástí jiné částí 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absence vytyčovacích údajů některých řad SO (400 a výše), nedostatečná charakteristika některých SO (propustky, poldry, DUN...)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text, diagram, snímek obrazovky, Paralelní&#10;&#10;Obsah vygenerovaný umělou inteligencí může být nesprávný.">
            <a:extLst>
              <a:ext uri="{FF2B5EF4-FFF2-40B4-BE49-F238E27FC236}">
                <a16:creationId xmlns:a16="http://schemas.microsoft.com/office/drawing/2014/main" id="{1BD0353A-76B3-721D-620E-1C6BD9E29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1388302"/>
            <a:ext cx="4787192" cy="3168352"/>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60188A6F-BF7D-3BD6-A8E9-AE4619D46807}"/>
              </a:ext>
            </a:extLst>
          </p:cNvPr>
          <p:cNvSpPr txBox="1"/>
          <p:nvPr/>
        </p:nvSpPr>
        <p:spPr>
          <a:xfrm>
            <a:off x="6694983" y="4864357"/>
            <a:ext cx="4528980" cy="923330"/>
          </a:xfrm>
          <a:prstGeom prst="rect">
            <a:avLst/>
          </a:prstGeom>
          <a:noFill/>
        </p:spPr>
        <p:txBody>
          <a:bodyPr wrap="square" rtlCol="0">
            <a:spAutoFit/>
          </a:bodyPr>
          <a:lstStyle/>
          <a:p>
            <a:r>
              <a:rPr lang="cs-CZ" b="1" dirty="0">
                <a:highlight>
                  <a:srgbClr val="FFFFFF"/>
                </a:highlight>
              </a:rPr>
              <a:t>vytyčovací výkres nebyl vyhotoven geodetem, zvýrazněný jiný SO než vytyčovaný, náležitosti buď chybí nebo obsahují hrubé chyby </a:t>
            </a:r>
          </a:p>
        </p:txBody>
      </p:sp>
    </p:spTree>
    <p:extLst>
      <p:ext uri="{BB962C8B-B14F-4D97-AF65-F5344CB8AC3E}">
        <p14:creationId xmlns:p14="http://schemas.microsoft.com/office/powerpoint/2010/main" val="111516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59F5-A395-4906-8C14-0C12C9E15AE0}"/>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177DCA3E-94C3-4D3F-4085-C2DBC6039627}"/>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A5995B26-B560-80F5-2FB8-CD4A45BAA2A3}"/>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126ACA8B-051A-3508-51EA-4EEF2D21A14D}"/>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5103916-3C62-DC70-5BFE-9ECF0BB5B619}"/>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Vytyčovací výkres obvodu stavby a Geodetický koordinační vytyčovací výkres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situace v nevhodném měřítku, s nečitelnými údaji, bez vazby na seznam souřadnic a vytyčovací odchylky, bez souvislostí se situací projektu a mapou KN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kontrolní body vozvkových vrstev (v PDPS jako digitální model vozovky)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text, snímek obrazovky, Písmo, nachový&#10;&#10;Obsah vygenerovaný umělou inteligencí může být nesprávný.">
            <a:extLst>
              <a:ext uri="{FF2B5EF4-FFF2-40B4-BE49-F238E27FC236}">
                <a16:creationId xmlns:a16="http://schemas.microsoft.com/office/drawing/2014/main" id="{97562B94-41EF-967F-BBEB-4E824D000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262" y="1303542"/>
            <a:ext cx="3456384" cy="3922185"/>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BE02527C-DDEC-CA90-5F43-F6DAEFDF9ECB}"/>
              </a:ext>
            </a:extLst>
          </p:cNvPr>
          <p:cNvSpPr txBox="1"/>
          <p:nvPr/>
        </p:nvSpPr>
        <p:spPr>
          <a:xfrm>
            <a:off x="6960096" y="5504657"/>
            <a:ext cx="3888432" cy="646331"/>
          </a:xfrm>
          <a:prstGeom prst="rect">
            <a:avLst/>
          </a:prstGeom>
          <a:noFill/>
        </p:spPr>
        <p:txBody>
          <a:bodyPr wrap="square" rtlCol="0">
            <a:spAutoFit/>
          </a:bodyPr>
          <a:lstStyle/>
          <a:p>
            <a:r>
              <a:rPr lang="cs-CZ" b="1" dirty="0">
                <a:highlight>
                  <a:srgbClr val="FFFFFF"/>
                </a:highlight>
              </a:rPr>
              <a:t>přílišná hustota bodů, nečitelnost bez vazby na situaci projektu a KN</a:t>
            </a:r>
          </a:p>
        </p:txBody>
      </p:sp>
    </p:spTree>
    <p:extLst>
      <p:ext uri="{BB962C8B-B14F-4D97-AF65-F5344CB8AC3E}">
        <p14:creationId xmlns:p14="http://schemas.microsoft.com/office/powerpoint/2010/main" val="2829201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D1C73-BD69-B7B6-F042-198FE03C7554}"/>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CC391B29-3ECA-D0B3-E82F-FC41FBA04EDE}"/>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B1567F73-98EE-95F8-1CE6-5BD45478891B}"/>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2D549E0E-E454-70AB-6425-804042BD858A}"/>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FED48428-E011-73B1-0996-76C2A134B8B9}"/>
              </a:ext>
            </a:extLst>
          </p:cNvPr>
          <p:cNvSpPr/>
          <p:nvPr/>
        </p:nvSpPr>
        <p:spPr>
          <a:xfrm>
            <a:off x="560624" y="1303542"/>
            <a:ext cx="5395912" cy="4861762"/>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Záborový elaborát majetkoprávní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není zpracován dle digitálního předpisu C3 a jeho zásad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kategorizace typu záboru (TrZ bez výkupu vs. dočasný)</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barevná reprezentace ploch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absence dělení TrZ dle nabyvatelů</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chybějící přílohy (seznam SO, sestavení záborů a VB...)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hranice záborů nerespektují SO či KN s ohledem na vyhotovení GP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použity oblouky, husté lomové body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použity nedovolené díly GP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hranice záborů zasahují objekty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30105E58-0035-DA25-48AF-2E196948CEF0}"/>
              </a:ext>
            </a:extLst>
          </p:cNvPr>
          <p:cNvSpPr/>
          <p:nvPr/>
        </p:nvSpPr>
        <p:spPr>
          <a:xfrm>
            <a:off x="6235466" y="1303542"/>
            <a:ext cx="5179888" cy="4861762"/>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1" dirty="0">
                <a:solidFill>
                  <a:schemeClr val="tx1"/>
                </a:solidFill>
                <a:highlight>
                  <a:srgbClr val="FFFF00"/>
                </a:highlight>
                <a:latin typeface="Arial" panose="020B0604020202020204" pitchFamily="34" charset="0"/>
                <a:cs typeface="Arial" panose="020B0604020202020204" pitchFamily="34" charset="0"/>
              </a:rPr>
              <a:t>realizace stavby na cizích pozemcích</a:t>
            </a:r>
            <a:r>
              <a:rPr lang="pl-PL" dirty="0">
                <a:solidFill>
                  <a:srgbClr val="000000"/>
                </a:solidFill>
                <a:latin typeface="Arial" panose="020B0604020202020204" pitchFamily="34" charset="0"/>
                <a:cs typeface="Arial" panose="020B0604020202020204" pitchFamily="34" charset="0"/>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 dodatečnaým projednáním a</a:t>
            </a:r>
            <a:r>
              <a:rPr lang="pl-PL" dirty="0">
                <a:solidFill>
                  <a:srgbClr val="000000"/>
                </a:solidFill>
                <a:latin typeface="Arial" panose="020B0604020202020204" pitchFamily="34" charset="0"/>
                <a:cs typeface="Arial" panose="020B0604020202020204" pitchFamily="34" charset="0"/>
              </a:rPr>
              <a:t>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majetkoprávním vypořádáním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možnosti soudních sporů a v krajním případě zastavení stavby nebo její části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115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05A41-6F34-A9E7-39CB-4F9EF4D6937A}"/>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2438F36A-0F00-FF22-9D34-4A10DFF5A4D6}"/>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33</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B30D9CFD-EA3D-4EDD-2FA8-93315E5A36E0}"/>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5F25DD9A-699D-337F-8293-A2E3B3C64BD8}"/>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5C7A05D4-96BC-6B22-9C09-8DFA30AEFA5F}"/>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Záborový elaborát majetkoprávní </a:t>
            </a: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není zpracován dle digitálního předpisu C3 a jeho zásad</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chybná kategorizace typu záboru (TrZ bez výkupu vs. dočasný)</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chybná barevná reprezentace ploch</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absence dělení TrZ dle nabyvatelů</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chybějící přílohy (seznam SO, sestavení záborů a VB...)</a:t>
            </a:r>
          </a:p>
          <a:p>
            <a:pPr marL="285750"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hranice záborů nerespektují SO či KN s ohledem na vyhotovení GP</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použity oblouky, husté lomové body</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použity nedovolené díly GP </a:t>
            </a:r>
          </a:p>
          <a:p>
            <a:pPr marL="742950" lvl="1" indent="-285750">
              <a:buFont typeface="Arial" panose="020B0604020202020204" pitchFamily="34" charset="0"/>
              <a:buChar char="•"/>
              <a:defRPr/>
            </a:pPr>
            <a:r>
              <a:rPr kumimoji="0" lang="pl-PL"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hranice záborů zasahují objekty</a:t>
            </a:r>
          </a:p>
          <a:p>
            <a:pPr marL="742950" lvl="1"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3" name="Obrázek 2">
            <a:extLst>
              <a:ext uri="{FF2B5EF4-FFF2-40B4-BE49-F238E27FC236}">
                <a16:creationId xmlns:a16="http://schemas.microsoft.com/office/drawing/2014/main" id="{1E31CA92-C8ED-FA6E-F954-4C24C4F949BA}"/>
              </a:ext>
            </a:extLst>
          </p:cNvPr>
          <p:cNvPicPr>
            <a:picLocks noChangeAspect="1"/>
          </p:cNvPicPr>
          <p:nvPr/>
        </p:nvPicPr>
        <p:blipFill>
          <a:blip r:embed="rId3"/>
          <a:stretch>
            <a:fillRect/>
          </a:stretch>
        </p:blipFill>
        <p:spPr>
          <a:xfrm>
            <a:off x="6952153" y="1338525"/>
            <a:ext cx="4248472" cy="3855756"/>
          </a:xfrm>
          <a:prstGeom prst="rect">
            <a:avLst/>
          </a:prstGeom>
          <a:ln>
            <a:noFill/>
          </a:ln>
          <a:effectLst>
            <a:outerShdw blurRad="292100" dist="139700" dir="2700000" algn="tl" rotWithShape="0">
              <a:srgbClr val="333333">
                <a:alpha val="65000"/>
              </a:srgbClr>
            </a:outerShdw>
          </a:effectLst>
        </p:spPr>
      </p:pic>
      <p:sp>
        <p:nvSpPr>
          <p:cNvPr id="6" name="TextovéPole 5">
            <a:extLst>
              <a:ext uri="{FF2B5EF4-FFF2-40B4-BE49-F238E27FC236}">
                <a16:creationId xmlns:a16="http://schemas.microsoft.com/office/drawing/2014/main" id="{AF83BD8D-0FEE-DC41-98B1-B756291FBF3F}"/>
              </a:ext>
            </a:extLst>
          </p:cNvPr>
          <p:cNvSpPr txBox="1"/>
          <p:nvPr/>
        </p:nvSpPr>
        <p:spPr>
          <a:xfrm>
            <a:off x="6443618" y="5589240"/>
            <a:ext cx="5271508" cy="369332"/>
          </a:xfrm>
          <a:prstGeom prst="rect">
            <a:avLst/>
          </a:prstGeom>
          <a:noFill/>
        </p:spPr>
        <p:txBody>
          <a:bodyPr wrap="none" rtlCol="0">
            <a:spAutoFit/>
          </a:bodyPr>
          <a:lstStyle/>
          <a:p>
            <a:r>
              <a:rPr lang="cs-CZ" b="1" dirty="0">
                <a:highlight>
                  <a:srgbClr val="FFFFFF"/>
                </a:highlight>
              </a:rPr>
              <a:t>zásah obytné budovy hranou zářezu v trvalém záboru</a:t>
            </a:r>
          </a:p>
        </p:txBody>
      </p:sp>
    </p:spTree>
    <p:extLst>
      <p:ext uri="{BB962C8B-B14F-4D97-AF65-F5344CB8AC3E}">
        <p14:creationId xmlns:p14="http://schemas.microsoft.com/office/powerpoint/2010/main" val="3100959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91D8-D1D9-EC48-9559-FFC7D4393DA8}"/>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F3E0DECD-7797-E04C-236C-93BFF3D5788A}"/>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34</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D9B208DA-29BE-8B97-BB54-68064E5161E2}"/>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BCC06350-12EF-3280-E5F4-2EBAC6D15621}"/>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FCC2E88B-F769-AF90-9D15-91EBD73A4A28}"/>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Záborový elaborát majetkoprávní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není zpracován dle digitálního předpisu C3 a jeho zásad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kategorizace typu záboru (TrZ bez výkupu vs. dočasný)</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chybná barevná reprezentace ploch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absence dělení TrZ dle nabyvatelů</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chybějící přílohy (seznam SO, sestavení záborů a VB...)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hranice záborů nerespektují SO</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či KN s ohledem na vyhotovení GP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použity oblouky, husté lomové body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použity nedovolené díly GP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hranice záborů zasahují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objekty</a:t>
            </a: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TextovéPole 7">
            <a:extLst>
              <a:ext uri="{FF2B5EF4-FFF2-40B4-BE49-F238E27FC236}">
                <a16:creationId xmlns:a16="http://schemas.microsoft.com/office/drawing/2014/main" id="{86DB30AB-2289-3323-BC3D-C0EBC7368BE3}"/>
              </a:ext>
            </a:extLst>
          </p:cNvPr>
          <p:cNvSpPr txBox="1"/>
          <p:nvPr/>
        </p:nvSpPr>
        <p:spPr>
          <a:xfrm>
            <a:off x="6668600" y="5370436"/>
            <a:ext cx="5040560" cy="646331"/>
          </a:xfrm>
          <a:prstGeom prst="rect">
            <a:avLst/>
          </a:prstGeom>
          <a:noFill/>
        </p:spPr>
        <p:txBody>
          <a:bodyPr wrap="square" rtlCol="0">
            <a:spAutoFit/>
          </a:bodyPr>
          <a:lstStyle/>
          <a:p>
            <a:r>
              <a:rPr lang="cs-CZ" b="1" dirty="0">
                <a:highlight>
                  <a:srgbClr val="FFFFFF"/>
                </a:highlight>
              </a:rPr>
              <a:t>chybný návrh dělení trvalého záboru sjezd na pozemek není křižovatka, rozpor se zákonem o PK</a:t>
            </a:r>
          </a:p>
        </p:txBody>
      </p:sp>
      <p:pic>
        <p:nvPicPr>
          <p:cNvPr id="5" name="Obrázek 4" descr="Obsah obrázku řada/pruh, snímek obrazovky, Paralelní&#10;&#10;Obsah vygenerovaný umělou inteligencí může být nesprávný.">
            <a:extLst>
              <a:ext uri="{FF2B5EF4-FFF2-40B4-BE49-F238E27FC236}">
                <a16:creationId xmlns:a16="http://schemas.microsoft.com/office/drawing/2014/main" id="{F2EA9D64-F4F9-963E-F653-AF8630E42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258" y="1326424"/>
            <a:ext cx="4422818" cy="3779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625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EEEB7-E851-5DF4-DF0B-716C98BAE0AD}"/>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6B24205C-9821-1AC0-8E25-60ECCEF73A8A}"/>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35</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0898CC3D-6FED-3414-1416-18C72C7EF1B2}"/>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E2B10B72-1027-3352-52C6-01DFC9B669CD}"/>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E1B027CA-7D7C-FBB6-F18F-D0911A28635E}"/>
              </a:ext>
            </a:extLst>
          </p:cNvPr>
          <p:cNvSpPr/>
          <p:nvPr/>
        </p:nvSpPr>
        <p:spPr>
          <a:xfrm>
            <a:off x="560624" y="1303542"/>
            <a:ext cx="5395912" cy="478975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Záborový elaborát majetkoprávní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chybný návrh či absence VB pro přeložky 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návrh VB na pozemcích vlastníka 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současný souběh VB a DZ</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návrh VB nerespektuje zásady dle směrnice ŘSD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návrh vypořádání pozemků pod mosty neřešen dle směrnice ŘSD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provozní škody v souvislosti s pozemky přeložek IS a komunikací neřešeny dle směrnice ŘSD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snímek obrazovky, text, řada/pruh, Paralelní&#10;&#10;Obsah vygenerovaný umělou inteligencí může být nesprávný.">
            <a:extLst>
              <a:ext uri="{FF2B5EF4-FFF2-40B4-BE49-F238E27FC236}">
                <a16:creationId xmlns:a16="http://schemas.microsoft.com/office/drawing/2014/main" id="{DF7897C0-8969-6540-95E8-FDD846220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447" y="1327374"/>
            <a:ext cx="4692891" cy="3274727"/>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30F9F7F9-5BB0-C81E-CE23-D58349972AEE}"/>
              </a:ext>
            </a:extLst>
          </p:cNvPr>
          <p:cNvSpPr txBox="1"/>
          <p:nvPr/>
        </p:nvSpPr>
        <p:spPr>
          <a:xfrm>
            <a:off x="6516447" y="5068961"/>
            <a:ext cx="4982419" cy="923330"/>
          </a:xfrm>
          <a:prstGeom prst="rect">
            <a:avLst/>
          </a:prstGeom>
          <a:noFill/>
        </p:spPr>
        <p:txBody>
          <a:bodyPr wrap="square" rtlCol="0">
            <a:spAutoFit/>
          </a:bodyPr>
          <a:lstStyle/>
          <a:p>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uzavřené VB nesmí současně překrývat s DZ pro stejný SO </a:t>
            </a:r>
            <a:r>
              <a:rPr lang="cs-CZ" b="1" dirty="0">
                <a:highlight>
                  <a:srgbClr val="FFFFFF"/>
                </a:highlight>
              </a:rPr>
              <a:t>pokud se nejedná o </a:t>
            </a:r>
            <a:r>
              <a:rPr lang="cs-CZ" b="1" dirty="0" err="1">
                <a:highlight>
                  <a:srgbClr val="FFFFFF"/>
                </a:highlight>
              </a:rPr>
              <a:t>SoSB</a:t>
            </a:r>
            <a:r>
              <a:rPr lang="cs-CZ" b="1" dirty="0">
                <a:highlight>
                  <a:srgbClr val="FFFFFF"/>
                </a:highlight>
              </a:rPr>
              <a:t> a VB nebude uzavřeno až po realizaci</a:t>
            </a:r>
            <a:r>
              <a:rPr kumimoji="0" lang="cs-CZ" sz="1800" b="1" i="0"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rPr>
              <a:t> </a:t>
            </a:r>
            <a:endParaRPr lang="cs-CZ" b="1" dirty="0">
              <a:highlight>
                <a:srgbClr val="FFFFFF"/>
              </a:highlight>
            </a:endParaRPr>
          </a:p>
        </p:txBody>
      </p:sp>
    </p:spTree>
    <p:extLst>
      <p:ext uri="{BB962C8B-B14F-4D97-AF65-F5344CB8AC3E}">
        <p14:creationId xmlns:p14="http://schemas.microsoft.com/office/powerpoint/2010/main" val="391934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B6896-B868-7E0F-E6A9-6DD8330FA1C7}"/>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99F31A1B-8CCE-DE8E-A746-835792F71D48}"/>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36</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BFDC53E1-17D7-00BC-B0E7-5DE9005402A6}"/>
              </a:ext>
            </a:extLst>
          </p:cNvPr>
          <p:cNvSpPr>
            <a:spLocks noGrp="1"/>
          </p:cNvSpPr>
          <p:nvPr>
            <p:ph type="title"/>
          </p:nvPr>
        </p:nvSpPr>
        <p:spPr>
          <a:xfrm>
            <a:off x="708363" y="506680"/>
            <a:ext cx="10515600" cy="517932"/>
          </a:xfrm>
        </p:spPr>
        <p:txBody>
          <a:bodyPr/>
          <a:lstStyle/>
          <a:p>
            <a:pPr lvl="0">
              <a:lnSpc>
                <a:spcPct val="100000"/>
              </a:lnSpc>
              <a:spcBef>
                <a:spcPts val="0"/>
              </a:spcBef>
            </a:pPr>
            <a:r>
              <a:rPr lang="cs-CZ" sz="2400" b="0" dirty="0">
                <a:solidFill>
                  <a:srgbClr val="000000"/>
                </a:solidFill>
                <a:latin typeface="Bahnschrift" panose="020B0502040204020203" pitchFamily="34" charset="0"/>
                <a:ea typeface="+mn-ea"/>
              </a:rPr>
              <a:t>Nedostatky a chyby v části Geodetické dokumentace				</a:t>
            </a:r>
          </a:p>
        </p:txBody>
      </p:sp>
      <p:sp>
        <p:nvSpPr>
          <p:cNvPr id="4" name="TextBox 15">
            <a:extLst>
              <a:ext uri="{FF2B5EF4-FFF2-40B4-BE49-F238E27FC236}">
                <a16:creationId xmlns:a16="http://schemas.microsoft.com/office/drawing/2014/main" id="{E266C3AC-F1EA-6474-EECE-F158232A4CD8}"/>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78B77FDF-47EC-C6FF-18BE-7C56CA0DE574}"/>
              </a:ext>
            </a:extLst>
          </p:cNvPr>
          <p:cNvSpPr/>
          <p:nvPr/>
        </p:nvSpPr>
        <p:spPr>
          <a:xfrm>
            <a:off x="560624" y="1303542"/>
            <a:ext cx="5395912" cy="471774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Záborový elaborát majetkoprávní - kat.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chybný návrh či absence VB pro přeložky 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zřízena VB na pozemcích vlastníka 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současný souběh VB a DZ</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návrh VB nerespektuje zásady dle směrnice ŘSD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návrh vypořádání pozemků pod mosty neřešen dle směrnice ŘSD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provozní škody v souvislosti s pozemky přeložek IS a komunikací neřešeny dle směrnice ŘSD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6" name="Obrázek 5" descr="Obsah obrázku diagram, řada/pruh, Paralelní, text&#10;&#10;Obsah vygenerovaný umělou inteligencí může být nesprávný.">
            <a:extLst>
              <a:ext uri="{FF2B5EF4-FFF2-40B4-BE49-F238E27FC236}">
                <a16:creationId xmlns:a16="http://schemas.microsoft.com/office/drawing/2014/main" id="{F46AD519-2469-FA56-FB1D-D017425C1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1303542"/>
            <a:ext cx="3497486" cy="3705801"/>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FB4299DB-155F-DC07-3A50-7FB973B8C82C}"/>
              </a:ext>
            </a:extLst>
          </p:cNvPr>
          <p:cNvSpPr txBox="1"/>
          <p:nvPr/>
        </p:nvSpPr>
        <p:spPr>
          <a:xfrm>
            <a:off x="6594878" y="5157192"/>
            <a:ext cx="4659969" cy="923330"/>
          </a:xfrm>
          <a:prstGeom prst="rect">
            <a:avLst/>
          </a:prstGeom>
          <a:noFill/>
        </p:spPr>
        <p:txBody>
          <a:bodyPr wrap="square" rtlCol="0">
            <a:spAutoFit/>
          </a:bodyPr>
          <a:lstStyle/>
          <a:p>
            <a:r>
              <a:rPr lang="cs-CZ" b="1" dirty="0">
                <a:highlight>
                  <a:srgbClr val="FFFFFF"/>
                </a:highlight>
              </a:rPr>
              <a:t>plocha PŠ nebude vykoupena pouze vypůjčena pro výstavbu a po ní směněna za pozemky pod přeložkou vykoupené od třetích subjektů</a:t>
            </a:r>
          </a:p>
        </p:txBody>
      </p:sp>
    </p:spTree>
    <p:extLst>
      <p:ext uri="{BB962C8B-B14F-4D97-AF65-F5344CB8AC3E}">
        <p14:creationId xmlns:p14="http://schemas.microsoft.com/office/powerpoint/2010/main" val="270805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E1A20-DF43-51EF-5358-AA89927C1DC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2CAE1AE1-F46E-F97C-8D15-12E3D7ADE3CC}"/>
              </a:ext>
            </a:extLst>
          </p:cNvPr>
          <p:cNvSpPr txBox="1"/>
          <p:nvPr/>
        </p:nvSpPr>
        <p:spPr>
          <a:xfrm>
            <a:off x="5045921" y="1133149"/>
            <a:ext cx="1222129" cy="369332"/>
          </a:xfrm>
          <a:prstGeom prst="rect">
            <a:avLst/>
          </a:prstGeom>
          <a:noFill/>
        </p:spPr>
        <p:txBody>
          <a:bodyPr wrap="none" rtlCol="0">
            <a:spAutoFit/>
          </a:bodyPr>
          <a:lstStyle/>
          <a:p>
            <a:r>
              <a:rPr lang="cs-CZ" dirty="0"/>
              <a:t>současnost</a:t>
            </a:r>
          </a:p>
        </p:txBody>
      </p:sp>
      <p:sp>
        <p:nvSpPr>
          <p:cNvPr id="20" name="Obdélník 19">
            <a:extLst>
              <a:ext uri="{FF2B5EF4-FFF2-40B4-BE49-F238E27FC236}">
                <a16:creationId xmlns:a16="http://schemas.microsoft.com/office/drawing/2014/main" id="{E9203DF8-12DE-F521-3FE6-FD937CA0C1DB}"/>
              </a:ext>
            </a:extLst>
          </p:cNvPr>
          <p:cNvSpPr/>
          <p:nvPr/>
        </p:nvSpPr>
        <p:spPr>
          <a:xfrm>
            <a:off x="1271464" y="1556792"/>
            <a:ext cx="2121854" cy="446449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Příprava</a:t>
            </a:r>
          </a:p>
        </p:txBody>
      </p:sp>
      <p:sp>
        <p:nvSpPr>
          <p:cNvPr id="11" name="Obdélník: se zakulacenými rohy 10">
            <a:extLst>
              <a:ext uri="{FF2B5EF4-FFF2-40B4-BE49-F238E27FC236}">
                <a16:creationId xmlns:a16="http://schemas.microsoft.com/office/drawing/2014/main" id="{7A0DF843-9521-9183-B832-ECB321A2DEA7}"/>
              </a:ext>
            </a:extLst>
          </p:cNvPr>
          <p:cNvSpPr/>
          <p:nvPr/>
        </p:nvSpPr>
        <p:spPr>
          <a:xfrm>
            <a:off x="1540763" y="2864366"/>
            <a:ext cx="1728192" cy="792088"/>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Vady PD</a:t>
            </a:r>
          </a:p>
        </p:txBody>
      </p:sp>
      <p:sp>
        <p:nvSpPr>
          <p:cNvPr id="26" name="Obdélník 25">
            <a:extLst>
              <a:ext uri="{FF2B5EF4-FFF2-40B4-BE49-F238E27FC236}">
                <a16:creationId xmlns:a16="http://schemas.microsoft.com/office/drawing/2014/main" id="{C577A7ED-6E94-D694-92C8-9702F72EE937}"/>
              </a:ext>
            </a:extLst>
          </p:cNvPr>
          <p:cNvSpPr/>
          <p:nvPr/>
        </p:nvSpPr>
        <p:spPr>
          <a:xfrm>
            <a:off x="7983057" y="1556792"/>
            <a:ext cx="2433424" cy="44644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Provoz</a:t>
            </a:r>
          </a:p>
        </p:txBody>
      </p:sp>
      <p:sp>
        <p:nvSpPr>
          <p:cNvPr id="29" name="Obdélník: se zakulacenými rohy 28">
            <a:extLst>
              <a:ext uri="{FF2B5EF4-FFF2-40B4-BE49-F238E27FC236}">
                <a16:creationId xmlns:a16="http://schemas.microsoft.com/office/drawing/2014/main" id="{9EAC71DA-B6D2-715A-4E46-2056D745764A}"/>
              </a:ext>
            </a:extLst>
          </p:cNvPr>
          <p:cNvSpPr/>
          <p:nvPr/>
        </p:nvSpPr>
        <p:spPr>
          <a:xfrm>
            <a:off x="8396524" y="2877590"/>
            <a:ext cx="1819593" cy="784165"/>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srgbClr val="000000"/>
                </a:solidFill>
                <a:effectLst/>
                <a:uLnTx/>
                <a:uFillTx/>
                <a:latin typeface="Calibri" panose="020F0502020204030204"/>
                <a:ea typeface="+mn-ea"/>
                <a:cs typeface="+mn-cs"/>
              </a:rPr>
              <a:t>Snížená kvalita díla</a:t>
            </a:r>
          </a:p>
        </p:txBody>
      </p:sp>
      <p:sp>
        <p:nvSpPr>
          <p:cNvPr id="33" name="Obdélník: se zakulacenými rohy 32">
            <a:extLst>
              <a:ext uri="{FF2B5EF4-FFF2-40B4-BE49-F238E27FC236}">
                <a16:creationId xmlns:a16="http://schemas.microsoft.com/office/drawing/2014/main" id="{B304DB68-8B50-4AF1-38DD-1D974223596C}"/>
              </a:ext>
            </a:extLst>
          </p:cNvPr>
          <p:cNvSpPr/>
          <p:nvPr/>
        </p:nvSpPr>
        <p:spPr>
          <a:xfrm>
            <a:off x="8381028" y="2105721"/>
            <a:ext cx="1825130" cy="3530147"/>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Dílo dokončené bez kritických vad, zbytečných časových nároků a kvalitě s navýšením stavebních nákladů okolo</a:t>
            </a:r>
            <a:r>
              <a:rPr kumimoji="0" lang="cs-CZ" sz="1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cs-CZ" sz="18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10%</a:t>
            </a:r>
            <a:endPar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30" name="Obdélník: se zakulacenými rohy 29">
            <a:extLst>
              <a:ext uri="{FF2B5EF4-FFF2-40B4-BE49-F238E27FC236}">
                <a16:creationId xmlns:a16="http://schemas.microsoft.com/office/drawing/2014/main" id="{EA86BDCC-18AA-A828-788C-E532B6541BCB}"/>
              </a:ext>
            </a:extLst>
          </p:cNvPr>
          <p:cNvSpPr/>
          <p:nvPr/>
        </p:nvSpPr>
        <p:spPr>
          <a:xfrm>
            <a:off x="1388161" y="2841819"/>
            <a:ext cx="1872922" cy="809519"/>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Snížení vad PD</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na</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5%</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-10%</a:t>
            </a:r>
            <a:r>
              <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endPar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5" name="Obdélník 14">
            <a:extLst>
              <a:ext uri="{FF2B5EF4-FFF2-40B4-BE49-F238E27FC236}">
                <a16:creationId xmlns:a16="http://schemas.microsoft.com/office/drawing/2014/main" id="{A8F1F043-7E9B-344E-4D21-710FF7E86C92}"/>
              </a:ext>
            </a:extLst>
          </p:cNvPr>
          <p:cNvSpPr/>
          <p:nvPr/>
        </p:nvSpPr>
        <p:spPr>
          <a:xfrm>
            <a:off x="3373742" y="1556792"/>
            <a:ext cx="4678800" cy="446449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Realizace</a:t>
            </a:r>
          </a:p>
        </p:txBody>
      </p:sp>
      <p:sp>
        <p:nvSpPr>
          <p:cNvPr id="7" name="Slide Number Placeholder 24">
            <a:extLst>
              <a:ext uri="{FF2B5EF4-FFF2-40B4-BE49-F238E27FC236}">
                <a16:creationId xmlns:a16="http://schemas.microsoft.com/office/drawing/2014/main" id="{1B2BBD8F-FC51-E93B-69B4-67509AE1E63A}"/>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37</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4" name="TextBox 15">
            <a:extLst>
              <a:ext uri="{FF2B5EF4-FFF2-40B4-BE49-F238E27FC236}">
                <a16:creationId xmlns:a16="http://schemas.microsoft.com/office/drawing/2014/main" id="{F815B91A-BD60-7AE8-8454-0E2D8C4D2AF0}"/>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2" name="Obdélník: se zakulacenými rohy 11">
            <a:extLst>
              <a:ext uri="{FF2B5EF4-FFF2-40B4-BE49-F238E27FC236}">
                <a16:creationId xmlns:a16="http://schemas.microsoft.com/office/drawing/2014/main" id="{E05873C7-FA19-C97E-F5AA-616F2906695C}"/>
              </a:ext>
            </a:extLst>
          </p:cNvPr>
          <p:cNvSpPr/>
          <p:nvPr/>
        </p:nvSpPr>
        <p:spPr>
          <a:xfrm>
            <a:off x="3787307" y="2348880"/>
            <a:ext cx="1856167" cy="1938164"/>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Claimy</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Zhotovitele, ZBV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příčiny, viník, administrace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náprava</a:t>
            </a:r>
          </a:p>
        </p:txBody>
      </p:sp>
      <p:sp>
        <p:nvSpPr>
          <p:cNvPr id="18" name="Šipka: doprava 17">
            <a:extLst>
              <a:ext uri="{FF2B5EF4-FFF2-40B4-BE49-F238E27FC236}">
                <a16:creationId xmlns:a16="http://schemas.microsoft.com/office/drawing/2014/main" id="{2A039034-7305-0713-73B0-28B2D11BFF3C}"/>
              </a:ext>
            </a:extLst>
          </p:cNvPr>
          <p:cNvSpPr/>
          <p:nvPr/>
        </p:nvSpPr>
        <p:spPr>
          <a:xfrm>
            <a:off x="3282467" y="3135852"/>
            <a:ext cx="504840"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bdélník: se zakulacenými rohy 20">
            <a:extLst>
              <a:ext uri="{FF2B5EF4-FFF2-40B4-BE49-F238E27FC236}">
                <a16:creationId xmlns:a16="http://schemas.microsoft.com/office/drawing/2014/main" id="{48F0DF92-E5FA-0A35-7BDD-3D513F2BF716}"/>
              </a:ext>
            </a:extLst>
          </p:cNvPr>
          <p:cNvSpPr/>
          <p:nvPr/>
        </p:nvSpPr>
        <p:spPr>
          <a:xfrm>
            <a:off x="6154911" y="2871433"/>
            <a:ext cx="1728192" cy="792088"/>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Navýšení času a financí</a:t>
            </a:r>
          </a:p>
        </p:txBody>
      </p:sp>
      <p:sp>
        <p:nvSpPr>
          <p:cNvPr id="22" name="Šipka: doprava 21">
            <a:extLst>
              <a:ext uri="{FF2B5EF4-FFF2-40B4-BE49-F238E27FC236}">
                <a16:creationId xmlns:a16="http://schemas.microsoft.com/office/drawing/2014/main" id="{FDDD6829-1686-E4F9-D12A-8252DEF035C0}"/>
              </a:ext>
            </a:extLst>
          </p:cNvPr>
          <p:cNvSpPr/>
          <p:nvPr/>
        </p:nvSpPr>
        <p:spPr>
          <a:xfrm>
            <a:off x="5656986" y="3135853"/>
            <a:ext cx="504056"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bdélník: se zakulacenými rohy 22">
            <a:extLst>
              <a:ext uri="{FF2B5EF4-FFF2-40B4-BE49-F238E27FC236}">
                <a16:creationId xmlns:a16="http://schemas.microsoft.com/office/drawing/2014/main" id="{053FE1CA-7A00-68B0-53C6-51EC23B7A07D}"/>
              </a:ext>
            </a:extLst>
          </p:cNvPr>
          <p:cNvSpPr/>
          <p:nvPr/>
        </p:nvSpPr>
        <p:spPr>
          <a:xfrm>
            <a:off x="1425955" y="4188772"/>
            <a:ext cx="1872922" cy="1184444"/>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Supervize ÚV GŘ v rámci připomínkování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Objednatelem</a:t>
            </a:r>
          </a:p>
        </p:txBody>
      </p:sp>
      <p:sp>
        <p:nvSpPr>
          <p:cNvPr id="25" name="Šipka: doprava 24">
            <a:extLst>
              <a:ext uri="{FF2B5EF4-FFF2-40B4-BE49-F238E27FC236}">
                <a16:creationId xmlns:a16="http://schemas.microsoft.com/office/drawing/2014/main" id="{8B7C3FD8-123B-2752-9AC7-F6FC421769DC}"/>
              </a:ext>
            </a:extLst>
          </p:cNvPr>
          <p:cNvSpPr/>
          <p:nvPr/>
        </p:nvSpPr>
        <p:spPr>
          <a:xfrm rot="16200000">
            <a:off x="2152831" y="3793031"/>
            <a:ext cx="504056" cy="242331"/>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Šipka: doprava 26">
            <a:extLst>
              <a:ext uri="{FF2B5EF4-FFF2-40B4-BE49-F238E27FC236}">
                <a16:creationId xmlns:a16="http://schemas.microsoft.com/office/drawing/2014/main" id="{91A01B9E-8C01-64D4-2152-DC072D8B22A2}"/>
              </a:ext>
            </a:extLst>
          </p:cNvPr>
          <p:cNvSpPr/>
          <p:nvPr/>
        </p:nvSpPr>
        <p:spPr>
          <a:xfrm>
            <a:off x="7893077" y="3146311"/>
            <a:ext cx="504056" cy="24233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bdélník: se zakulacenými rohy 31">
            <a:extLst>
              <a:ext uri="{FF2B5EF4-FFF2-40B4-BE49-F238E27FC236}">
                <a16:creationId xmlns:a16="http://schemas.microsoft.com/office/drawing/2014/main" id="{79488015-519F-83C0-773B-32E4B2FE7B20}"/>
              </a:ext>
            </a:extLst>
          </p:cNvPr>
          <p:cNvSpPr/>
          <p:nvPr/>
        </p:nvSpPr>
        <p:spPr>
          <a:xfrm>
            <a:off x="3787307" y="2603230"/>
            <a:ext cx="4099882" cy="1307574"/>
          </a:xfrm>
          <a:prstGeom prst="roundRect">
            <a:avLst/>
          </a:prstGeom>
          <a:gradFill flip="none" rotWithShape="1">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latin typeface="Arial" panose="020B0604020202020204" pitchFamily="34" charset="0"/>
                <a:cs typeface="Arial" panose="020B0604020202020204" pitchFamily="34" charset="0"/>
              </a:rPr>
              <a:t>Snížení </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negativních dopadů vyvolaných vadami PD v přípravě                       </a:t>
            </a:r>
            <a:r>
              <a:rPr lang="cs-CZ" dirty="0">
                <a:solidFill>
                  <a:srgbClr val="000000"/>
                </a:solidFill>
                <a:latin typeface="Arial" panose="020B0604020202020204" pitchFamily="34" charset="0"/>
                <a:cs typeface="Arial" panose="020B0604020202020204" pitchFamily="34" charset="0"/>
              </a:rPr>
              <a:t>o</a:t>
            </a:r>
            <a:r>
              <a:rPr kumimoji="0" lang="cs-CZ" sz="1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cs-CZ" sz="18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90%, závažné prakticky odstraněny </a:t>
            </a:r>
            <a:endPar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3" name="TextovéPole 2">
            <a:extLst>
              <a:ext uri="{FF2B5EF4-FFF2-40B4-BE49-F238E27FC236}">
                <a16:creationId xmlns:a16="http://schemas.microsoft.com/office/drawing/2014/main" id="{EC14620E-28C1-3AE6-D4D2-E49C42B9B2DA}"/>
              </a:ext>
            </a:extLst>
          </p:cNvPr>
          <p:cNvSpPr txBox="1"/>
          <p:nvPr/>
        </p:nvSpPr>
        <p:spPr>
          <a:xfrm>
            <a:off x="551384" y="404664"/>
            <a:ext cx="10354888" cy="461665"/>
          </a:xfrm>
          <a:prstGeom prst="rect">
            <a:avLst/>
          </a:prstGeom>
          <a:noFill/>
        </p:spPr>
        <p:txBody>
          <a:bodyPr wrap="squar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Bahnschrift" panose="020B0502040204020203" pitchFamily="34" charset="0"/>
                <a:cs typeface="Aptos Serif" panose="020B0502040204020203" pitchFamily="18" charset="0"/>
              </a:rPr>
              <a:t>P</a:t>
            </a:r>
            <a:r>
              <a:rPr lang="cs-CZ" sz="2400" dirty="0" err="1">
                <a:solidFill>
                  <a:srgbClr val="000000"/>
                </a:solidFill>
                <a:latin typeface="Bahnschrift" panose="020B0502040204020203" pitchFamily="34" charset="0"/>
                <a:cs typeface="Aptos Serif" panose="020B0502040204020203" pitchFamily="18" charset="0"/>
              </a:rPr>
              <a:t>řínos</a:t>
            </a:r>
            <a:r>
              <a:rPr lang="cs-CZ" sz="2400" dirty="0">
                <a:solidFill>
                  <a:srgbClr val="000000"/>
                </a:solidFill>
                <a:latin typeface="Bahnschrift" panose="020B0502040204020203" pitchFamily="34" charset="0"/>
                <a:cs typeface="Aptos Serif" panose="020B0502040204020203" pitchFamily="18" charset="0"/>
              </a:rPr>
              <a:t> supervize PD v přípravě pro výstavbu PK a kvalitu výsledného díla</a:t>
            </a:r>
            <a:endPar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Arial" panose="020B0604020202020204" pitchFamily="34" charset="0"/>
            </a:endParaRPr>
          </a:p>
        </p:txBody>
      </p:sp>
      <p:sp>
        <p:nvSpPr>
          <p:cNvPr id="2" name="TextovéPole 1">
            <a:extLst>
              <a:ext uri="{FF2B5EF4-FFF2-40B4-BE49-F238E27FC236}">
                <a16:creationId xmlns:a16="http://schemas.microsoft.com/office/drawing/2014/main" id="{5D9658F6-4A39-1C07-037A-29BA1384E016}"/>
              </a:ext>
            </a:extLst>
          </p:cNvPr>
          <p:cNvSpPr txBox="1"/>
          <p:nvPr/>
        </p:nvSpPr>
        <p:spPr>
          <a:xfrm>
            <a:off x="3789837" y="1120679"/>
            <a:ext cx="4262705" cy="369332"/>
          </a:xfrm>
          <a:prstGeom prst="rect">
            <a:avLst/>
          </a:prstGeom>
          <a:noFill/>
        </p:spPr>
        <p:txBody>
          <a:bodyPr wrap="none" rtlCol="0">
            <a:spAutoFit/>
          </a:bodyPr>
          <a:lstStyle/>
          <a:p>
            <a:r>
              <a:rPr lang="cs-CZ" dirty="0"/>
              <a:t>stav rok 2015 – bez supervize specialisty GŘ</a:t>
            </a:r>
          </a:p>
        </p:txBody>
      </p:sp>
    </p:spTree>
    <p:extLst>
      <p:ext uri="{BB962C8B-B14F-4D97-AF65-F5344CB8AC3E}">
        <p14:creationId xmlns:p14="http://schemas.microsoft.com/office/powerpoint/2010/main" val="1026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0" nodeType="clickEffect">
                                  <p:stCondLst>
                                    <p:cond delay="0"/>
                                  </p:stCondLst>
                                  <p:childTnLst>
                                    <p:animClr clrSpc="rgb" dir="cw">
                                      <p:cBhvr override="childStyle">
                                        <p:cTn id="28" dur="500" fill="hold"/>
                                        <p:tgtEl>
                                          <p:spTgt spid="18"/>
                                        </p:tgtEl>
                                        <p:attrNameLst>
                                          <p:attrName>style.color</p:attrName>
                                        </p:attrNameLst>
                                      </p:cBhvr>
                                      <p:to>
                                        <a:srgbClr val="00B050"/>
                                      </p:to>
                                    </p:animClr>
                                    <p:animClr clrSpc="rgb" dir="cw">
                                      <p:cBhvr>
                                        <p:cTn id="29" dur="500" fill="hold"/>
                                        <p:tgtEl>
                                          <p:spTgt spid="18"/>
                                        </p:tgtEl>
                                        <p:attrNameLst>
                                          <p:attrName>fillcolor</p:attrName>
                                        </p:attrNameLst>
                                      </p:cBhvr>
                                      <p:to>
                                        <a:srgbClr val="00B050"/>
                                      </p:to>
                                    </p:animClr>
                                    <p:set>
                                      <p:cBhvr>
                                        <p:cTn id="30" dur="500" fill="hold"/>
                                        <p:tgtEl>
                                          <p:spTgt spid="18"/>
                                        </p:tgtEl>
                                        <p:attrNameLst>
                                          <p:attrName>fill.type</p:attrName>
                                        </p:attrNameLst>
                                      </p:cBhvr>
                                      <p:to>
                                        <p:strVal val="solid"/>
                                      </p:to>
                                    </p:set>
                                    <p:set>
                                      <p:cBhvr>
                                        <p:cTn id="31" dur="500" fill="hold"/>
                                        <p:tgtEl>
                                          <p:spTgt spid="18"/>
                                        </p:tgtEl>
                                        <p:attrNameLst>
                                          <p:attrName>fill.on</p:attrName>
                                        </p:attrNameLst>
                                      </p:cBhvr>
                                      <p:to>
                                        <p:strVal val="true"/>
                                      </p:to>
                                    </p:set>
                                  </p:childTnLst>
                                </p:cTn>
                              </p:par>
                              <p:par>
                                <p:cTn id="32" presetID="1" presetClass="exit"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9" presetClass="emph" presetSubtype="0" fill="hold" grpId="0" nodeType="clickEffect">
                                  <p:stCondLst>
                                    <p:cond delay="0"/>
                                  </p:stCondLst>
                                  <p:childTnLst>
                                    <p:animClr clrSpc="rgb" dir="cw">
                                      <p:cBhvr override="childStyle">
                                        <p:cTn id="45" dur="500" fill="hold"/>
                                        <p:tgtEl>
                                          <p:spTgt spid="27"/>
                                        </p:tgtEl>
                                        <p:attrNameLst>
                                          <p:attrName>style.color</p:attrName>
                                        </p:attrNameLst>
                                      </p:cBhvr>
                                      <p:to>
                                        <a:srgbClr val="00B050"/>
                                      </p:to>
                                    </p:animClr>
                                    <p:animClr clrSpc="rgb" dir="cw">
                                      <p:cBhvr>
                                        <p:cTn id="46" dur="500" fill="hold"/>
                                        <p:tgtEl>
                                          <p:spTgt spid="27"/>
                                        </p:tgtEl>
                                        <p:attrNameLst>
                                          <p:attrName>fillcolor</p:attrName>
                                        </p:attrNameLst>
                                      </p:cBhvr>
                                      <p:to>
                                        <a:srgbClr val="00B050"/>
                                      </p:to>
                                    </p:animClr>
                                    <p:set>
                                      <p:cBhvr>
                                        <p:cTn id="47" dur="500" fill="hold"/>
                                        <p:tgtEl>
                                          <p:spTgt spid="27"/>
                                        </p:tgtEl>
                                        <p:attrNameLst>
                                          <p:attrName>fill.type</p:attrName>
                                        </p:attrNameLst>
                                      </p:cBhvr>
                                      <p:to>
                                        <p:strVal val="solid"/>
                                      </p:to>
                                    </p:set>
                                    <p:set>
                                      <p:cBhvr>
                                        <p:cTn id="48" dur="500" fill="hold"/>
                                        <p:tgtEl>
                                          <p:spTgt spid="27"/>
                                        </p:tgtEl>
                                        <p:attrNameLst>
                                          <p:attrName>fill.on</p:attrName>
                                        </p:attrNameLst>
                                      </p:cBhvr>
                                      <p:to>
                                        <p:strVal val="true"/>
                                      </p:to>
                                    </p:set>
                                  </p:childTnLst>
                                </p:cTn>
                              </p:par>
                              <p:par>
                                <p:cTn id="49" presetID="1" presetClass="exit"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9" grpId="0" animBg="1"/>
      <p:bldP spid="33" grpId="0" animBg="1"/>
      <p:bldP spid="30" grpId="0" animBg="1"/>
      <p:bldP spid="12" grpId="0" animBg="1"/>
      <p:bldP spid="18" grpId="0" animBg="1"/>
      <p:bldP spid="21" grpId="0" animBg="1"/>
      <p:bldP spid="22" grpId="0" animBg="1"/>
      <p:bldP spid="23" grpId="0" animBg="1"/>
      <p:bldP spid="25" grpId="0" animBg="1"/>
      <p:bldP spid="27" grpId="0" animBg="1"/>
      <p:bldP spid="32"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821E21E-8918-FB17-9BE2-CC52325436A7}"/>
              </a:ext>
            </a:extLst>
          </p:cNvPr>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Obrázek 8">
            <a:extLst>
              <a:ext uri="{FF2B5EF4-FFF2-40B4-BE49-F238E27FC236}">
                <a16:creationId xmlns:a16="http://schemas.microsoft.com/office/drawing/2014/main" id="{DB34ED5D-EC38-756F-F5AC-75B265DA8BFA}"/>
              </a:ext>
            </a:extLst>
          </p:cNvPr>
          <p:cNvPicPr>
            <a:picLocks noChangeAspect="1"/>
          </p:cNvPicPr>
          <p:nvPr/>
        </p:nvPicPr>
        <p:blipFill>
          <a:blip r:embed="rId2">
            <a:alphaModFix amt="23000"/>
          </a:blip>
          <a:stretch>
            <a:fillRect/>
          </a:stretch>
        </p:blipFill>
        <p:spPr>
          <a:xfrm>
            <a:off x="911424" y="1046560"/>
            <a:ext cx="1970691" cy="1624956"/>
          </a:xfrm>
          <a:prstGeom prst="rect">
            <a:avLst/>
          </a:prstGeom>
          <a:effectLst>
            <a:outerShdw blurRad="50800" dist="50800" dir="5400000" algn="ctr" rotWithShape="0">
              <a:srgbClr val="000000">
                <a:alpha val="0"/>
              </a:srgbClr>
            </a:outerShdw>
          </a:effectLst>
        </p:spPr>
      </p:pic>
      <p:sp>
        <p:nvSpPr>
          <p:cNvPr id="13" name="Title 1">
            <a:extLst>
              <a:ext uri="{FF2B5EF4-FFF2-40B4-BE49-F238E27FC236}">
                <a16:creationId xmlns:a16="http://schemas.microsoft.com/office/drawing/2014/main" id="{2B51D223-1FA9-4CAC-FB2C-70C270E4D5F4}"/>
              </a:ext>
            </a:extLst>
          </p:cNvPr>
          <p:cNvSpPr txBox="1">
            <a:spLocks/>
          </p:cNvSpPr>
          <p:nvPr/>
        </p:nvSpPr>
        <p:spPr>
          <a:xfrm>
            <a:off x="1112369" y="5157192"/>
            <a:ext cx="3073737" cy="234357"/>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Bold" charset="0"/>
                <a:ea typeface="Bebas Neue Bold" charset="0"/>
                <a:cs typeface="Bebas Neue Bold" charset="0"/>
              </a:defRPr>
            </a:lvl1pPr>
          </a:lstStyle>
          <a:p>
            <a:r>
              <a:rPr lang="en-US" sz="1200" b="0" spc="0" dirty="0">
                <a:solidFill>
                  <a:srgbClr val="FFFFFF"/>
                </a:solidFill>
                <a:latin typeface="Arial" panose="020B0604020202020204" pitchFamily="34" charset="0"/>
                <a:ea typeface="Roboto Lt" charset="0"/>
                <a:cs typeface="Arial" panose="020B0604020202020204" pitchFamily="34" charset="0"/>
              </a:rPr>
              <a:t>+420 </a:t>
            </a:r>
            <a:r>
              <a:rPr lang="cs-CZ" sz="1200" b="0" spc="0" dirty="0">
                <a:solidFill>
                  <a:srgbClr val="FFFFFF"/>
                </a:solidFill>
                <a:latin typeface="Arial" panose="020B0604020202020204" pitchFamily="34" charset="0"/>
                <a:ea typeface="Roboto Lt" charset="0"/>
                <a:cs typeface="Arial" panose="020B0604020202020204" pitchFamily="34" charset="0"/>
              </a:rPr>
              <a:t>607</a:t>
            </a:r>
            <a:r>
              <a:rPr lang="en-US" sz="1200" b="0" spc="0" dirty="0">
                <a:solidFill>
                  <a:srgbClr val="FFFFFF"/>
                </a:solidFill>
                <a:latin typeface="Arial" panose="020B0604020202020204" pitchFamily="34" charset="0"/>
                <a:ea typeface="Roboto Lt" charset="0"/>
                <a:cs typeface="Arial" panose="020B0604020202020204" pitchFamily="34" charset="0"/>
              </a:rPr>
              <a:t> </a:t>
            </a:r>
            <a:r>
              <a:rPr lang="cs-CZ" sz="1200" b="0" spc="0" dirty="0">
                <a:solidFill>
                  <a:srgbClr val="FFFFFF"/>
                </a:solidFill>
                <a:latin typeface="Arial" panose="020B0604020202020204" pitchFamily="34" charset="0"/>
                <a:ea typeface="Roboto Lt" charset="0"/>
                <a:cs typeface="Arial" panose="020B0604020202020204" pitchFamily="34" charset="0"/>
              </a:rPr>
              <a:t>035</a:t>
            </a:r>
            <a:r>
              <a:rPr lang="en-US" sz="1200" b="0" spc="0" dirty="0">
                <a:solidFill>
                  <a:srgbClr val="FFFFFF"/>
                </a:solidFill>
                <a:latin typeface="Arial" panose="020B0604020202020204" pitchFamily="34" charset="0"/>
                <a:ea typeface="Roboto Lt" charset="0"/>
                <a:cs typeface="Arial" panose="020B0604020202020204" pitchFamily="34" charset="0"/>
              </a:rPr>
              <a:t> 79</a:t>
            </a:r>
            <a:r>
              <a:rPr lang="cs-CZ" sz="1200" b="0" spc="0" dirty="0">
                <a:solidFill>
                  <a:srgbClr val="FFFFFF"/>
                </a:solidFill>
                <a:latin typeface="Arial" panose="020B0604020202020204" pitchFamily="34" charset="0"/>
                <a:ea typeface="Roboto Lt" charset="0"/>
                <a:cs typeface="Arial" panose="020B0604020202020204" pitchFamily="34" charset="0"/>
              </a:rPr>
              <a:t>2</a:t>
            </a:r>
            <a:endParaRPr lang="en-US" sz="1200" b="0" spc="0" dirty="0">
              <a:solidFill>
                <a:srgbClr val="FFFFFF"/>
              </a:solidFill>
              <a:latin typeface="Arial" panose="020B0604020202020204" pitchFamily="34" charset="0"/>
              <a:ea typeface="Roboto Lt" charset="0"/>
              <a:cs typeface="Arial" panose="020B0604020202020204" pitchFamily="34" charset="0"/>
            </a:endParaRPr>
          </a:p>
        </p:txBody>
      </p:sp>
      <p:sp>
        <p:nvSpPr>
          <p:cNvPr id="14" name="Title 1">
            <a:extLst>
              <a:ext uri="{FF2B5EF4-FFF2-40B4-BE49-F238E27FC236}">
                <a16:creationId xmlns:a16="http://schemas.microsoft.com/office/drawing/2014/main" id="{0A88732D-958D-6302-F89E-2B02FEE1B8E7}"/>
              </a:ext>
            </a:extLst>
          </p:cNvPr>
          <p:cNvSpPr txBox="1">
            <a:spLocks/>
          </p:cNvSpPr>
          <p:nvPr/>
        </p:nvSpPr>
        <p:spPr>
          <a:xfrm>
            <a:off x="1112369" y="5549728"/>
            <a:ext cx="3073737" cy="234357"/>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Bold" charset="0"/>
                <a:ea typeface="Bebas Neue Bold" charset="0"/>
                <a:cs typeface="Bebas Neue Bold" charset="0"/>
              </a:defRPr>
            </a:lvl1pPr>
          </a:lstStyle>
          <a:p>
            <a:r>
              <a:rPr lang="cs-CZ" sz="1200" b="0" spc="0" dirty="0" err="1">
                <a:solidFill>
                  <a:srgbClr val="FFFFFF"/>
                </a:solidFill>
                <a:latin typeface="Arial" panose="020B0604020202020204" pitchFamily="34" charset="0"/>
                <a:ea typeface="Roboto Lt" charset="0"/>
                <a:cs typeface="Arial" panose="020B0604020202020204" pitchFamily="34" charset="0"/>
              </a:rPr>
              <a:t>martin</a:t>
            </a:r>
            <a:r>
              <a:rPr lang="en-US" sz="1200" b="0" spc="0" dirty="0">
                <a:solidFill>
                  <a:srgbClr val="FFFFFF"/>
                </a:solidFill>
                <a:latin typeface="Arial" panose="020B0604020202020204" pitchFamily="34" charset="0"/>
                <a:ea typeface="Roboto Lt" charset="0"/>
                <a:cs typeface="Arial" panose="020B0604020202020204" pitchFamily="34" charset="0"/>
              </a:rPr>
              <a:t>.</a:t>
            </a:r>
            <a:r>
              <a:rPr lang="cs-CZ" sz="1200" b="0" spc="0" dirty="0" err="1">
                <a:solidFill>
                  <a:srgbClr val="FFFFFF"/>
                </a:solidFill>
                <a:latin typeface="Arial" panose="020B0604020202020204" pitchFamily="34" charset="0"/>
                <a:ea typeface="Roboto Lt" charset="0"/>
                <a:cs typeface="Arial" panose="020B0604020202020204" pitchFamily="34" charset="0"/>
              </a:rPr>
              <a:t>kral</a:t>
            </a:r>
            <a:r>
              <a:rPr lang="en-US" sz="1200" b="0" spc="0" dirty="0">
                <a:solidFill>
                  <a:srgbClr val="FFFFFF"/>
                </a:solidFill>
                <a:latin typeface="Arial" panose="020B0604020202020204" pitchFamily="34" charset="0"/>
                <a:ea typeface="Roboto Lt" charset="0"/>
                <a:cs typeface="Arial" panose="020B0604020202020204" pitchFamily="34" charset="0"/>
              </a:rPr>
              <a:t>@rsd.cz</a:t>
            </a:r>
          </a:p>
        </p:txBody>
      </p:sp>
      <p:sp>
        <p:nvSpPr>
          <p:cNvPr id="17" name="Title 1">
            <a:extLst>
              <a:ext uri="{FF2B5EF4-FFF2-40B4-BE49-F238E27FC236}">
                <a16:creationId xmlns:a16="http://schemas.microsoft.com/office/drawing/2014/main" id="{47540AD6-60D8-4184-729B-177DD82145F7}"/>
              </a:ext>
            </a:extLst>
          </p:cNvPr>
          <p:cNvSpPr txBox="1">
            <a:spLocks/>
          </p:cNvSpPr>
          <p:nvPr/>
        </p:nvSpPr>
        <p:spPr>
          <a:xfrm>
            <a:off x="1112369" y="5931013"/>
            <a:ext cx="3413589" cy="234357"/>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Bold" charset="0"/>
                <a:ea typeface="Bebas Neue Bold" charset="0"/>
                <a:cs typeface="Bebas Neue Bold" charset="0"/>
              </a:defRPr>
            </a:lvl1pPr>
          </a:lstStyle>
          <a:p>
            <a:r>
              <a:rPr lang="cs-CZ" sz="1200" b="0" spc="0" dirty="0">
                <a:solidFill>
                  <a:srgbClr val="FFFFFF"/>
                </a:solidFill>
                <a:latin typeface="Arial" panose="020B0604020202020204" pitchFamily="34" charset="0"/>
                <a:ea typeface="Roboto Lt" charset="0"/>
                <a:cs typeface="Arial" panose="020B0604020202020204" pitchFamily="34" charset="0"/>
              </a:rPr>
              <a:t>Čerčanská</a:t>
            </a:r>
            <a:r>
              <a:rPr lang="en-US" sz="1200" b="0" spc="0" dirty="0">
                <a:solidFill>
                  <a:srgbClr val="FFFFFF"/>
                </a:solidFill>
                <a:latin typeface="Arial" panose="020B0604020202020204" pitchFamily="34" charset="0"/>
                <a:ea typeface="Roboto Lt" charset="0"/>
                <a:cs typeface="Arial" panose="020B0604020202020204" pitchFamily="34" charset="0"/>
              </a:rPr>
              <a:t> 12</a:t>
            </a:r>
            <a:r>
              <a:rPr lang="cs-CZ" sz="1200" b="0" spc="0" dirty="0">
                <a:solidFill>
                  <a:srgbClr val="FFFFFF"/>
                </a:solidFill>
                <a:latin typeface="Arial" panose="020B0604020202020204" pitchFamily="34" charset="0"/>
                <a:ea typeface="Roboto Lt" charset="0"/>
                <a:cs typeface="Arial" panose="020B0604020202020204" pitchFamily="34" charset="0"/>
              </a:rPr>
              <a:t>, Praha 4, Krč</a:t>
            </a:r>
            <a:endParaRPr lang="en-US" sz="1200" b="0" spc="0" dirty="0">
              <a:solidFill>
                <a:srgbClr val="FFFFFF"/>
              </a:solidFill>
              <a:latin typeface="Arial" panose="020B0604020202020204" pitchFamily="34" charset="0"/>
              <a:ea typeface="Roboto Lt" charset="0"/>
              <a:cs typeface="Arial" panose="020B0604020202020204" pitchFamily="34" charset="0"/>
            </a:endParaRPr>
          </a:p>
        </p:txBody>
      </p:sp>
      <p:grpSp>
        <p:nvGrpSpPr>
          <p:cNvPr id="24" name="Skupina 23">
            <a:extLst>
              <a:ext uri="{FF2B5EF4-FFF2-40B4-BE49-F238E27FC236}">
                <a16:creationId xmlns:a16="http://schemas.microsoft.com/office/drawing/2014/main" id="{AFCB8165-C55F-659E-C5F7-89C8C604E75C}"/>
              </a:ext>
            </a:extLst>
          </p:cNvPr>
          <p:cNvGrpSpPr/>
          <p:nvPr/>
        </p:nvGrpSpPr>
        <p:grpSpPr>
          <a:xfrm>
            <a:off x="727130" y="5499125"/>
            <a:ext cx="188196" cy="187822"/>
            <a:chOff x="281553" y="5096613"/>
            <a:chExt cx="252770" cy="252268"/>
          </a:xfrm>
        </p:grpSpPr>
        <p:sp>
          <p:nvSpPr>
            <p:cNvPr id="20" name="Freeform 140">
              <a:extLst>
                <a:ext uri="{FF2B5EF4-FFF2-40B4-BE49-F238E27FC236}">
                  <a16:creationId xmlns:a16="http://schemas.microsoft.com/office/drawing/2014/main" id="{BFD6D2FE-0594-7678-310D-689FADBFE99D}"/>
                </a:ext>
              </a:extLst>
            </p:cNvPr>
            <p:cNvSpPr>
              <a:spLocks noEditPoints="1"/>
            </p:cNvSpPr>
            <p:nvPr/>
          </p:nvSpPr>
          <p:spPr bwMode="auto">
            <a:xfrm>
              <a:off x="281553" y="5096613"/>
              <a:ext cx="252770" cy="252268"/>
            </a:xfrm>
            <a:custGeom>
              <a:avLst/>
              <a:gdLst>
                <a:gd name="T0" fmla="*/ 168 w 240"/>
                <a:gd name="T1" fmla="*/ 0 h 240"/>
                <a:gd name="T2" fmla="*/ 72 w 240"/>
                <a:gd name="T3" fmla="*/ 0 h 240"/>
                <a:gd name="T4" fmla="*/ 0 w 240"/>
                <a:gd name="T5" fmla="*/ 72 h 240"/>
                <a:gd name="T6" fmla="*/ 0 w 240"/>
                <a:gd name="T7" fmla="*/ 128 h 240"/>
                <a:gd name="T8" fmla="*/ 68 w 240"/>
                <a:gd name="T9" fmla="*/ 200 h 240"/>
                <a:gd name="T10" fmla="*/ 68 w 240"/>
                <a:gd name="T11" fmla="*/ 233 h 240"/>
                <a:gd name="T12" fmla="*/ 72 w 240"/>
                <a:gd name="T13" fmla="*/ 239 h 240"/>
                <a:gd name="T14" fmla="*/ 75 w 240"/>
                <a:gd name="T15" fmla="*/ 240 h 240"/>
                <a:gd name="T16" fmla="*/ 80 w 240"/>
                <a:gd name="T17" fmla="*/ 238 h 240"/>
                <a:gd name="T18" fmla="*/ 87 w 240"/>
                <a:gd name="T19" fmla="*/ 231 h 240"/>
                <a:gd name="T20" fmla="*/ 161 w 240"/>
                <a:gd name="T21" fmla="*/ 200 h 240"/>
                <a:gd name="T22" fmla="*/ 168 w 240"/>
                <a:gd name="T23" fmla="*/ 200 h 240"/>
                <a:gd name="T24" fmla="*/ 240 w 240"/>
                <a:gd name="T25" fmla="*/ 128 h 240"/>
                <a:gd name="T26" fmla="*/ 240 w 240"/>
                <a:gd name="T27" fmla="*/ 72 h 240"/>
                <a:gd name="T28" fmla="*/ 168 w 240"/>
                <a:gd name="T29" fmla="*/ 0 h 240"/>
                <a:gd name="T30" fmla="*/ 232 w 240"/>
                <a:gd name="T31" fmla="*/ 128 h 240"/>
                <a:gd name="T32" fmla="*/ 168 w 240"/>
                <a:gd name="T33" fmla="*/ 192 h 240"/>
                <a:gd name="T34" fmla="*/ 161 w 240"/>
                <a:gd name="T35" fmla="*/ 192 h 240"/>
                <a:gd name="T36" fmla="*/ 81 w 240"/>
                <a:gd name="T37" fmla="*/ 225 h 240"/>
                <a:gd name="T38" fmla="*/ 76 w 240"/>
                <a:gd name="T39" fmla="*/ 230 h 240"/>
                <a:gd name="T40" fmla="*/ 76 w 240"/>
                <a:gd name="T41" fmla="*/ 196 h 240"/>
                <a:gd name="T42" fmla="*/ 76 w 240"/>
                <a:gd name="T43" fmla="*/ 192 h 240"/>
                <a:gd name="T44" fmla="*/ 76 w 240"/>
                <a:gd name="T45" fmla="*/ 176 h 240"/>
                <a:gd name="T46" fmla="*/ 72 w 240"/>
                <a:gd name="T47" fmla="*/ 172 h 240"/>
                <a:gd name="T48" fmla="*/ 68 w 240"/>
                <a:gd name="T49" fmla="*/ 176 h 240"/>
                <a:gd name="T50" fmla="*/ 68 w 240"/>
                <a:gd name="T51" fmla="*/ 192 h 240"/>
                <a:gd name="T52" fmla="*/ 8 w 240"/>
                <a:gd name="T53" fmla="*/ 128 h 240"/>
                <a:gd name="T54" fmla="*/ 8 w 240"/>
                <a:gd name="T55" fmla="*/ 72 h 240"/>
                <a:gd name="T56" fmla="*/ 72 w 240"/>
                <a:gd name="T57" fmla="*/ 8 h 240"/>
                <a:gd name="T58" fmla="*/ 168 w 240"/>
                <a:gd name="T59" fmla="*/ 8 h 240"/>
                <a:gd name="T60" fmla="*/ 232 w 240"/>
                <a:gd name="T61" fmla="*/ 72 h 240"/>
                <a:gd name="T62" fmla="*/ 232 w 240"/>
                <a:gd name="T6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68" y="0"/>
                  </a:moveTo>
                  <a:cubicBezTo>
                    <a:pt x="72" y="0"/>
                    <a:pt x="72" y="0"/>
                    <a:pt x="72" y="0"/>
                  </a:cubicBezTo>
                  <a:cubicBezTo>
                    <a:pt x="32" y="0"/>
                    <a:pt x="0" y="32"/>
                    <a:pt x="0" y="72"/>
                  </a:cubicBezTo>
                  <a:cubicBezTo>
                    <a:pt x="0" y="128"/>
                    <a:pt x="0" y="128"/>
                    <a:pt x="0" y="128"/>
                  </a:cubicBezTo>
                  <a:cubicBezTo>
                    <a:pt x="0" y="166"/>
                    <a:pt x="30" y="198"/>
                    <a:pt x="68" y="200"/>
                  </a:cubicBezTo>
                  <a:cubicBezTo>
                    <a:pt x="68" y="233"/>
                    <a:pt x="68" y="233"/>
                    <a:pt x="68" y="233"/>
                  </a:cubicBezTo>
                  <a:cubicBezTo>
                    <a:pt x="68" y="236"/>
                    <a:pt x="70" y="238"/>
                    <a:pt x="72" y="239"/>
                  </a:cubicBezTo>
                  <a:cubicBezTo>
                    <a:pt x="73" y="240"/>
                    <a:pt x="74" y="240"/>
                    <a:pt x="75" y="240"/>
                  </a:cubicBezTo>
                  <a:cubicBezTo>
                    <a:pt x="77" y="240"/>
                    <a:pt x="78" y="239"/>
                    <a:pt x="80" y="238"/>
                  </a:cubicBezTo>
                  <a:cubicBezTo>
                    <a:pt x="87" y="231"/>
                    <a:pt x="87" y="231"/>
                    <a:pt x="87" y="231"/>
                  </a:cubicBezTo>
                  <a:cubicBezTo>
                    <a:pt x="107" y="211"/>
                    <a:pt x="133" y="200"/>
                    <a:pt x="161" y="200"/>
                  </a:cubicBezTo>
                  <a:cubicBezTo>
                    <a:pt x="168" y="200"/>
                    <a:pt x="168" y="200"/>
                    <a:pt x="168" y="200"/>
                  </a:cubicBezTo>
                  <a:cubicBezTo>
                    <a:pt x="208" y="200"/>
                    <a:pt x="240" y="168"/>
                    <a:pt x="240" y="128"/>
                  </a:cubicBezTo>
                  <a:cubicBezTo>
                    <a:pt x="240" y="72"/>
                    <a:pt x="240" y="72"/>
                    <a:pt x="240" y="72"/>
                  </a:cubicBezTo>
                  <a:cubicBezTo>
                    <a:pt x="240" y="32"/>
                    <a:pt x="208" y="0"/>
                    <a:pt x="168" y="0"/>
                  </a:cubicBezTo>
                  <a:close/>
                  <a:moveTo>
                    <a:pt x="232" y="128"/>
                  </a:moveTo>
                  <a:cubicBezTo>
                    <a:pt x="232" y="163"/>
                    <a:pt x="203" y="192"/>
                    <a:pt x="168" y="192"/>
                  </a:cubicBezTo>
                  <a:cubicBezTo>
                    <a:pt x="161" y="192"/>
                    <a:pt x="161" y="192"/>
                    <a:pt x="161" y="192"/>
                  </a:cubicBezTo>
                  <a:cubicBezTo>
                    <a:pt x="131" y="192"/>
                    <a:pt x="103" y="204"/>
                    <a:pt x="81" y="225"/>
                  </a:cubicBezTo>
                  <a:cubicBezTo>
                    <a:pt x="76" y="230"/>
                    <a:pt x="76" y="230"/>
                    <a:pt x="76" y="230"/>
                  </a:cubicBezTo>
                  <a:cubicBezTo>
                    <a:pt x="76" y="196"/>
                    <a:pt x="76" y="196"/>
                    <a:pt x="76" y="196"/>
                  </a:cubicBezTo>
                  <a:cubicBezTo>
                    <a:pt x="76" y="192"/>
                    <a:pt x="76" y="192"/>
                    <a:pt x="76" y="192"/>
                  </a:cubicBezTo>
                  <a:cubicBezTo>
                    <a:pt x="76" y="176"/>
                    <a:pt x="76" y="176"/>
                    <a:pt x="76" y="176"/>
                  </a:cubicBezTo>
                  <a:cubicBezTo>
                    <a:pt x="76" y="174"/>
                    <a:pt x="74" y="172"/>
                    <a:pt x="72" y="172"/>
                  </a:cubicBezTo>
                  <a:cubicBezTo>
                    <a:pt x="70" y="172"/>
                    <a:pt x="68" y="174"/>
                    <a:pt x="68" y="176"/>
                  </a:cubicBezTo>
                  <a:cubicBezTo>
                    <a:pt x="68" y="192"/>
                    <a:pt x="68" y="192"/>
                    <a:pt x="68" y="192"/>
                  </a:cubicBezTo>
                  <a:cubicBezTo>
                    <a:pt x="35" y="190"/>
                    <a:pt x="8" y="162"/>
                    <a:pt x="8" y="128"/>
                  </a:cubicBezTo>
                  <a:cubicBezTo>
                    <a:pt x="8" y="72"/>
                    <a:pt x="8" y="72"/>
                    <a:pt x="8" y="72"/>
                  </a:cubicBezTo>
                  <a:cubicBezTo>
                    <a:pt x="8" y="37"/>
                    <a:pt x="37" y="8"/>
                    <a:pt x="72" y="8"/>
                  </a:cubicBezTo>
                  <a:cubicBezTo>
                    <a:pt x="168" y="8"/>
                    <a:pt x="168" y="8"/>
                    <a:pt x="168" y="8"/>
                  </a:cubicBezTo>
                  <a:cubicBezTo>
                    <a:pt x="203" y="8"/>
                    <a:pt x="232" y="37"/>
                    <a:pt x="232" y="72"/>
                  </a:cubicBezTo>
                  <a:lnTo>
                    <a:pt x="232"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41">
              <a:extLst>
                <a:ext uri="{FF2B5EF4-FFF2-40B4-BE49-F238E27FC236}">
                  <a16:creationId xmlns:a16="http://schemas.microsoft.com/office/drawing/2014/main" id="{735958EE-B631-3155-72E9-61D0E42A0D3B}"/>
                </a:ext>
              </a:extLst>
            </p:cNvPr>
            <p:cNvSpPr>
              <a:spLocks/>
            </p:cNvSpPr>
            <p:nvPr/>
          </p:nvSpPr>
          <p:spPr bwMode="auto">
            <a:xfrm>
              <a:off x="348758" y="5168331"/>
              <a:ext cx="67706" cy="8024"/>
            </a:xfrm>
            <a:custGeom>
              <a:avLst/>
              <a:gdLst>
                <a:gd name="T0" fmla="*/ 4 w 64"/>
                <a:gd name="T1" fmla="*/ 8 h 8"/>
                <a:gd name="T2" fmla="*/ 60 w 64"/>
                <a:gd name="T3" fmla="*/ 8 h 8"/>
                <a:gd name="T4" fmla="*/ 64 w 64"/>
                <a:gd name="T5" fmla="*/ 4 h 8"/>
                <a:gd name="T6" fmla="*/ 60 w 64"/>
                <a:gd name="T7" fmla="*/ 0 h 8"/>
                <a:gd name="T8" fmla="*/ 4 w 64"/>
                <a:gd name="T9" fmla="*/ 0 h 8"/>
                <a:gd name="T10" fmla="*/ 0 w 64"/>
                <a:gd name="T11" fmla="*/ 4 h 8"/>
                <a:gd name="T12" fmla="*/ 4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4" y="8"/>
                  </a:moveTo>
                  <a:cubicBezTo>
                    <a:pt x="60" y="8"/>
                    <a:pt x="60" y="8"/>
                    <a:pt x="60" y="8"/>
                  </a:cubicBezTo>
                  <a:cubicBezTo>
                    <a:pt x="62" y="8"/>
                    <a:pt x="64" y="6"/>
                    <a:pt x="64" y="4"/>
                  </a:cubicBezTo>
                  <a:cubicBezTo>
                    <a:pt x="64" y="2"/>
                    <a:pt x="62" y="0"/>
                    <a:pt x="60" y="0"/>
                  </a:cubicBezTo>
                  <a:cubicBezTo>
                    <a:pt x="4" y="0"/>
                    <a:pt x="4" y="0"/>
                    <a:pt x="4" y="0"/>
                  </a:cubicBezTo>
                  <a:cubicBezTo>
                    <a:pt x="2" y="0"/>
                    <a:pt x="0" y="2"/>
                    <a:pt x="0" y="4"/>
                  </a:cubicBezTo>
                  <a:cubicBezTo>
                    <a:pt x="0" y="6"/>
                    <a:pt x="2" y="8"/>
                    <a:pt x="4"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2">
              <a:extLst>
                <a:ext uri="{FF2B5EF4-FFF2-40B4-BE49-F238E27FC236}">
                  <a16:creationId xmlns:a16="http://schemas.microsoft.com/office/drawing/2014/main" id="{0BA5B603-9C01-067A-A999-FE01AD9C83BF}"/>
                </a:ext>
              </a:extLst>
            </p:cNvPr>
            <p:cNvSpPr>
              <a:spLocks/>
            </p:cNvSpPr>
            <p:nvPr/>
          </p:nvSpPr>
          <p:spPr bwMode="auto">
            <a:xfrm>
              <a:off x="348758" y="5201934"/>
              <a:ext cx="122373" cy="8024"/>
            </a:xfrm>
            <a:custGeom>
              <a:avLst/>
              <a:gdLst>
                <a:gd name="T0" fmla="*/ 112 w 116"/>
                <a:gd name="T1" fmla="*/ 0 h 8"/>
                <a:gd name="T2" fmla="*/ 4 w 116"/>
                <a:gd name="T3" fmla="*/ 0 h 8"/>
                <a:gd name="T4" fmla="*/ 0 w 116"/>
                <a:gd name="T5" fmla="*/ 4 h 8"/>
                <a:gd name="T6" fmla="*/ 4 w 116"/>
                <a:gd name="T7" fmla="*/ 8 h 8"/>
                <a:gd name="T8" fmla="*/ 112 w 116"/>
                <a:gd name="T9" fmla="*/ 8 h 8"/>
                <a:gd name="T10" fmla="*/ 116 w 116"/>
                <a:gd name="T11" fmla="*/ 4 h 8"/>
                <a:gd name="T12" fmla="*/ 112 w 1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112" y="0"/>
                  </a:moveTo>
                  <a:cubicBezTo>
                    <a:pt x="4" y="0"/>
                    <a:pt x="4" y="0"/>
                    <a:pt x="4" y="0"/>
                  </a:cubicBezTo>
                  <a:cubicBezTo>
                    <a:pt x="2" y="0"/>
                    <a:pt x="0" y="2"/>
                    <a:pt x="0" y="4"/>
                  </a:cubicBezTo>
                  <a:cubicBezTo>
                    <a:pt x="0" y="6"/>
                    <a:pt x="2" y="8"/>
                    <a:pt x="4" y="8"/>
                  </a:cubicBezTo>
                  <a:cubicBezTo>
                    <a:pt x="112" y="8"/>
                    <a:pt x="112" y="8"/>
                    <a:pt x="112" y="8"/>
                  </a:cubicBezTo>
                  <a:cubicBezTo>
                    <a:pt x="114" y="8"/>
                    <a:pt x="116" y="6"/>
                    <a:pt x="116" y="4"/>
                  </a:cubicBezTo>
                  <a:cubicBezTo>
                    <a:pt x="116" y="2"/>
                    <a:pt x="114" y="0"/>
                    <a:pt x="11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43">
              <a:extLst>
                <a:ext uri="{FF2B5EF4-FFF2-40B4-BE49-F238E27FC236}">
                  <a16:creationId xmlns:a16="http://schemas.microsoft.com/office/drawing/2014/main" id="{408A0C9B-2988-9370-F04D-0CD38B8415AE}"/>
                </a:ext>
              </a:extLst>
            </p:cNvPr>
            <p:cNvSpPr>
              <a:spLocks/>
            </p:cNvSpPr>
            <p:nvPr/>
          </p:nvSpPr>
          <p:spPr bwMode="auto">
            <a:xfrm>
              <a:off x="348758" y="5235536"/>
              <a:ext cx="122373" cy="8024"/>
            </a:xfrm>
            <a:custGeom>
              <a:avLst/>
              <a:gdLst>
                <a:gd name="T0" fmla="*/ 112 w 116"/>
                <a:gd name="T1" fmla="*/ 0 h 8"/>
                <a:gd name="T2" fmla="*/ 4 w 116"/>
                <a:gd name="T3" fmla="*/ 0 h 8"/>
                <a:gd name="T4" fmla="*/ 0 w 116"/>
                <a:gd name="T5" fmla="*/ 4 h 8"/>
                <a:gd name="T6" fmla="*/ 4 w 116"/>
                <a:gd name="T7" fmla="*/ 8 h 8"/>
                <a:gd name="T8" fmla="*/ 112 w 116"/>
                <a:gd name="T9" fmla="*/ 8 h 8"/>
                <a:gd name="T10" fmla="*/ 116 w 116"/>
                <a:gd name="T11" fmla="*/ 4 h 8"/>
                <a:gd name="T12" fmla="*/ 112 w 1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112" y="0"/>
                  </a:moveTo>
                  <a:cubicBezTo>
                    <a:pt x="4" y="0"/>
                    <a:pt x="4" y="0"/>
                    <a:pt x="4" y="0"/>
                  </a:cubicBezTo>
                  <a:cubicBezTo>
                    <a:pt x="2" y="0"/>
                    <a:pt x="0" y="2"/>
                    <a:pt x="0" y="4"/>
                  </a:cubicBezTo>
                  <a:cubicBezTo>
                    <a:pt x="0" y="6"/>
                    <a:pt x="2" y="8"/>
                    <a:pt x="4" y="8"/>
                  </a:cubicBezTo>
                  <a:cubicBezTo>
                    <a:pt x="112" y="8"/>
                    <a:pt x="112" y="8"/>
                    <a:pt x="112" y="8"/>
                  </a:cubicBezTo>
                  <a:cubicBezTo>
                    <a:pt x="114" y="8"/>
                    <a:pt x="116" y="6"/>
                    <a:pt x="116" y="4"/>
                  </a:cubicBezTo>
                  <a:cubicBezTo>
                    <a:pt x="116" y="2"/>
                    <a:pt x="114" y="0"/>
                    <a:pt x="11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14">
            <a:extLst>
              <a:ext uri="{FF2B5EF4-FFF2-40B4-BE49-F238E27FC236}">
                <a16:creationId xmlns:a16="http://schemas.microsoft.com/office/drawing/2014/main" id="{414D57FB-17C8-756A-9E6F-E80C661D0111}"/>
              </a:ext>
            </a:extLst>
          </p:cNvPr>
          <p:cNvGrpSpPr/>
          <p:nvPr/>
        </p:nvGrpSpPr>
        <p:grpSpPr>
          <a:xfrm>
            <a:off x="739090" y="5124228"/>
            <a:ext cx="198703" cy="188145"/>
            <a:chOff x="3030538" y="1228725"/>
            <a:chExt cx="836613" cy="792163"/>
          </a:xfrm>
          <a:solidFill>
            <a:schemeClr val="bg1"/>
          </a:solidFill>
        </p:grpSpPr>
        <p:sp>
          <p:nvSpPr>
            <p:cNvPr id="26" name="Freeform 5">
              <a:extLst>
                <a:ext uri="{FF2B5EF4-FFF2-40B4-BE49-F238E27FC236}">
                  <a16:creationId xmlns:a16="http://schemas.microsoft.com/office/drawing/2014/main" id="{47F03B10-B83E-52A4-DAD0-79478CF0B03C}"/>
                </a:ext>
              </a:extLst>
            </p:cNvPr>
            <p:cNvSpPr>
              <a:spLocks noEditPoints="1"/>
            </p:cNvSpPr>
            <p:nvPr/>
          </p:nvSpPr>
          <p:spPr bwMode="auto">
            <a:xfrm>
              <a:off x="3030538" y="1292225"/>
              <a:ext cx="763588" cy="728663"/>
            </a:xfrm>
            <a:custGeom>
              <a:avLst/>
              <a:gdLst>
                <a:gd name="T0" fmla="*/ 187 w 229"/>
                <a:gd name="T1" fmla="*/ 133 h 219"/>
                <a:gd name="T2" fmla="*/ 172 w 229"/>
                <a:gd name="T3" fmla="*/ 130 h 219"/>
                <a:gd name="T4" fmla="*/ 164 w 229"/>
                <a:gd name="T5" fmla="*/ 136 h 219"/>
                <a:gd name="T6" fmla="*/ 154 w 229"/>
                <a:gd name="T7" fmla="*/ 148 h 219"/>
                <a:gd name="T8" fmla="*/ 129 w 229"/>
                <a:gd name="T9" fmla="*/ 145 h 219"/>
                <a:gd name="T10" fmla="*/ 83 w 229"/>
                <a:gd name="T11" fmla="*/ 99 h 219"/>
                <a:gd name="T12" fmla="*/ 80 w 229"/>
                <a:gd name="T13" fmla="*/ 74 h 219"/>
                <a:gd name="T14" fmla="*/ 92 w 229"/>
                <a:gd name="T15" fmla="*/ 64 h 219"/>
                <a:gd name="T16" fmla="*/ 98 w 229"/>
                <a:gd name="T17" fmla="*/ 56 h 219"/>
                <a:gd name="T18" fmla="*/ 95 w 229"/>
                <a:gd name="T19" fmla="*/ 41 h 219"/>
                <a:gd name="T20" fmla="*/ 63 w 229"/>
                <a:gd name="T21" fmla="*/ 4 h 219"/>
                <a:gd name="T22" fmla="*/ 40 w 229"/>
                <a:gd name="T23" fmla="*/ 7 h 219"/>
                <a:gd name="T24" fmla="*/ 30 w 229"/>
                <a:gd name="T25" fmla="*/ 17 h 219"/>
                <a:gd name="T26" fmla="*/ 46 w 229"/>
                <a:gd name="T27" fmla="*/ 124 h 219"/>
                <a:gd name="T28" fmla="*/ 104 w 229"/>
                <a:gd name="T29" fmla="*/ 182 h 219"/>
                <a:gd name="T30" fmla="*/ 157 w 229"/>
                <a:gd name="T31" fmla="*/ 216 h 219"/>
                <a:gd name="T32" fmla="*/ 170 w 229"/>
                <a:gd name="T33" fmla="*/ 217 h 219"/>
                <a:gd name="T34" fmla="*/ 211 w 229"/>
                <a:gd name="T35" fmla="*/ 198 h 219"/>
                <a:gd name="T36" fmla="*/ 221 w 229"/>
                <a:gd name="T37" fmla="*/ 188 h 219"/>
                <a:gd name="T38" fmla="*/ 224 w 229"/>
                <a:gd name="T39" fmla="*/ 165 h 219"/>
                <a:gd name="T40" fmla="*/ 187 w 229"/>
                <a:gd name="T41" fmla="*/ 133 h 219"/>
                <a:gd name="T42" fmla="*/ 215 w 229"/>
                <a:gd name="T43" fmla="*/ 182 h 219"/>
                <a:gd name="T44" fmla="*/ 205 w 229"/>
                <a:gd name="T45" fmla="*/ 193 h 219"/>
                <a:gd name="T46" fmla="*/ 110 w 229"/>
                <a:gd name="T47" fmla="*/ 177 h 219"/>
                <a:gd name="T48" fmla="*/ 51 w 229"/>
                <a:gd name="T49" fmla="*/ 118 h 219"/>
                <a:gd name="T50" fmla="*/ 35 w 229"/>
                <a:gd name="T51" fmla="*/ 23 h 219"/>
                <a:gd name="T52" fmla="*/ 46 w 229"/>
                <a:gd name="T53" fmla="*/ 13 h 219"/>
                <a:gd name="T54" fmla="*/ 54 w 229"/>
                <a:gd name="T55" fmla="*/ 9 h 219"/>
                <a:gd name="T56" fmla="*/ 59 w 229"/>
                <a:gd name="T57" fmla="*/ 11 h 219"/>
                <a:gd name="T58" fmla="*/ 89 w 229"/>
                <a:gd name="T59" fmla="*/ 45 h 219"/>
                <a:gd name="T60" fmla="*/ 90 w 229"/>
                <a:gd name="T61" fmla="*/ 53 h 219"/>
                <a:gd name="T62" fmla="*/ 88 w 229"/>
                <a:gd name="T63" fmla="*/ 57 h 219"/>
                <a:gd name="T64" fmla="*/ 87 w 229"/>
                <a:gd name="T65" fmla="*/ 57 h 219"/>
                <a:gd name="T66" fmla="*/ 74 w 229"/>
                <a:gd name="T67" fmla="*/ 69 h 219"/>
                <a:gd name="T68" fmla="*/ 69 w 229"/>
                <a:gd name="T69" fmla="*/ 80 h 219"/>
                <a:gd name="T70" fmla="*/ 63 w 229"/>
                <a:gd name="T71" fmla="*/ 61 h 219"/>
                <a:gd name="T72" fmla="*/ 59 w 229"/>
                <a:gd name="T73" fmla="*/ 57 h 219"/>
                <a:gd name="T74" fmla="*/ 55 w 229"/>
                <a:gd name="T75" fmla="*/ 61 h 219"/>
                <a:gd name="T76" fmla="*/ 80 w 229"/>
                <a:gd name="T77" fmla="*/ 108 h 219"/>
                <a:gd name="T78" fmla="*/ 81 w 229"/>
                <a:gd name="T79" fmla="*/ 108 h 219"/>
                <a:gd name="T80" fmla="*/ 123 w 229"/>
                <a:gd name="T81" fmla="*/ 151 h 219"/>
                <a:gd name="T82" fmla="*/ 124 w 229"/>
                <a:gd name="T83" fmla="*/ 151 h 219"/>
                <a:gd name="T84" fmla="*/ 124 w 229"/>
                <a:gd name="T85" fmla="*/ 152 h 219"/>
                <a:gd name="T86" fmla="*/ 171 w 229"/>
                <a:gd name="T87" fmla="*/ 173 h 219"/>
                <a:gd name="T88" fmla="*/ 171 w 229"/>
                <a:gd name="T89" fmla="*/ 173 h 219"/>
                <a:gd name="T90" fmla="*/ 175 w 229"/>
                <a:gd name="T91" fmla="*/ 169 h 219"/>
                <a:gd name="T92" fmla="*/ 171 w 229"/>
                <a:gd name="T93" fmla="*/ 165 h 219"/>
                <a:gd name="T94" fmla="*/ 149 w 229"/>
                <a:gd name="T95" fmla="*/ 159 h 219"/>
                <a:gd name="T96" fmla="*/ 159 w 229"/>
                <a:gd name="T97" fmla="*/ 154 h 219"/>
                <a:gd name="T98" fmla="*/ 171 w 229"/>
                <a:gd name="T99" fmla="*/ 141 h 219"/>
                <a:gd name="T100" fmla="*/ 171 w 229"/>
                <a:gd name="T101" fmla="*/ 140 h 219"/>
                <a:gd name="T102" fmla="*/ 175 w 229"/>
                <a:gd name="T103" fmla="*/ 138 h 219"/>
                <a:gd name="T104" fmla="*/ 183 w 229"/>
                <a:gd name="T105" fmla="*/ 139 h 219"/>
                <a:gd name="T106" fmla="*/ 217 w 229"/>
                <a:gd name="T107" fmla="*/ 169 h 219"/>
                <a:gd name="T108" fmla="*/ 215 w 229"/>
                <a:gd name="T109" fmla="*/ 1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219">
                  <a:moveTo>
                    <a:pt x="187" y="133"/>
                  </a:moveTo>
                  <a:cubicBezTo>
                    <a:pt x="182" y="130"/>
                    <a:pt x="177" y="129"/>
                    <a:pt x="172" y="130"/>
                  </a:cubicBezTo>
                  <a:cubicBezTo>
                    <a:pt x="169" y="131"/>
                    <a:pt x="166" y="133"/>
                    <a:pt x="164" y="136"/>
                  </a:cubicBezTo>
                  <a:cubicBezTo>
                    <a:pt x="160" y="141"/>
                    <a:pt x="155" y="147"/>
                    <a:pt x="154" y="148"/>
                  </a:cubicBezTo>
                  <a:cubicBezTo>
                    <a:pt x="145" y="154"/>
                    <a:pt x="137" y="153"/>
                    <a:pt x="129" y="145"/>
                  </a:cubicBezTo>
                  <a:cubicBezTo>
                    <a:pt x="83" y="99"/>
                    <a:pt x="83" y="99"/>
                    <a:pt x="83" y="99"/>
                  </a:cubicBezTo>
                  <a:cubicBezTo>
                    <a:pt x="75" y="91"/>
                    <a:pt x="74" y="83"/>
                    <a:pt x="80" y="74"/>
                  </a:cubicBezTo>
                  <a:cubicBezTo>
                    <a:pt x="81" y="73"/>
                    <a:pt x="87" y="68"/>
                    <a:pt x="92" y="64"/>
                  </a:cubicBezTo>
                  <a:cubicBezTo>
                    <a:pt x="95" y="62"/>
                    <a:pt x="97" y="59"/>
                    <a:pt x="98" y="56"/>
                  </a:cubicBezTo>
                  <a:cubicBezTo>
                    <a:pt x="99" y="51"/>
                    <a:pt x="98" y="46"/>
                    <a:pt x="95" y="41"/>
                  </a:cubicBezTo>
                  <a:cubicBezTo>
                    <a:pt x="95" y="40"/>
                    <a:pt x="78" y="12"/>
                    <a:pt x="63" y="4"/>
                  </a:cubicBezTo>
                  <a:cubicBezTo>
                    <a:pt x="55" y="0"/>
                    <a:pt x="46" y="1"/>
                    <a:pt x="40" y="7"/>
                  </a:cubicBezTo>
                  <a:cubicBezTo>
                    <a:pt x="30" y="17"/>
                    <a:pt x="30" y="17"/>
                    <a:pt x="30" y="17"/>
                  </a:cubicBezTo>
                  <a:cubicBezTo>
                    <a:pt x="0" y="47"/>
                    <a:pt x="6" y="84"/>
                    <a:pt x="46" y="124"/>
                  </a:cubicBezTo>
                  <a:cubicBezTo>
                    <a:pt x="104" y="182"/>
                    <a:pt x="104" y="182"/>
                    <a:pt x="104" y="182"/>
                  </a:cubicBezTo>
                  <a:cubicBezTo>
                    <a:pt x="123" y="201"/>
                    <a:pt x="140" y="212"/>
                    <a:pt x="157" y="216"/>
                  </a:cubicBezTo>
                  <a:cubicBezTo>
                    <a:pt x="161" y="217"/>
                    <a:pt x="165" y="217"/>
                    <a:pt x="170" y="217"/>
                  </a:cubicBezTo>
                  <a:cubicBezTo>
                    <a:pt x="184" y="217"/>
                    <a:pt x="198" y="211"/>
                    <a:pt x="211" y="198"/>
                  </a:cubicBezTo>
                  <a:cubicBezTo>
                    <a:pt x="221" y="188"/>
                    <a:pt x="221" y="188"/>
                    <a:pt x="221" y="188"/>
                  </a:cubicBezTo>
                  <a:cubicBezTo>
                    <a:pt x="227" y="182"/>
                    <a:pt x="229" y="173"/>
                    <a:pt x="224" y="165"/>
                  </a:cubicBezTo>
                  <a:cubicBezTo>
                    <a:pt x="216" y="150"/>
                    <a:pt x="189" y="133"/>
                    <a:pt x="187" y="133"/>
                  </a:cubicBezTo>
                  <a:close/>
                  <a:moveTo>
                    <a:pt x="215" y="182"/>
                  </a:moveTo>
                  <a:cubicBezTo>
                    <a:pt x="205" y="193"/>
                    <a:pt x="205" y="193"/>
                    <a:pt x="205" y="193"/>
                  </a:cubicBezTo>
                  <a:cubicBezTo>
                    <a:pt x="179" y="219"/>
                    <a:pt x="147" y="214"/>
                    <a:pt x="110" y="177"/>
                  </a:cubicBezTo>
                  <a:cubicBezTo>
                    <a:pt x="51" y="118"/>
                    <a:pt x="51" y="118"/>
                    <a:pt x="51" y="118"/>
                  </a:cubicBezTo>
                  <a:cubicBezTo>
                    <a:pt x="14" y="81"/>
                    <a:pt x="9" y="49"/>
                    <a:pt x="35" y="23"/>
                  </a:cubicBezTo>
                  <a:cubicBezTo>
                    <a:pt x="46" y="13"/>
                    <a:pt x="46" y="13"/>
                    <a:pt x="46" y="13"/>
                  </a:cubicBezTo>
                  <a:cubicBezTo>
                    <a:pt x="48" y="10"/>
                    <a:pt x="51" y="9"/>
                    <a:pt x="54" y="9"/>
                  </a:cubicBezTo>
                  <a:cubicBezTo>
                    <a:pt x="56" y="9"/>
                    <a:pt x="58" y="10"/>
                    <a:pt x="59" y="11"/>
                  </a:cubicBezTo>
                  <a:cubicBezTo>
                    <a:pt x="73" y="18"/>
                    <a:pt x="88" y="44"/>
                    <a:pt x="89" y="45"/>
                  </a:cubicBezTo>
                  <a:cubicBezTo>
                    <a:pt x="90" y="48"/>
                    <a:pt x="91" y="51"/>
                    <a:pt x="90" y="53"/>
                  </a:cubicBezTo>
                  <a:cubicBezTo>
                    <a:pt x="90" y="55"/>
                    <a:pt x="89" y="56"/>
                    <a:pt x="88" y="57"/>
                  </a:cubicBezTo>
                  <a:cubicBezTo>
                    <a:pt x="87" y="57"/>
                    <a:pt x="87" y="57"/>
                    <a:pt x="87" y="57"/>
                  </a:cubicBezTo>
                  <a:cubicBezTo>
                    <a:pt x="84" y="60"/>
                    <a:pt x="75" y="67"/>
                    <a:pt x="74" y="69"/>
                  </a:cubicBezTo>
                  <a:cubicBezTo>
                    <a:pt x="71" y="73"/>
                    <a:pt x="70" y="77"/>
                    <a:pt x="69" y="80"/>
                  </a:cubicBezTo>
                  <a:cubicBezTo>
                    <a:pt x="66" y="74"/>
                    <a:pt x="64" y="68"/>
                    <a:pt x="63" y="61"/>
                  </a:cubicBezTo>
                  <a:cubicBezTo>
                    <a:pt x="63" y="58"/>
                    <a:pt x="61" y="57"/>
                    <a:pt x="59" y="57"/>
                  </a:cubicBezTo>
                  <a:cubicBezTo>
                    <a:pt x="56" y="57"/>
                    <a:pt x="55" y="59"/>
                    <a:pt x="55" y="61"/>
                  </a:cubicBezTo>
                  <a:cubicBezTo>
                    <a:pt x="58" y="89"/>
                    <a:pt x="80" y="107"/>
                    <a:pt x="80" y="108"/>
                  </a:cubicBezTo>
                  <a:cubicBezTo>
                    <a:pt x="81" y="108"/>
                    <a:pt x="81" y="108"/>
                    <a:pt x="81" y="108"/>
                  </a:cubicBezTo>
                  <a:cubicBezTo>
                    <a:pt x="123" y="151"/>
                    <a:pt x="123" y="151"/>
                    <a:pt x="123" y="151"/>
                  </a:cubicBezTo>
                  <a:cubicBezTo>
                    <a:pt x="123" y="151"/>
                    <a:pt x="124" y="151"/>
                    <a:pt x="124" y="151"/>
                  </a:cubicBezTo>
                  <a:cubicBezTo>
                    <a:pt x="124" y="151"/>
                    <a:pt x="124" y="152"/>
                    <a:pt x="124" y="152"/>
                  </a:cubicBezTo>
                  <a:cubicBezTo>
                    <a:pt x="125" y="153"/>
                    <a:pt x="143" y="170"/>
                    <a:pt x="171" y="173"/>
                  </a:cubicBezTo>
                  <a:cubicBezTo>
                    <a:pt x="171" y="173"/>
                    <a:pt x="171" y="173"/>
                    <a:pt x="171" y="173"/>
                  </a:cubicBezTo>
                  <a:cubicBezTo>
                    <a:pt x="173" y="173"/>
                    <a:pt x="175" y="172"/>
                    <a:pt x="175" y="169"/>
                  </a:cubicBezTo>
                  <a:cubicBezTo>
                    <a:pt x="175" y="167"/>
                    <a:pt x="174" y="165"/>
                    <a:pt x="171" y="165"/>
                  </a:cubicBezTo>
                  <a:cubicBezTo>
                    <a:pt x="163" y="164"/>
                    <a:pt x="155" y="162"/>
                    <a:pt x="149" y="159"/>
                  </a:cubicBezTo>
                  <a:cubicBezTo>
                    <a:pt x="152" y="158"/>
                    <a:pt x="155" y="156"/>
                    <a:pt x="159" y="154"/>
                  </a:cubicBezTo>
                  <a:cubicBezTo>
                    <a:pt x="161" y="153"/>
                    <a:pt x="168" y="144"/>
                    <a:pt x="171" y="141"/>
                  </a:cubicBezTo>
                  <a:cubicBezTo>
                    <a:pt x="171" y="140"/>
                    <a:pt x="171" y="140"/>
                    <a:pt x="171" y="140"/>
                  </a:cubicBezTo>
                  <a:cubicBezTo>
                    <a:pt x="172" y="139"/>
                    <a:pt x="173" y="138"/>
                    <a:pt x="175" y="138"/>
                  </a:cubicBezTo>
                  <a:cubicBezTo>
                    <a:pt x="177" y="137"/>
                    <a:pt x="180" y="138"/>
                    <a:pt x="183" y="139"/>
                  </a:cubicBezTo>
                  <a:cubicBezTo>
                    <a:pt x="191" y="144"/>
                    <a:pt x="212" y="158"/>
                    <a:pt x="217" y="169"/>
                  </a:cubicBezTo>
                  <a:cubicBezTo>
                    <a:pt x="220" y="173"/>
                    <a:pt x="219" y="179"/>
                    <a:pt x="215"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6A78FAF1-5BFD-6796-76B8-AF65B8A9EB09}"/>
                </a:ext>
              </a:extLst>
            </p:cNvPr>
            <p:cNvSpPr>
              <a:spLocks/>
            </p:cNvSpPr>
            <p:nvPr/>
          </p:nvSpPr>
          <p:spPr bwMode="auto">
            <a:xfrm>
              <a:off x="3417888" y="1228725"/>
              <a:ext cx="449263" cy="446088"/>
            </a:xfrm>
            <a:custGeom>
              <a:avLst/>
              <a:gdLst>
                <a:gd name="T0" fmla="*/ 4 w 135"/>
                <a:gd name="T1" fmla="*/ 0 h 134"/>
                <a:gd name="T2" fmla="*/ 0 w 135"/>
                <a:gd name="T3" fmla="*/ 4 h 134"/>
                <a:gd name="T4" fmla="*/ 4 w 135"/>
                <a:gd name="T5" fmla="*/ 8 h 134"/>
                <a:gd name="T6" fmla="*/ 127 w 135"/>
                <a:gd name="T7" fmla="*/ 130 h 134"/>
                <a:gd name="T8" fmla="*/ 131 w 135"/>
                <a:gd name="T9" fmla="*/ 134 h 134"/>
                <a:gd name="T10" fmla="*/ 135 w 135"/>
                <a:gd name="T11" fmla="*/ 130 h 134"/>
                <a:gd name="T12" fmla="*/ 4 w 13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35" h="134">
                  <a:moveTo>
                    <a:pt x="4" y="0"/>
                  </a:moveTo>
                  <a:cubicBezTo>
                    <a:pt x="2" y="0"/>
                    <a:pt x="0" y="2"/>
                    <a:pt x="0" y="4"/>
                  </a:cubicBezTo>
                  <a:cubicBezTo>
                    <a:pt x="0" y="6"/>
                    <a:pt x="2" y="8"/>
                    <a:pt x="4" y="8"/>
                  </a:cubicBezTo>
                  <a:cubicBezTo>
                    <a:pt x="72" y="8"/>
                    <a:pt x="127" y="63"/>
                    <a:pt x="127" y="130"/>
                  </a:cubicBezTo>
                  <a:cubicBezTo>
                    <a:pt x="127" y="133"/>
                    <a:pt x="129" y="134"/>
                    <a:pt x="131" y="134"/>
                  </a:cubicBezTo>
                  <a:cubicBezTo>
                    <a:pt x="133" y="134"/>
                    <a:pt x="135" y="133"/>
                    <a:pt x="135" y="130"/>
                  </a:cubicBezTo>
                  <a:cubicBezTo>
                    <a:pt x="135" y="59"/>
                    <a:pt x="7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D4D77004-66ED-8F69-0B22-43030E8F4B82}"/>
                </a:ext>
              </a:extLst>
            </p:cNvPr>
            <p:cNvSpPr>
              <a:spLocks/>
            </p:cNvSpPr>
            <p:nvPr/>
          </p:nvSpPr>
          <p:spPr bwMode="auto">
            <a:xfrm>
              <a:off x="3417888" y="1322388"/>
              <a:ext cx="355600" cy="352425"/>
            </a:xfrm>
            <a:custGeom>
              <a:avLst/>
              <a:gdLst>
                <a:gd name="T0" fmla="*/ 4 w 107"/>
                <a:gd name="T1" fmla="*/ 8 h 106"/>
                <a:gd name="T2" fmla="*/ 99 w 107"/>
                <a:gd name="T3" fmla="*/ 102 h 106"/>
                <a:gd name="T4" fmla="*/ 103 w 107"/>
                <a:gd name="T5" fmla="*/ 106 h 106"/>
                <a:gd name="T6" fmla="*/ 107 w 107"/>
                <a:gd name="T7" fmla="*/ 102 h 106"/>
                <a:gd name="T8" fmla="*/ 4 w 107"/>
                <a:gd name="T9" fmla="*/ 0 h 106"/>
                <a:gd name="T10" fmla="*/ 0 w 107"/>
                <a:gd name="T11" fmla="*/ 4 h 106"/>
                <a:gd name="T12" fmla="*/ 4 w 10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07" h="106">
                  <a:moveTo>
                    <a:pt x="4" y="8"/>
                  </a:moveTo>
                  <a:cubicBezTo>
                    <a:pt x="57" y="8"/>
                    <a:pt x="99" y="50"/>
                    <a:pt x="99" y="102"/>
                  </a:cubicBezTo>
                  <a:cubicBezTo>
                    <a:pt x="99" y="105"/>
                    <a:pt x="101" y="106"/>
                    <a:pt x="103" y="106"/>
                  </a:cubicBezTo>
                  <a:cubicBezTo>
                    <a:pt x="105" y="106"/>
                    <a:pt x="107" y="105"/>
                    <a:pt x="107" y="102"/>
                  </a:cubicBezTo>
                  <a:cubicBezTo>
                    <a:pt x="107" y="46"/>
                    <a:pt x="61"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1047DB43-6B55-92B4-951D-E657BB8BBE41}"/>
                </a:ext>
              </a:extLst>
            </p:cNvPr>
            <p:cNvSpPr>
              <a:spLocks/>
            </p:cNvSpPr>
            <p:nvPr/>
          </p:nvSpPr>
          <p:spPr bwMode="auto">
            <a:xfrm>
              <a:off x="3417888" y="1416050"/>
              <a:ext cx="261938" cy="258763"/>
            </a:xfrm>
            <a:custGeom>
              <a:avLst/>
              <a:gdLst>
                <a:gd name="T0" fmla="*/ 4 w 79"/>
                <a:gd name="T1" fmla="*/ 8 h 78"/>
                <a:gd name="T2" fmla="*/ 71 w 79"/>
                <a:gd name="T3" fmla="*/ 74 h 78"/>
                <a:gd name="T4" fmla="*/ 75 w 79"/>
                <a:gd name="T5" fmla="*/ 78 h 78"/>
                <a:gd name="T6" fmla="*/ 79 w 79"/>
                <a:gd name="T7" fmla="*/ 74 h 78"/>
                <a:gd name="T8" fmla="*/ 4 w 79"/>
                <a:gd name="T9" fmla="*/ 0 h 78"/>
                <a:gd name="T10" fmla="*/ 0 w 79"/>
                <a:gd name="T11" fmla="*/ 4 h 78"/>
                <a:gd name="T12" fmla="*/ 4 w 79"/>
                <a:gd name="T13" fmla="*/ 8 h 78"/>
              </a:gdLst>
              <a:ahLst/>
              <a:cxnLst>
                <a:cxn ang="0">
                  <a:pos x="T0" y="T1"/>
                </a:cxn>
                <a:cxn ang="0">
                  <a:pos x="T2" y="T3"/>
                </a:cxn>
                <a:cxn ang="0">
                  <a:pos x="T4" y="T5"/>
                </a:cxn>
                <a:cxn ang="0">
                  <a:pos x="T6" y="T7"/>
                </a:cxn>
                <a:cxn ang="0">
                  <a:pos x="T8" y="T9"/>
                </a:cxn>
                <a:cxn ang="0">
                  <a:pos x="T10" y="T11"/>
                </a:cxn>
                <a:cxn ang="0">
                  <a:pos x="T12" y="T13"/>
                </a:cxn>
              </a:cxnLst>
              <a:rect l="0" t="0" r="r" b="b"/>
              <a:pathLst>
                <a:path w="79" h="78">
                  <a:moveTo>
                    <a:pt x="4" y="8"/>
                  </a:moveTo>
                  <a:cubicBezTo>
                    <a:pt x="41" y="8"/>
                    <a:pt x="71" y="38"/>
                    <a:pt x="71" y="74"/>
                  </a:cubicBezTo>
                  <a:cubicBezTo>
                    <a:pt x="71" y="77"/>
                    <a:pt x="73" y="78"/>
                    <a:pt x="75" y="78"/>
                  </a:cubicBezTo>
                  <a:cubicBezTo>
                    <a:pt x="77" y="78"/>
                    <a:pt x="79" y="77"/>
                    <a:pt x="79" y="74"/>
                  </a:cubicBezTo>
                  <a:cubicBezTo>
                    <a:pt x="79" y="34"/>
                    <a:pt x="45"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81">
            <a:extLst>
              <a:ext uri="{FF2B5EF4-FFF2-40B4-BE49-F238E27FC236}">
                <a16:creationId xmlns:a16="http://schemas.microsoft.com/office/drawing/2014/main" id="{E9757CEE-ED3E-F651-687F-59BEE8CD7727}"/>
              </a:ext>
            </a:extLst>
          </p:cNvPr>
          <p:cNvGrpSpPr/>
          <p:nvPr/>
        </p:nvGrpSpPr>
        <p:grpSpPr>
          <a:xfrm>
            <a:off x="721770" y="5815978"/>
            <a:ext cx="238484" cy="238835"/>
            <a:chOff x="9858375" y="4448175"/>
            <a:chExt cx="1079500" cy="1081088"/>
          </a:xfrm>
          <a:solidFill>
            <a:schemeClr val="bg1"/>
          </a:solidFill>
        </p:grpSpPr>
        <p:sp>
          <p:nvSpPr>
            <p:cNvPr id="31" name="Freeform 245">
              <a:extLst>
                <a:ext uri="{FF2B5EF4-FFF2-40B4-BE49-F238E27FC236}">
                  <a16:creationId xmlns:a16="http://schemas.microsoft.com/office/drawing/2014/main" id="{39CA9959-EB7A-D1AE-783E-F2B73629BED3}"/>
                </a:ext>
              </a:extLst>
            </p:cNvPr>
            <p:cNvSpPr>
              <a:spLocks noEditPoints="1"/>
            </p:cNvSpPr>
            <p:nvPr/>
          </p:nvSpPr>
          <p:spPr bwMode="auto">
            <a:xfrm>
              <a:off x="9858375" y="4448175"/>
              <a:ext cx="1079500" cy="1081088"/>
            </a:xfrm>
            <a:custGeom>
              <a:avLst/>
              <a:gdLst>
                <a:gd name="T0" fmla="*/ 1468 w 2048"/>
                <a:gd name="T1" fmla="*/ 2055 h 2055"/>
                <a:gd name="T2" fmla="*/ 1469 w 2048"/>
                <a:gd name="T3" fmla="*/ 2055 h 2055"/>
                <a:gd name="T4" fmla="*/ 1855 w 2048"/>
                <a:gd name="T5" fmla="*/ 1670 h 2055"/>
                <a:gd name="T6" fmla="*/ 1869 w 2048"/>
                <a:gd name="T7" fmla="*/ 1649 h 2055"/>
                <a:gd name="T8" fmla="*/ 1997 w 2048"/>
                <a:gd name="T9" fmla="*/ 823 h 2055"/>
                <a:gd name="T10" fmla="*/ 1502 w 2048"/>
                <a:gd name="T11" fmla="*/ 144 h 2055"/>
                <a:gd name="T12" fmla="*/ 1306 w 2048"/>
                <a:gd name="T13" fmla="*/ 21 h 2055"/>
                <a:gd name="T14" fmla="*/ 887 w 2048"/>
                <a:gd name="T15" fmla="*/ 41 h 2055"/>
                <a:gd name="T16" fmla="*/ 819 w 2048"/>
                <a:gd name="T17" fmla="*/ 41 h 2055"/>
                <a:gd name="T18" fmla="*/ 751 w 2048"/>
                <a:gd name="T19" fmla="*/ 287 h 2055"/>
                <a:gd name="T20" fmla="*/ 717 w 2048"/>
                <a:gd name="T21" fmla="*/ 7 h 2055"/>
                <a:gd name="T22" fmla="*/ 683 w 2048"/>
                <a:gd name="T23" fmla="*/ 320 h 2055"/>
                <a:gd name="T24" fmla="*/ 580 w 2048"/>
                <a:gd name="T25" fmla="*/ 455 h 2055"/>
                <a:gd name="T26" fmla="*/ 137 w 2048"/>
                <a:gd name="T27" fmla="*/ 724 h 2055"/>
                <a:gd name="T28" fmla="*/ 0 w 2048"/>
                <a:gd name="T29" fmla="*/ 2021 h 2055"/>
                <a:gd name="T30" fmla="*/ 273 w 2048"/>
                <a:gd name="T31" fmla="*/ 1987 h 2055"/>
                <a:gd name="T32" fmla="*/ 307 w 2048"/>
                <a:gd name="T33" fmla="*/ 1714 h 2055"/>
                <a:gd name="T34" fmla="*/ 512 w 2048"/>
                <a:gd name="T35" fmla="*/ 1748 h 2055"/>
                <a:gd name="T36" fmla="*/ 273 w 2048"/>
                <a:gd name="T37" fmla="*/ 1987 h 2055"/>
                <a:gd name="T38" fmla="*/ 1980 w 2048"/>
                <a:gd name="T39" fmla="*/ 1058 h 2055"/>
                <a:gd name="T40" fmla="*/ 1801 w 2048"/>
                <a:gd name="T41" fmla="*/ 1628 h 2055"/>
                <a:gd name="T42" fmla="*/ 1469 w 2048"/>
                <a:gd name="T43" fmla="*/ 1979 h 2055"/>
                <a:gd name="T44" fmla="*/ 1137 w 2048"/>
                <a:gd name="T45" fmla="*/ 1628 h 2055"/>
                <a:gd name="T46" fmla="*/ 959 w 2048"/>
                <a:gd name="T47" fmla="*/ 1058 h 2055"/>
                <a:gd name="T48" fmla="*/ 1470 w 2048"/>
                <a:gd name="T49" fmla="*/ 553 h 2055"/>
                <a:gd name="T50" fmla="*/ 649 w 2048"/>
                <a:gd name="T51" fmla="*/ 656 h 2055"/>
                <a:gd name="T52" fmla="*/ 887 w 2048"/>
                <a:gd name="T53" fmla="*/ 621 h 2055"/>
                <a:gd name="T54" fmla="*/ 649 w 2048"/>
                <a:gd name="T55" fmla="*/ 587 h 2055"/>
                <a:gd name="T56" fmla="*/ 956 w 2048"/>
                <a:gd name="T57" fmla="*/ 519 h 2055"/>
                <a:gd name="T58" fmla="*/ 956 w 2048"/>
                <a:gd name="T59" fmla="*/ 451 h 2055"/>
                <a:gd name="T60" fmla="*/ 687 w 2048"/>
                <a:gd name="T61" fmla="*/ 393 h 2055"/>
                <a:gd name="T62" fmla="*/ 731 w 2048"/>
                <a:gd name="T63" fmla="*/ 373 h 2055"/>
                <a:gd name="T64" fmla="*/ 867 w 2048"/>
                <a:gd name="T65" fmla="*/ 307 h 2055"/>
                <a:gd name="T66" fmla="*/ 1402 w 2048"/>
                <a:gd name="T67" fmla="*/ 86 h 2055"/>
                <a:gd name="T68" fmla="*/ 1434 w 2048"/>
                <a:gd name="T69" fmla="*/ 486 h 2055"/>
                <a:gd name="T70" fmla="*/ 891 w 2048"/>
                <a:gd name="T71" fmla="*/ 1058 h 2055"/>
                <a:gd name="T72" fmla="*/ 1081 w 2048"/>
                <a:gd name="T73" fmla="*/ 1667 h 2055"/>
                <a:gd name="T74" fmla="*/ 1368 w 2048"/>
                <a:gd name="T75" fmla="*/ 1987 h 2055"/>
                <a:gd name="T76" fmla="*/ 785 w 2048"/>
                <a:gd name="T77" fmla="*/ 860 h 2055"/>
                <a:gd name="T78" fmla="*/ 649 w 2048"/>
                <a:gd name="T79" fmla="*/ 656 h 2055"/>
                <a:gd name="T80" fmla="*/ 649 w 2048"/>
                <a:gd name="T81" fmla="*/ 792 h 2055"/>
                <a:gd name="T82" fmla="*/ 717 w 2048"/>
                <a:gd name="T83" fmla="*/ 1987 h 2055"/>
                <a:gd name="T84" fmla="*/ 580 w 2048"/>
                <a:gd name="T85" fmla="*/ 1748 h 2055"/>
                <a:gd name="T86" fmla="*/ 307 w 2048"/>
                <a:gd name="T87" fmla="*/ 1645 h 2055"/>
                <a:gd name="T88" fmla="*/ 205 w 2048"/>
                <a:gd name="T89" fmla="*/ 1987 h 2055"/>
                <a:gd name="T90" fmla="*/ 68 w 2048"/>
                <a:gd name="T91" fmla="*/ 1099 h 2055"/>
                <a:gd name="T92" fmla="*/ 307 w 2048"/>
                <a:gd name="T93" fmla="*/ 1065 h 2055"/>
                <a:gd name="T94" fmla="*/ 68 w 2048"/>
                <a:gd name="T95" fmla="*/ 1031 h 2055"/>
                <a:gd name="T96" fmla="*/ 375 w 2048"/>
                <a:gd name="T97" fmla="*/ 963 h 2055"/>
                <a:gd name="T98" fmla="*/ 375 w 2048"/>
                <a:gd name="T99" fmla="*/ 894 h 2055"/>
                <a:gd name="T100" fmla="*/ 68 w 2048"/>
                <a:gd name="T101" fmla="*/ 86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2055">
                  <a:moveTo>
                    <a:pt x="34" y="2055"/>
                  </a:moveTo>
                  <a:cubicBezTo>
                    <a:pt x="1468" y="2055"/>
                    <a:pt x="1468" y="2055"/>
                    <a:pt x="1468" y="2055"/>
                  </a:cubicBezTo>
                  <a:cubicBezTo>
                    <a:pt x="1468" y="2055"/>
                    <a:pt x="1468" y="2055"/>
                    <a:pt x="1469" y="2055"/>
                  </a:cubicBezTo>
                  <a:cubicBezTo>
                    <a:pt x="1469" y="2055"/>
                    <a:pt x="1469" y="2055"/>
                    <a:pt x="1469" y="2055"/>
                  </a:cubicBezTo>
                  <a:cubicBezTo>
                    <a:pt x="1476" y="2055"/>
                    <a:pt x="1483" y="2053"/>
                    <a:pt x="1488" y="2049"/>
                  </a:cubicBezTo>
                  <a:cubicBezTo>
                    <a:pt x="1633" y="1947"/>
                    <a:pt x="1757" y="1818"/>
                    <a:pt x="1855" y="1670"/>
                  </a:cubicBezTo>
                  <a:cubicBezTo>
                    <a:pt x="1858" y="1666"/>
                    <a:pt x="1858" y="1666"/>
                    <a:pt x="1858" y="1666"/>
                  </a:cubicBezTo>
                  <a:cubicBezTo>
                    <a:pt x="1862" y="1660"/>
                    <a:pt x="1866" y="1654"/>
                    <a:pt x="1869" y="1649"/>
                  </a:cubicBezTo>
                  <a:cubicBezTo>
                    <a:pt x="1984" y="1473"/>
                    <a:pt x="2046" y="1268"/>
                    <a:pt x="2048" y="1058"/>
                  </a:cubicBezTo>
                  <a:cubicBezTo>
                    <a:pt x="2048" y="977"/>
                    <a:pt x="2031" y="897"/>
                    <a:pt x="1997" y="823"/>
                  </a:cubicBezTo>
                  <a:cubicBezTo>
                    <a:pt x="1907" y="627"/>
                    <a:pt x="1717" y="498"/>
                    <a:pt x="1502" y="486"/>
                  </a:cubicBezTo>
                  <a:cubicBezTo>
                    <a:pt x="1502" y="144"/>
                    <a:pt x="1502" y="144"/>
                    <a:pt x="1502" y="144"/>
                  </a:cubicBezTo>
                  <a:cubicBezTo>
                    <a:pt x="1502" y="97"/>
                    <a:pt x="1478" y="53"/>
                    <a:pt x="1438" y="28"/>
                  </a:cubicBezTo>
                  <a:cubicBezTo>
                    <a:pt x="1398" y="3"/>
                    <a:pt x="1348" y="0"/>
                    <a:pt x="1306" y="21"/>
                  </a:cubicBezTo>
                  <a:cubicBezTo>
                    <a:pt x="887" y="222"/>
                    <a:pt x="887" y="222"/>
                    <a:pt x="887" y="222"/>
                  </a:cubicBezTo>
                  <a:cubicBezTo>
                    <a:pt x="887" y="41"/>
                    <a:pt x="887" y="41"/>
                    <a:pt x="887" y="41"/>
                  </a:cubicBezTo>
                  <a:cubicBezTo>
                    <a:pt x="887" y="22"/>
                    <a:pt x="872" y="7"/>
                    <a:pt x="853" y="7"/>
                  </a:cubicBezTo>
                  <a:cubicBezTo>
                    <a:pt x="834" y="7"/>
                    <a:pt x="819" y="22"/>
                    <a:pt x="819" y="41"/>
                  </a:cubicBezTo>
                  <a:cubicBezTo>
                    <a:pt x="819" y="254"/>
                    <a:pt x="819" y="254"/>
                    <a:pt x="819" y="254"/>
                  </a:cubicBezTo>
                  <a:cubicBezTo>
                    <a:pt x="751" y="287"/>
                    <a:pt x="751" y="287"/>
                    <a:pt x="751" y="287"/>
                  </a:cubicBezTo>
                  <a:cubicBezTo>
                    <a:pt x="751" y="41"/>
                    <a:pt x="751" y="41"/>
                    <a:pt x="751" y="41"/>
                  </a:cubicBezTo>
                  <a:cubicBezTo>
                    <a:pt x="751" y="22"/>
                    <a:pt x="736" y="7"/>
                    <a:pt x="717" y="7"/>
                  </a:cubicBezTo>
                  <a:cubicBezTo>
                    <a:pt x="698" y="7"/>
                    <a:pt x="683" y="22"/>
                    <a:pt x="683" y="41"/>
                  </a:cubicBezTo>
                  <a:cubicBezTo>
                    <a:pt x="683" y="320"/>
                    <a:pt x="683" y="320"/>
                    <a:pt x="683" y="320"/>
                  </a:cubicBezTo>
                  <a:cubicBezTo>
                    <a:pt x="658" y="332"/>
                    <a:pt x="658" y="332"/>
                    <a:pt x="658" y="332"/>
                  </a:cubicBezTo>
                  <a:cubicBezTo>
                    <a:pt x="610" y="355"/>
                    <a:pt x="580" y="402"/>
                    <a:pt x="580" y="455"/>
                  </a:cubicBezTo>
                  <a:cubicBezTo>
                    <a:pt x="580" y="724"/>
                    <a:pt x="580" y="724"/>
                    <a:pt x="580" y="724"/>
                  </a:cubicBezTo>
                  <a:cubicBezTo>
                    <a:pt x="137" y="724"/>
                    <a:pt x="137" y="724"/>
                    <a:pt x="137" y="724"/>
                  </a:cubicBezTo>
                  <a:cubicBezTo>
                    <a:pt x="61" y="724"/>
                    <a:pt x="0" y="785"/>
                    <a:pt x="0" y="860"/>
                  </a:cubicBezTo>
                  <a:cubicBezTo>
                    <a:pt x="0" y="2021"/>
                    <a:pt x="0" y="2021"/>
                    <a:pt x="0" y="2021"/>
                  </a:cubicBezTo>
                  <a:cubicBezTo>
                    <a:pt x="0" y="2040"/>
                    <a:pt x="15" y="2055"/>
                    <a:pt x="34" y="2055"/>
                  </a:cubicBezTo>
                  <a:close/>
                  <a:moveTo>
                    <a:pt x="273" y="1987"/>
                  </a:moveTo>
                  <a:cubicBezTo>
                    <a:pt x="273" y="1748"/>
                    <a:pt x="273" y="1748"/>
                    <a:pt x="273" y="1748"/>
                  </a:cubicBezTo>
                  <a:cubicBezTo>
                    <a:pt x="273" y="1729"/>
                    <a:pt x="288" y="1714"/>
                    <a:pt x="307" y="1714"/>
                  </a:cubicBezTo>
                  <a:cubicBezTo>
                    <a:pt x="478" y="1714"/>
                    <a:pt x="478" y="1714"/>
                    <a:pt x="478" y="1714"/>
                  </a:cubicBezTo>
                  <a:cubicBezTo>
                    <a:pt x="497" y="1714"/>
                    <a:pt x="512" y="1729"/>
                    <a:pt x="512" y="1748"/>
                  </a:cubicBezTo>
                  <a:cubicBezTo>
                    <a:pt x="512" y="1987"/>
                    <a:pt x="512" y="1987"/>
                    <a:pt x="512" y="1987"/>
                  </a:cubicBezTo>
                  <a:lnTo>
                    <a:pt x="273" y="1987"/>
                  </a:lnTo>
                  <a:close/>
                  <a:moveTo>
                    <a:pt x="1935" y="851"/>
                  </a:moveTo>
                  <a:cubicBezTo>
                    <a:pt x="1965" y="916"/>
                    <a:pt x="1980" y="987"/>
                    <a:pt x="1980" y="1058"/>
                  </a:cubicBezTo>
                  <a:cubicBezTo>
                    <a:pt x="1978" y="1256"/>
                    <a:pt x="1919" y="1449"/>
                    <a:pt x="1811" y="1614"/>
                  </a:cubicBezTo>
                  <a:cubicBezTo>
                    <a:pt x="1808" y="1619"/>
                    <a:pt x="1805" y="1624"/>
                    <a:pt x="1801" y="1628"/>
                  </a:cubicBezTo>
                  <a:cubicBezTo>
                    <a:pt x="1798" y="1633"/>
                    <a:pt x="1798" y="1633"/>
                    <a:pt x="1798" y="1633"/>
                  </a:cubicBezTo>
                  <a:cubicBezTo>
                    <a:pt x="1709" y="1766"/>
                    <a:pt x="1598" y="1883"/>
                    <a:pt x="1469" y="1979"/>
                  </a:cubicBezTo>
                  <a:cubicBezTo>
                    <a:pt x="1341" y="1883"/>
                    <a:pt x="1230" y="1766"/>
                    <a:pt x="1140" y="1633"/>
                  </a:cubicBezTo>
                  <a:cubicBezTo>
                    <a:pt x="1137" y="1628"/>
                    <a:pt x="1137" y="1628"/>
                    <a:pt x="1137" y="1628"/>
                  </a:cubicBezTo>
                  <a:cubicBezTo>
                    <a:pt x="1134" y="1623"/>
                    <a:pt x="1131" y="1619"/>
                    <a:pt x="1127" y="1613"/>
                  </a:cubicBezTo>
                  <a:cubicBezTo>
                    <a:pt x="1019" y="1448"/>
                    <a:pt x="961" y="1255"/>
                    <a:pt x="959" y="1058"/>
                  </a:cubicBezTo>
                  <a:cubicBezTo>
                    <a:pt x="959" y="987"/>
                    <a:pt x="974" y="916"/>
                    <a:pt x="1004" y="851"/>
                  </a:cubicBezTo>
                  <a:cubicBezTo>
                    <a:pt x="1088" y="670"/>
                    <a:pt x="1270" y="553"/>
                    <a:pt x="1470" y="553"/>
                  </a:cubicBezTo>
                  <a:cubicBezTo>
                    <a:pt x="1669" y="553"/>
                    <a:pt x="1851" y="670"/>
                    <a:pt x="1935" y="851"/>
                  </a:cubicBezTo>
                  <a:close/>
                  <a:moveTo>
                    <a:pt x="649" y="656"/>
                  </a:moveTo>
                  <a:cubicBezTo>
                    <a:pt x="853" y="656"/>
                    <a:pt x="853" y="656"/>
                    <a:pt x="853" y="656"/>
                  </a:cubicBezTo>
                  <a:cubicBezTo>
                    <a:pt x="872" y="656"/>
                    <a:pt x="887" y="640"/>
                    <a:pt x="887" y="621"/>
                  </a:cubicBezTo>
                  <a:cubicBezTo>
                    <a:pt x="887" y="603"/>
                    <a:pt x="872" y="587"/>
                    <a:pt x="853" y="587"/>
                  </a:cubicBezTo>
                  <a:cubicBezTo>
                    <a:pt x="649" y="587"/>
                    <a:pt x="649" y="587"/>
                    <a:pt x="649" y="587"/>
                  </a:cubicBezTo>
                  <a:cubicBezTo>
                    <a:pt x="649" y="519"/>
                    <a:pt x="649" y="519"/>
                    <a:pt x="649" y="519"/>
                  </a:cubicBezTo>
                  <a:cubicBezTo>
                    <a:pt x="956" y="519"/>
                    <a:pt x="956" y="519"/>
                    <a:pt x="956" y="519"/>
                  </a:cubicBezTo>
                  <a:cubicBezTo>
                    <a:pt x="975" y="519"/>
                    <a:pt x="990" y="504"/>
                    <a:pt x="990" y="485"/>
                  </a:cubicBezTo>
                  <a:cubicBezTo>
                    <a:pt x="990" y="466"/>
                    <a:pt x="975" y="451"/>
                    <a:pt x="956" y="451"/>
                  </a:cubicBezTo>
                  <a:cubicBezTo>
                    <a:pt x="649" y="451"/>
                    <a:pt x="649" y="451"/>
                    <a:pt x="649" y="451"/>
                  </a:cubicBezTo>
                  <a:cubicBezTo>
                    <a:pt x="651" y="426"/>
                    <a:pt x="665" y="404"/>
                    <a:pt x="687" y="393"/>
                  </a:cubicBezTo>
                  <a:cubicBezTo>
                    <a:pt x="730" y="373"/>
                    <a:pt x="730" y="373"/>
                    <a:pt x="730" y="373"/>
                  </a:cubicBezTo>
                  <a:cubicBezTo>
                    <a:pt x="731" y="373"/>
                    <a:pt x="731" y="373"/>
                    <a:pt x="731" y="373"/>
                  </a:cubicBezTo>
                  <a:cubicBezTo>
                    <a:pt x="866" y="307"/>
                    <a:pt x="866" y="307"/>
                    <a:pt x="866" y="307"/>
                  </a:cubicBezTo>
                  <a:cubicBezTo>
                    <a:pt x="867" y="307"/>
                    <a:pt x="867" y="307"/>
                    <a:pt x="867" y="307"/>
                  </a:cubicBezTo>
                  <a:cubicBezTo>
                    <a:pt x="1336" y="82"/>
                    <a:pt x="1336" y="82"/>
                    <a:pt x="1336" y="82"/>
                  </a:cubicBezTo>
                  <a:cubicBezTo>
                    <a:pt x="1357" y="72"/>
                    <a:pt x="1382" y="73"/>
                    <a:pt x="1402" y="86"/>
                  </a:cubicBezTo>
                  <a:cubicBezTo>
                    <a:pt x="1421" y="98"/>
                    <a:pt x="1434" y="120"/>
                    <a:pt x="1434" y="144"/>
                  </a:cubicBezTo>
                  <a:cubicBezTo>
                    <a:pt x="1434" y="486"/>
                    <a:pt x="1434" y="486"/>
                    <a:pt x="1434" y="486"/>
                  </a:cubicBezTo>
                  <a:cubicBezTo>
                    <a:pt x="1220" y="499"/>
                    <a:pt x="1031" y="628"/>
                    <a:pt x="942" y="822"/>
                  </a:cubicBezTo>
                  <a:cubicBezTo>
                    <a:pt x="908" y="896"/>
                    <a:pt x="891" y="977"/>
                    <a:pt x="891" y="1058"/>
                  </a:cubicBezTo>
                  <a:cubicBezTo>
                    <a:pt x="892" y="1268"/>
                    <a:pt x="954" y="1473"/>
                    <a:pt x="1069" y="1648"/>
                  </a:cubicBezTo>
                  <a:cubicBezTo>
                    <a:pt x="1073" y="1655"/>
                    <a:pt x="1077" y="1661"/>
                    <a:pt x="1081" y="1667"/>
                  </a:cubicBezTo>
                  <a:cubicBezTo>
                    <a:pt x="1084" y="1671"/>
                    <a:pt x="1084" y="1671"/>
                    <a:pt x="1084" y="1671"/>
                  </a:cubicBezTo>
                  <a:cubicBezTo>
                    <a:pt x="1163" y="1789"/>
                    <a:pt x="1259" y="1896"/>
                    <a:pt x="1368" y="1987"/>
                  </a:cubicBezTo>
                  <a:cubicBezTo>
                    <a:pt x="785" y="1987"/>
                    <a:pt x="785" y="1987"/>
                    <a:pt x="785" y="1987"/>
                  </a:cubicBezTo>
                  <a:cubicBezTo>
                    <a:pt x="785" y="860"/>
                    <a:pt x="785" y="860"/>
                    <a:pt x="785" y="860"/>
                  </a:cubicBezTo>
                  <a:cubicBezTo>
                    <a:pt x="785" y="785"/>
                    <a:pt x="724" y="724"/>
                    <a:pt x="649" y="724"/>
                  </a:cubicBezTo>
                  <a:lnTo>
                    <a:pt x="649" y="656"/>
                  </a:lnTo>
                  <a:close/>
                  <a:moveTo>
                    <a:pt x="137" y="792"/>
                  </a:moveTo>
                  <a:cubicBezTo>
                    <a:pt x="649" y="792"/>
                    <a:pt x="649" y="792"/>
                    <a:pt x="649" y="792"/>
                  </a:cubicBezTo>
                  <a:cubicBezTo>
                    <a:pt x="686" y="792"/>
                    <a:pt x="717" y="823"/>
                    <a:pt x="717" y="860"/>
                  </a:cubicBezTo>
                  <a:cubicBezTo>
                    <a:pt x="717" y="1987"/>
                    <a:pt x="717" y="1987"/>
                    <a:pt x="717" y="1987"/>
                  </a:cubicBezTo>
                  <a:cubicBezTo>
                    <a:pt x="580" y="1987"/>
                    <a:pt x="580" y="1987"/>
                    <a:pt x="580" y="1987"/>
                  </a:cubicBezTo>
                  <a:cubicBezTo>
                    <a:pt x="580" y="1748"/>
                    <a:pt x="580" y="1748"/>
                    <a:pt x="580" y="1748"/>
                  </a:cubicBezTo>
                  <a:cubicBezTo>
                    <a:pt x="580" y="1691"/>
                    <a:pt x="534" y="1645"/>
                    <a:pt x="478" y="1645"/>
                  </a:cubicBezTo>
                  <a:cubicBezTo>
                    <a:pt x="307" y="1645"/>
                    <a:pt x="307" y="1645"/>
                    <a:pt x="307" y="1645"/>
                  </a:cubicBezTo>
                  <a:cubicBezTo>
                    <a:pt x="251" y="1645"/>
                    <a:pt x="205" y="1691"/>
                    <a:pt x="205" y="1748"/>
                  </a:cubicBezTo>
                  <a:cubicBezTo>
                    <a:pt x="205" y="1987"/>
                    <a:pt x="205" y="1987"/>
                    <a:pt x="205" y="1987"/>
                  </a:cubicBezTo>
                  <a:cubicBezTo>
                    <a:pt x="68" y="1987"/>
                    <a:pt x="68" y="1987"/>
                    <a:pt x="68" y="1987"/>
                  </a:cubicBezTo>
                  <a:cubicBezTo>
                    <a:pt x="68" y="1099"/>
                    <a:pt x="68" y="1099"/>
                    <a:pt x="68" y="1099"/>
                  </a:cubicBezTo>
                  <a:cubicBezTo>
                    <a:pt x="273" y="1099"/>
                    <a:pt x="273" y="1099"/>
                    <a:pt x="273" y="1099"/>
                  </a:cubicBezTo>
                  <a:cubicBezTo>
                    <a:pt x="292" y="1099"/>
                    <a:pt x="307" y="1084"/>
                    <a:pt x="307" y="1065"/>
                  </a:cubicBezTo>
                  <a:cubicBezTo>
                    <a:pt x="307" y="1046"/>
                    <a:pt x="292" y="1031"/>
                    <a:pt x="273" y="1031"/>
                  </a:cubicBezTo>
                  <a:cubicBezTo>
                    <a:pt x="68" y="1031"/>
                    <a:pt x="68" y="1031"/>
                    <a:pt x="68" y="1031"/>
                  </a:cubicBezTo>
                  <a:cubicBezTo>
                    <a:pt x="68" y="963"/>
                    <a:pt x="68" y="963"/>
                    <a:pt x="68" y="963"/>
                  </a:cubicBezTo>
                  <a:cubicBezTo>
                    <a:pt x="375" y="963"/>
                    <a:pt x="375" y="963"/>
                    <a:pt x="375" y="963"/>
                  </a:cubicBezTo>
                  <a:cubicBezTo>
                    <a:pt x="394" y="963"/>
                    <a:pt x="410" y="947"/>
                    <a:pt x="410" y="929"/>
                  </a:cubicBezTo>
                  <a:cubicBezTo>
                    <a:pt x="410" y="910"/>
                    <a:pt x="394" y="894"/>
                    <a:pt x="375" y="894"/>
                  </a:cubicBezTo>
                  <a:cubicBezTo>
                    <a:pt x="68" y="894"/>
                    <a:pt x="68" y="894"/>
                    <a:pt x="68" y="894"/>
                  </a:cubicBezTo>
                  <a:cubicBezTo>
                    <a:pt x="68" y="860"/>
                    <a:pt x="68" y="860"/>
                    <a:pt x="68" y="860"/>
                  </a:cubicBezTo>
                  <a:cubicBezTo>
                    <a:pt x="68" y="823"/>
                    <a:pt x="99" y="792"/>
                    <a:pt x="137" y="7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6">
              <a:extLst>
                <a:ext uri="{FF2B5EF4-FFF2-40B4-BE49-F238E27FC236}">
                  <a16:creationId xmlns:a16="http://schemas.microsoft.com/office/drawing/2014/main" id="{63E98807-D376-F533-6EBA-FD0BFB7FBD4E}"/>
                </a:ext>
              </a:extLst>
            </p:cNvPr>
            <p:cNvSpPr>
              <a:spLocks noEditPoints="1"/>
            </p:cNvSpPr>
            <p:nvPr/>
          </p:nvSpPr>
          <p:spPr bwMode="auto">
            <a:xfrm>
              <a:off x="10415588" y="4792663"/>
              <a:ext cx="431800" cy="431800"/>
            </a:xfrm>
            <a:custGeom>
              <a:avLst/>
              <a:gdLst>
                <a:gd name="T0" fmla="*/ 0 w 819"/>
                <a:gd name="T1" fmla="*/ 409 h 819"/>
                <a:gd name="T2" fmla="*/ 410 w 819"/>
                <a:gd name="T3" fmla="*/ 819 h 819"/>
                <a:gd name="T4" fmla="*/ 819 w 819"/>
                <a:gd name="T5" fmla="*/ 409 h 819"/>
                <a:gd name="T6" fmla="*/ 410 w 819"/>
                <a:gd name="T7" fmla="*/ 0 h 819"/>
                <a:gd name="T8" fmla="*/ 0 w 819"/>
                <a:gd name="T9" fmla="*/ 409 h 819"/>
                <a:gd name="T10" fmla="*/ 751 w 819"/>
                <a:gd name="T11" fmla="*/ 409 h 819"/>
                <a:gd name="T12" fmla="*/ 410 w 819"/>
                <a:gd name="T13" fmla="*/ 750 h 819"/>
                <a:gd name="T14" fmla="*/ 68 w 819"/>
                <a:gd name="T15" fmla="*/ 409 h 819"/>
                <a:gd name="T16" fmla="*/ 410 w 819"/>
                <a:gd name="T17" fmla="*/ 68 h 819"/>
                <a:gd name="T18" fmla="*/ 751 w 819"/>
                <a:gd name="T19" fmla="*/ 40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9" h="819">
                  <a:moveTo>
                    <a:pt x="0" y="409"/>
                  </a:moveTo>
                  <a:cubicBezTo>
                    <a:pt x="0" y="635"/>
                    <a:pt x="184" y="819"/>
                    <a:pt x="410" y="819"/>
                  </a:cubicBezTo>
                  <a:cubicBezTo>
                    <a:pt x="636" y="819"/>
                    <a:pt x="819" y="635"/>
                    <a:pt x="819" y="409"/>
                  </a:cubicBezTo>
                  <a:cubicBezTo>
                    <a:pt x="819" y="183"/>
                    <a:pt x="636" y="0"/>
                    <a:pt x="410" y="0"/>
                  </a:cubicBezTo>
                  <a:cubicBezTo>
                    <a:pt x="184" y="0"/>
                    <a:pt x="0" y="183"/>
                    <a:pt x="0" y="409"/>
                  </a:cubicBezTo>
                  <a:close/>
                  <a:moveTo>
                    <a:pt x="751" y="409"/>
                  </a:moveTo>
                  <a:cubicBezTo>
                    <a:pt x="751" y="598"/>
                    <a:pt x="598" y="750"/>
                    <a:pt x="410" y="750"/>
                  </a:cubicBezTo>
                  <a:cubicBezTo>
                    <a:pt x="221" y="750"/>
                    <a:pt x="68" y="598"/>
                    <a:pt x="68" y="409"/>
                  </a:cubicBezTo>
                  <a:cubicBezTo>
                    <a:pt x="68" y="221"/>
                    <a:pt x="221" y="68"/>
                    <a:pt x="410" y="68"/>
                  </a:cubicBezTo>
                  <a:cubicBezTo>
                    <a:pt x="598" y="68"/>
                    <a:pt x="751" y="221"/>
                    <a:pt x="751" y="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7">
              <a:extLst>
                <a:ext uri="{FF2B5EF4-FFF2-40B4-BE49-F238E27FC236}">
                  <a16:creationId xmlns:a16="http://schemas.microsoft.com/office/drawing/2014/main" id="{1128C71F-622B-CBE1-12FA-35AB89B5705B}"/>
                </a:ext>
              </a:extLst>
            </p:cNvPr>
            <p:cNvSpPr>
              <a:spLocks noEditPoints="1"/>
            </p:cNvSpPr>
            <p:nvPr/>
          </p:nvSpPr>
          <p:spPr bwMode="auto">
            <a:xfrm>
              <a:off x="10521950" y="5278438"/>
              <a:ext cx="219075" cy="142875"/>
            </a:xfrm>
            <a:custGeom>
              <a:avLst/>
              <a:gdLst>
                <a:gd name="T0" fmla="*/ 378 w 415"/>
                <a:gd name="T1" fmla="*/ 0 h 273"/>
                <a:gd name="T2" fmla="*/ 37 w 415"/>
                <a:gd name="T3" fmla="*/ 0 h 273"/>
                <a:gd name="T4" fmla="*/ 6 w 415"/>
                <a:gd name="T5" fmla="*/ 20 h 273"/>
                <a:gd name="T6" fmla="*/ 11 w 415"/>
                <a:gd name="T7" fmla="*/ 56 h 273"/>
                <a:gd name="T8" fmla="*/ 181 w 415"/>
                <a:gd name="T9" fmla="*/ 261 h 273"/>
                <a:gd name="T10" fmla="*/ 208 w 415"/>
                <a:gd name="T11" fmla="*/ 273 h 273"/>
                <a:gd name="T12" fmla="*/ 234 w 415"/>
                <a:gd name="T13" fmla="*/ 261 h 273"/>
                <a:gd name="T14" fmla="*/ 405 w 415"/>
                <a:gd name="T15" fmla="*/ 56 h 273"/>
                <a:gd name="T16" fmla="*/ 409 w 415"/>
                <a:gd name="T17" fmla="*/ 20 h 273"/>
                <a:gd name="T18" fmla="*/ 378 w 415"/>
                <a:gd name="T19" fmla="*/ 0 h 273"/>
                <a:gd name="T20" fmla="*/ 208 w 415"/>
                <a:gd name="T21" fmla="*/ 186 h 273"/>
                <a:gd name="T22" fmla="*/ 110 w 415"/>
                <a:gd name="T23" fmla="*/ 68 h 273"/>
                <a:gd name="T24" fmla="*/ 306 w 415"/>
                <a:gd name="T25" fmla="*/ 68 h 273"/>
                <a:gd name="T26" fmla="*/ 208 w 415"/>
                <a:gd name="T27" fmla="*/ 1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273">
                  <a:moveTo>
                    <a:pt x="378" y="0"/>
                  </a:moveTo>
                  <a:cubicBezTo>
                    <a:pt x="37" y="0"/>
                    <a:pt x="37" y="0"/>
                    <a:pt x="37" y="0"/>
                  </a:cubicBezTo>
                  <a:cubicBezTo>
                    <a:pt x="24" y="0"/>
                    <a:pt x="12" y="8"/>
                    <a:pt x="6" y="20"/>
                  </a:cubicBezTo>
                  <a:cubicBezTo>
                    <a:pt x="0" y="32"/>
                    <a:pt x="2" y="46"/>
                    <a:pt x="11" y="56"/>
                  </a:cubicBezTo>
                  <a:cubicBezTo>
                    <a:pt x="181" y="261"/>
                    <a:pt x="181" y="261"/>
                    <a:pt x="181" y="261"/>
                  </a:cubicBezTo>
                  <a:cubicBezTo>
                    <a:pt x="188" y="269"/>
                    <a:pt x="198" y="273"/>
                    <a:pt x="208" y="273"/>
                  </a:cubicBezTo>
                  <a:cubicBezTo>
                    <a:pt x="218" y="273"/>
                    <a:pt x="227" y="269"/>
                    <a:pt x="234" y="261"/>
                  </a:cubicBezTo>
                  <a:cubicBezTo>
                    <a:pt x="405" y="56"/>
                    <a:pt x="405" y="56"/>
                    <a:pt x="405" y="56"/>
                  </a:cubicBezTo>
                  <a:cubicBezTo>
                    <a:pt x="413" y="46"/>
                    <a:pt x="415" y="32"/>
                    <a:pt x="409" y="20"/>
                  </a:cubicBezTo>
                  <a:cubicBezTo>
                    <a:pt x="404" y="8"/>
                    <a:pt x="392" y="0"/>
                    <a:pt x="378" y="0"/>
                  </a:cubicBezTo>
                  <a:close/>
                  <a:moveTo>
                    <a:pt x="208" y="186"/>
                  </a:moveTo>
                  <a:cubicBezTo>
                    <a:pt x="110" y="68"/>
                    <a:pt x="110" y="68"/>
                    <a:pt x="110" y="68"/>
                  </a:cubicBezTo>
                  <a:cubicBezTo>
                    <a:pt x="306" y="68"/>
                    <a:pt x="306" y="68"/>
                    <a:pt x="306" y="68"/>
                  </a:cubicBezTo>
                  <a:lnTo>
                    <a:pt x="208"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Obrázek 2">
            <a:extLst>
              <a:ext uri="{FF2B5EF4-FFF2-40B4-BE49-F238E27FC236}">
                <a16:creationId xmlns:a16="http://schemas.microsoft.com/office/drawing/2014/main" id="{D37BE4D2-3E02-35D4-0CAD-0D3C4C5ACFBF}"/>
              </a:ext>
            </a:extLst>
          </p:cNvPr>
          <p:cNvPicPr>
            <a:picLocks noChangeAspect="1"/>
          </p:cNvPicPr>
          <p:nvPr/>
        </p:nvPicPr>
        <p:blipFill>
          <a:blip r:embed="rId3">
            <a:alphaModFix amt="5000"/>
          </a:blip>
          <a:stretch>
            <a:fillRect/>
          </a:stretch>
        </p:blipFill>
        <p:spPr>
          <a:xfrm rot="19800000">
            <a:off x="6606000" y="1418400"/>
            <a:ext cx="7106399" cy="7106399"/>
          </a:xfrm>
          <a:prstGeom prst="rect">
            <a:avLst/>
          </a:prstGeom>
        </p:spPr>
      </p:pic>
      <p:sp>
        <p:nvSpPr>
          <p:cNvPr id="12" name="Text Box 1">
            <a:extLst>
              <a:ext uri="{FF2B5EF4-FFF2-40B4-BE49-F238E27FC236}">
                <a16:creationId xmlns:a16="http://schemas.microsoft.com/office/drawing/2014/main" id="{36945B0D-B5BF-6281-B9F4-CB7166EDBBAE}"/>
              </a:ext>
            </a:extLst>
          </p:cNvPr>
          <p:cNvSpPr txBox="1">
            <a:spLocks noChangeArrowheads="1"/>
          </p:cNvSpPr>
          <p:nvPr/>
        </p:nvSpPr>
        <p:spPr bwMode="auto">
          <a:xfrm>
            <a:off x="2711623" y="1318202"/>
            <a:ext cx="8271213" cy="225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nchorCtr="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cs typeface="Arial" charset="0"/>
              </a:defRPr>
            </a:lvl9pPr>
          </a:lstStyle>
          <a:p>
            <a:pPr>
              <a:spcAft>
                <a:spcPts val="2400"/>
              </a:spcAft>
              <a:buClrTx/>
              <a:buFontTx/>
              <a:buNone/>
            </a:pPr>
            <a:r>
              <a:rPr lang="cs-CZ" sz="8000" b="1" i="1" spc="-130" dirty="0">
                <a:solidFill>
                  <a:schemeClr val="bg1"/>
                </a:solidFill>
                <a:latin typeface="Arial" panose="020B0604020202020204" pitchFamily="34" charset="0"/>
                <a:ea typeface="SimSun" charset="-122"/>
                <a:cs typeface="Arial" panose="020B0604020202020204" pitchFamily="34" charset="0"/>
              </a:rPr>
              <a:t>Děkuji za pozornost</a:t>
            </a:r>
            <a:endParaRPr lang="cs-CZ" sz="8000" i="1" dirty="0">
              <a:solidFill>
                <a:srgbClr val="0093D3"/>
              </a:solidFill>
              <a:latin typeface="Arial" panose="020B0604020202020204" pitchFamily="34" charset="0"/>
              <a:ea typeface="SimSun" charset="-122"/>
              <a:cs typeface="Arial" panose="020B0604020202020204" pitchFamily="34" charset="0"/>
            </a:endParaRPr>
          </a:p>
        </p:txBody>
      </p:sp>
    </p:spTree>
    <p:extLst>
      <p:ext uri="{BB962C8B-B14F-4D97-AF65-F5344CB8AC3E}">
        <p14:creationId xmlns:p14="http://schemas.microsoft.com/office/powerpoint/2010/main" val="75266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E05CC-E7F3-41F3-D835-B839D5526862}"/>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1E9BFE3C-D003-654F-CC79-15E4B6B6CA86}"/>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15C9DEF3-86E1-DC7F-E6E0-930EB8CA8F7A}"/>
              </a:ext>
            </a:extLst>
          </p:cNvPr>
          <p:cNvSpPr>
            <a:spLocks noGrp="1"/>
          </p:cNvSpPr>
          <p:nvPr>
            <p:ph type="title"/>
          </p:nvPr>
        </p:nvSpPr>
        <p:spPr>
          <a:xfrm>
            <a:off x="670530" y="394609"/>
            <a:ext cx="10515600" cy="517932"/>
          </a:xfrm>
        </p:spPr>
        <p:txBody>
          <a:bodyPr/>
          <a:lstStyle/>
          <a:p>
            <a:pPr lvl="0">
              <a:lnSpc>
                <a:spcPct val="100000"/>
              </a:lnSpc>
              <a:spcBef>
                <a:spcPts val="0"/>
              </a:spcBef>
            </a:pPr>
            <a:br>
              <a:rPr lang="cs-CZ" sz="1000" b="0" dirty="0">
                <a:ea typeface="+mn-ea"/>
              </a:rPr>
            </a:br>
            <a:r>
              <a:rPr lang="cs-CZ" sz="1000" b="0" dirty="0">
                <a:ea typeface="+mn-ea"/>
              </a:rPr>
              <a:t>									</a:t>
            </a:r>
            <a:endParaRPr lang="cs-CZ" sz="2400" u="sng" dirty="0">
              <a:ea typeface="+mn-ea"/>
            </a:endParaRPr>
          </a:p>
        </p:txBody>
      </p:sp>
      <p:sp>
        <p:nvSpPr>
          <p:cNvPr id="4" name="TextBox 15">
            <a:extLst>
              <a:ext uri="{FF2B5EF4-FFF2-40B4-BE49-F238E27FC236}">
                <a16:creationId xmlns:a16="http://schemas.microsoft.com/office/drawing/2014/main" id="{06F6C215-B33F-1254-BFED-B64052116A86}"/>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6" name="TextovéPole 5">
            <a:extLst>
              <a:ext uri="{FF2B5EF4-FFF2-40B4-BE49-F238E27FC236}">
                <a16:creationId xmlns:a16="http://schemas.microsoft.com/office/drawing/2014/main" id="{D6570935-F82B-8B36-0349-208A4EF60BB5}"/>
              </a:ext>
            </a:extLst>
          </p:cNvPr>
          <p:cNvSpPr txBox="1"/>
          <p:nvPr/>
        </p:nvSpPr>
        <p:spPr>
          <a:xfrm>
            <a:off x="688517" y="463577"/>
            <a:ext cx="10354888" cy="461665"/>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cs-CZ" sz="2400" dirty="0">
                <a:solidFill>
                  <a:srgbClr val="000000"/>
                </a:solidFill>
                <a:latin typeface="Bahnschrift" panose="020B0502040204020203" pitchFamily="34" charset="0"/>
                <a:ea typeface="+mj-ea"/>
                <a:cs typeface="Arial" panose="020B0604020202020204" pitchFamily="34" charset="0"/>
                <a:sym typeface="Wingdings" panose="05000000000000000000" pitchFamily="2" charset="2"/>
              </a:rPr>
              <a:t>Vybraná legislativa a předpisy závazné pro vyhotovení PD</a:t>
            </a:r>
            <a:endParaRPr lang="pl-PL" dirty="0">
              <a:latin typeface="Arial" panose="020B0604020202020204" pitchFamily="34" charset="0"/>
              <a:cs typeface="Arial" panose="020B0604020202020204" pitchFamily="34" charset="0"/>
              <a:sym typeface="Wingdings" panose="05000000000000000000" pitchFamily="2" charset="2"/>
            </a:endParaRPr>
          </a:p>
        </p:txBody>
      </p:sp>
      <p:sp>
        <p:nvSpPr>
          <p:cNvPr id="3" name="Obdélník: se zakulacenými rohy 2">
            <a:extLst>
              <a:ext uri="{FF2B5EF4-FFF2-40B4-BE49-F238E27FC236}">
                <a16:creationId xmlns:a16="http://schemas.microsoft.com/office/drawing/2014/main" id="{02D7290F-98A2-4346-CB2C-08A365394C45}"/>
              </a:ext>
            </a:extLst>
          </p:cNvPr>
          <p:cNvSpPr/>
          <p:nvPr/>
        </p:nvSpPr>
        <p:spPr>
          <a:xfrm>
            <a:off x="1039003" y="1124744"/>
            <a:ext cx="10113994" cy="482453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u="sng" dirty="0">
                <a:solidFill>
                  <a:srgbClr val="000000"/>
                </a:solidFill>
                <a:latin typeface="Arial" panose="020B0604020202020204" pitchFamily="34" charset="0"/>
                <a:cs typeface="Arial" panose="020B0604020202020204" pitchFamily="34" charset="0"/>
                <a:sym typeface="Wingdings" panose="05000000000000000000" pitchFamily="2" charset="2"/>
              </a:rPr>
              <a:t>Legislativa a normativy ČR</a:t>
            </a:r>
            <a:r>
              <a:rPr lang="cs-CZ" dirty="0">
                <a:solidFill>
                  <a:srgbClr val="000000"/>
                </a:solidFill>
                <a:latin typeface="Arial" panose="020B0604020202020204" pitchFamily="34" charset="0"/>
                <a:cs typeface="Arial" panose="020B0604020202020204" pitchFamily="34" charset="0"/>
                <a:sym typeface="Wingdings" panose="05000000000000000000" pitchFamily="2" charset="2"/>
              </a:rPr>
              <a:t>:</a:t>
            </a:r>
          </a:p>
          <a:p>
            <a:pPr marL="742950" lvl="1" indent="-285750">
              <a:buFont typeface="Arial" panose="020B0604020202020204" pitchFamily="34" charset="0"/>
              <a:buChar char="•"/>
              <a:defRPr/>
            </a:pPr>
            <a:r>
              <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Zákony ČR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silniční zákon, stavební zákon, liniový zákon, o zeměměřictví, o katastru nemovitostí, ...) </a:t>
            </a:r>
            <a:r>
              <a:rPr kumimoji="0" lang="cs-C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cs-CZ" sz="18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obecně závazné</a:t>
            </a:r>
            <a:r>
              <a:rPr lang="cs-CZ" dirty="0">
                <a:solidFill>
                  <a:srgbClr val="000000"/>
                </a:solidFill>
                <a:latin typeface="Arial" panose="020B0604020202020204" pitchFamily="34" charset="0"/>
                <a:cs typeface="Arial" panose="020B0604020202020204" pitchFamily="34" charset="0"/>
                <a:sym typeface="Wingdings" panose="05000000000000000000" pitchFamily="2" charset="2"/>
              </a:rPr>
              <a:t>, smlouva s nimi nesmí být v rozporu</a:t>
            </a:r>
            <a:endParaRPr lang="pl-PL"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r>
              <a:rPr kumimoji="0" lang="pl-PL"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Státní normy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ČSN, EN, ISO (01 3419 Výkresy ve stavebnictví, 73 0420 Přesnost vytyčování staveb, 73 0405 Měření posunů a přetvoření,...) </a:t>
            </a:r>
            <a:r>
              <a:rPr lang="pl-PL" b="1"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závazné díky smlouvě</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vyjmenované ve smlouvě</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sng"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Předpisy ministerstva dopravy</a:t>
            </a:r>
            <a:r>
              <a:rPr kumimoji="0" lang="pl-PL" sz="180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(MD)</a:t>
            </a:r>
            <a:r>
              <a:rPr kumimoji="0" lang="pl-PL" sz="180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závazné díky smlouvě</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Prováděcí vyhlášky k zákonům</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VOP, ZOP (staveb PK, konzultační služby, projektové práce – RD)</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Oborový třídník stavebních konstrukcí a prací OTSKP</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Směrnice (pro dokumentaci staveb PK SDS-PK;</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Technické kvalitativní podmínky staveb PK (TKP 1 Všeobecná část,...)</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Technické podmínky (TP237,...)</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Vzorové listy staveb PK (VL 1 Vozoky a krajnice,...)</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Metodické pokyny (SJPK, pro výkon technického dozoru,...)</a:t>
            </a:r>
          </a:p>
        </p:txBody>
      </p:sp>
    </p:spTree>
    <p:extLst>
      <p:ext uri="{BB962C8B-B14F-4D97-AF65-F5344CB8AC3E}">
        <p14:creationId xmlns:p14="http://schemas.microsoft.com/office/powerpoint/2010/main" val="41308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B0E3A-92D5-62CA-F58F-D5FCA9F8988D}"/>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A68B086C-9B1A-D4D4-0C03-5793E97B5DE3}"/>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901976D1-DD5F-7A69-B6BF-101AB803CC14}"/>
              </a:ext>
            </a:extLst>
          </p:cNvPr>
          <p:cNvSpPr>
            <a:spLocks noGrp="1"/>
          </p:cNvSpPr>
          <p:nvPr>
            <p:ph type="title"/>
          </p:nvPr>
        </p:nvSpPr>
        <p:spPr>
          <a:xfrm>
            <a:off x="670530" y="394609"/>
            <a:ext cx="10515600" cy="517932"/>
          </a:xfrm>
        </p:spPr>
        <p:txBody>
          <a:bodyPr/>
          <a:lstStyle/>
          <a:p>
            <a:pPr lvl="0">
              <a:lnSpc>
                <a:spcPct val="100000"/>
              </a:lnSpc>
              <a:spcBef>
                <a:spcPts val="0"/>
              </a:spcBef>
            </a:pPr>
            <a:br>
              <a:rPr lang="cs-CZ" sz="1000" b="0" dirty="0">
                <a:ea typeface="+mn-ea"/>
              </a:rPr>
            </a:br>
            <a:r>
              <a:rPr lang="cs-CZ" sz="1000" b="0" dirty="0">
                <a:ea typeface="+mn-ea"/>
              </a:rPr>
              <a:t>									</a:t>
            </a:r>
            <a:endParaRPr lang="cs-CZ" sz="2400" u="sng" dirty="0">
              <a:ea typeface="+mn-ea"/>
            </a:endParaRPr>
          </a:p>
        </p:txBody>
      </p:sp>
      <p:sp>
        <p:nvSpPr>
          <p:cNvPr id="4" name="TextBox 15">
            <a:extLst>
              <a:ext uri="{FF2B5EF4-FFF2-40B4-BE49-F238E27FC236}">
                <a16:creationId xmlns:a16="http://schemas.microsoft.com/office/drawing/2014/main" id="{B0B11D8C-D31F-35D3-6E73-F0770E08483C}"/>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6" name="TextovéPole 5">
            <a:extLst>
              <a:ext uri="{FF2B5EF4-FFF2-40B4-BE49-F238E27FC236}">
                <a16:creationId xmlns:a16="http://schemas.microsoft.com/office/drawing/2014/main" id="{5B20CF92-2D4B-8E50-2D9A-980B3D2F55DA}"/>
              </a:ext>
            </a:extLst>
          </p:cNvPr>
          <p:cNvSpPr txBox="1"/>
          <p:nvPr/>
        </p:nvSpPr>
        <p:spPr>
          <a:xfrm>
            <a:off x="670530" y="422742"/>
            <a:ext cx="10354888"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Arial" panose="020B0604020202020204" pitchFamily="34" charset="0"/>
                <a:sym typeface="Wingdings" panose="05000000000000000000" pitchFamily="2" charset="2"/>
              </a:rPr>
              <a:t>Vybraná legislativa a předpisy závazné pro vyhotovení PD</a:t>
            </a:r>
          </a:p>
        </p:txBody>
      </p:sp>
      <p:sp>
        <p:nvSpPr>
          <p:cNvPr id="3" name="Obdélník: se zakulacenými rohy 2">
            <a:extLst>
              <a:ext uri="{FF2B5EF4-FFF2-40B4-BE49-F238E27FC236}">
                <a16:creationId xmlns:a16="http://schemas.microsoft.com/office/drawing/2014/main" id="{4144CA13-ABB0-CA29-97C5-A6395D765987}"/>
              </a:ext>
            </a:extLst>
          </p:cNvPr>
          <p:cNvSpPr/>
          <p:nvPr/>
        </p:nvSpPr>
        <p:spPr>
          <a:xfrm>
            <a:off x="934062" y="3949266"/>
            <a:ext cx="10113994" cy="2232248"/>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r>
              <a:rPr lang="cs-CZ" b="1" u="sng"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SDS-PK</a:t>
            </a:r>
            <a:r>
              <a:rPr kumimoji="0" lang="cs-CZ"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cs-CZ"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cs-CZ"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Směrnice MD pro dokumentaci staveb pozemních komunikací):</a:t>
            </a:r>
            <a:r>
              <a:rPr kumimoji="0" lang="cs-CZ" b="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cs-CZ" b="1" i="0"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rozvíjí prováděcí vyhlášku ke stavebnímu zákonu</a:t>
            </a:r>
            <a:endParaRPr kumimoji="0" lang="cs-CZ"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stěžejní resortní dokument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pro vyhotovení PD</a:t>
            </a:r>
          </a:p>
          <a:p>
            <a:pPr marL="742950" lvl="1" indent="-285750">
              <a:buFont typeface="Arial" panose="020B0604020202020204" pitchFamily="34" charset="0"/>
              <a:buChar char="•"/>
              <a:defRPr/>
            </a:pPr>
            <a:r>
              <a:rPr kumimoji="0" lang="cs-CZ"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stanovuje podrobné </a:t>
            </a:r>
            <a:r>
              <a:rPr lang="cs-CZ"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členění a způsob zpracování</a:t>
            </a:r>
            <a:r>
              <a:rPr lang="cs-CZ"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kumimoji="0" lang="cs-CZ"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PD pro </a:t>
            </a:r>
            <a:r>
              <a:rPr kumimoji="0" lang="cs-CZ"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fáze předpřípravy, přípravy soutěže, realizace a provozu</a:t>
            </a:r>
          </a:p>
          <a:p>
            <a:pPr marL="742950" lvl="1" indent="-285750">
              <a:buFont typeface="Arial" panose="020B0604020202020204" pitchFamily="34" charset="0"/>
              <a:buChar char="•"/>
              <a:defRPr/>
            </a:pPr>
            <a:r>
              <a:rPr lang="cs-CZ" dirty="0">
                <a:solidFill>
                  <a:srgbClr val="000000"/>
                </a:solidFill>
                <a:latin typeface="Arial" panose="020B0604020202020204" pitchFamily="34" charset="0"/>
                <a:cs typeface="Arial" panose="020B0604020202020204" pitchFamily="34" charset="0"/>
                <a:sym typeface="Wingdings" panose="05000000000000000000" pitchFamily="2" charset="2"/>
              </a:rPr>
              <a:t>d</a:t>
            </a:r>
            <a:r>
              <a:rPr lang="cs-CZ" dirty="0" err="1">
                <a:solidFill>
                  <a:srgbClr val="000000"/>
                </a:solidFill>
                <a:latin typeface="Arial" panose="020B0604020202020204" pitchFamily="34" charset="0"/>
                <a:cs typeface="Arial" panose="020B0604020202020204" pitchFamily="34" charset="0"/>
                <a:sym typeface="Wingdings" panose="05000000000000000000" pitchFamily="2" charset="2"/>
              </a:rPr>
              <a:t>efinuje</a:t>
            </a:r>
            <a:r>
              <a:rPr lang="cs-CZ"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podrobně </a:t>
            </a:r>
            <a:r>
              <a:rPr lang="cs-CZ"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obsah a náležitosti PD</a:t>
            </a:r>
            <a:r>
              <a:rPr lang="cs-CZ"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s podmínkami pro vyhotovení s vazbou na legislativu a normativy.</a:t>
            </a:r>
            <a:endParaRPr kumimoji="0" lang="cs-CZ"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Obdélník: se zakulacenými rohy 4">
            <a:extLst>
              <a:ext uri="{FF2B5EF4-FFF2-40B4-BE49-F238E27FC236}">
                <a16:creationId xmlns:a16="http://schemas.microsoft.com/office/drawing/2014/main" id="{5D47AF6C-3AC4-FC23-9BF4-C94ECDBE35C2}"/>
              </a:ext>
            </a:extLst>
          </p:cNvPr>
          <p:cNvSpPr/>
          <p:nvPr/>
        </p:nvSpPr>
        <p:spPr>
          <a:xfrm>
            <a:off x="911424" y="1268760"/>
            <a:ext cx="10113994" cy="2304256"/>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r>
              <a:rPr lang="pl-PL" b="1" u="sng"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Předpisy ŘSD</a:t>
            </a:r>
            <a:r>
              <a:rPr lang="pl-PL" u="sng" dirty="0">
                <a:solidFill>
                  <a:srgbClr val="000000"/>
                </a:solidFill>
                <a:latin typeface="Arial" panose="020B0604020202020204" pitchFamily="34" charset="0"/>
                <a:cs typeface="Arial" panose="020B0604020202020204" pitchFamily="34" charset="0"/>
                <a:sym typeface="Wingdings" panose="05000000000000000000" pitchFamily="2" charset="2"/>
              </a:rPr>
              <a:t> s.p.</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 závazné díky smlouvě, </a:t>
            </a:r>
            <a:r>
              <a:rPr lang="pl-PL" b="1" dirty="0">
                <a:solidFill>
                  <a:srgbClr val="000000"/>
                </a:solidFill>
                <a:highlight>
                  <a:srgbClr val="FFFF00"/>
                </a:highlight>
                <a:latin typeface="Arial" panose="020B0604020202020204" pitchFamily="34" charset="0"/>
                <a:cs typeface="Arial" panose="020B0604020202020204" pitchFamily="34" charset="0"/>
                <a:sym typeface="Wingdings" panose="05000000000000000000" pitchFamily="2" charset="2"/>
              </a:rPr>
              <a:t>rozvíjí resortní s ohledem na potřeby ŘSD</a:t>
            </a:r>
            <a:r>
              <a:rPr kumimoji="0" lang="pl-PL"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pl-PL" sz="180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OP, ZOP (projektové práce RD, staveb PK,...)</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Směrnice státního podniku (MPV staveb ŘSD s. p. 10-S-11.10, ....)</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Požadavky na provedení a kvalitu (PPK-BOD, PPK-PLO,...)</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Datové předpisy (B2/C1,C3,..)</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Metodiky (Zásady projektování M4, GD sledování mostních konstrukcí M10, ....)</a:t>
            </a:r>
          </a:p>
          <a:p>
            <a:pPr marL="742950" lvl="1" indent="-285750">
              <a:buFont typeface="Arial" panose="020B0604020202020204" pitchFamily="34" charset="0"/>
              <a:buChar char="•"/>
              <a:defRPr/>
            </a:pP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R-plány (výkresy opakovaných řešení)</a:t>
            </a:r>
            <a:endParaRPr kumimoji="0" lang="cs-CZ"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61659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F7F60-6281-B9DE-7F58-03F2C222FA6C}"/>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EF6FD128-22C3-7908-7397-3A677A557DAD}"/>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ctr"/>
              <a:t>6</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7250756C-28D4-618A-A10F-81B62A424E93}"/>
              </a:ext>
            </a:extLst>
          </p:cNvPr>
          <p:cNvSpPr>
            <a:spLocks noGrp="1"/>
          </p:cNvSpPr>
          <p:nvPr>
            <p:ph type="title"/>
          </p:nvPr>
        </p:nvSpPr>
        <p:spPr>
          <a:xfrm>
            <a:off x="708363" y="506680"/>
            <a:ext cx="10515600" cy="517932"/>
          </a:xfrm>
        </p:spPr>
        <p:txBody>
          <a:bodyPr/>
          <a:lstStyle/>
          <a:p>
            <a:pPr lvl="0">
              <a:lnSpc>
                <a:spcPct val="100000"/>
              </a:lnSpc>
              <a:spcBef>
                <a:spcPts val="0"/>
              </a:spcBef>
            </a:pPr>
            <a:br>
              <a:rPr lang="cs-CZ" sz="2000" b="0" u="sng" dirty="0">
                <a:solidFill>
                  <a:srgbClr val="000000"/>
                </a:solidFill>
                <a:ea typeface="+mn-ea"/>
              </a:rPr>
            </a:br>
            <a:r>
              <a:rPr lang="cs-CZ" sz="1000" b="0" dirty="0">
                <a:ea typeface="+mn-ea"/>
              </a:rPr>
              <a:t>					</a:t>
            </a:r>
            <a:endParaRPr lang="cs-CZ" sz="2400" u="sng" dirty="0">
              <a:ea typeface="+mn-ea"/>
            </a:endParaRPr>
          </a:p>
        </p:txBody>
      </p:sp>
      <p:sp>
        <p:nvSpPr>
          <p:cNvPr id="4" name="TextBox 15">
            <a:extLst>
              <a:ext uri="{FF2B5EF4-FFF2-40B4-BE49-F238E27FC236}">
                <a16:creationId xmlns:a16="http://schemas.microsoft.com/office/drawing/2014/main" id="{84DAD03C-C989-B1CA-E695-4B406B703C46}"/>
              </a:ext>
            </a:extLst>
          </p:cNvPr>
          <p:cNvSpPr txBox="1"/>
          <p:nvPr/>
        </p:nvSpPr>
        <p:spPr>
          <a:xfrm>
            <a:off x="700088" y="6436348"/>
            <a:ext cx="2769989" cy="138499"/>
          </a:xfrm>
          <a:prstGeom prst="rect">
            <a:avLst/>
          </a:prstGeom>
          <a:noFill/>
        </p:spPr>
        <p:txBody>
          <a:bodyPr wrap="none" lIns="0" tIns="0" rIns="0" bIns="0" rtlCol="0">
            <a:spAutoFit/>
          </a:bodyPr>
          <a:lstStyle/>
          <a:p>
            <a:r>
              <a:rPr lang="cs-CZ" sz="900" i="0" spc="100" dirty="0">
                <a:solidFill>
                  <a:srgbClr val="7C7D7D"/>
                </a:solidFill>
                <a:latin typeface="Arial" panose="020B0604020202020204" pitchFamily="34" charset="0"/>
                <a:ea typeface="Montserrat SemiBold" charset="0"/>
                <a:cs typeface="Arial" panose="020B0604020202020204" pitchFamily="34" charset="0"/>
              </a:rPr>
              <a:t>Ředitelství silnic a dálnic    </a:t>
            </a:r>
            <a:r>
              <a:rPr lang="cs-CZ" sz="900" i="0" spc="100" dirty="0">
                <a:solidFill>
                  <a:schemeClr val="tx2"/>
                </a:solidFill>
                <a:latin typeface="Arial" panose="020B0604020202020204" pitchFamily="34" charset="0"/>
                <a:ea typeface="Montserrat SemiBold" charset="0"/>
                <a:cs typeface="Arial" panose="020B0604020202020204" pitchFamily="34" charset="0"/>
              </a:rPr>
              <a:t>/</a:t>
            </a:r>
            <a:r>
              <a:rPr lang="cs-CZ" sz="900" spc="100" dirty="0">
                <a:solidFill>
                  <a:schemeClr val="bg1">
                    <a:lumMod val="50000"/>
                  </a:schemeClr>
                </a:solidFill>
                <a:latin typeface="Arial" panose="020B0604020202020204" pitchFamily="34" charset="0"/>
                <a:ea typeface="Montserrat SemiBold" charset="0"/>
                <a:cs typeface="Arial" panose="020B0604020202020204" pitchFamily="34" charset="0"/>
              </a:rPr>
              <a:t>    </a:t>
            </a:r>
            <a:r>
              <a:rPr lang="cs-CZ" sz="900" b="1" i="0" spc="100" dirty="0">
                <a:solidFill>
                  <a:srgbClr val="7C7D7D"/>
                </a:solidFill>
                <a:latin typeface="Arial" panose="020B0604020202020204" pitchFamily="34" charset="0"/>
                <a:ea typeface="Montserrat SemiBold" charset="0"/>
                <a:cs typeface="Arial" panose="020B0604020202020204" pitchFamily="34" charset="0"/>
              </a:rPr>
              <a:t>www.rsd.cz</a:t>
            </a:r>
          </a:p>
        </p:txBody>
      </p:sp>
      <p:sp>
        <p:nvSpPr>
          <p:cNvPr id="6" name="TextovéPole 5">
            <a:extLst>
              <a:ext uri="{FF2B5EF4-FFF2-40B4-BE49-F238E27FC236}">
                <a16:creationId xmlns:a16="http://schemas.microsoft.com/office/drawing/2014/main" id="{6DCDE8F7-EFF4-2970-835C-FF23223E3D04}"/>
              </a:ext>
            </a:extLst>
          </p:cNvPr>
          <p:cNvSpPr txBox="1"/>
          <p:nvPr/>
        </p:nvSpPr>
        <p:spPr>
          <a:xfrm>
            <a:off x="551384" y="246770"/>
            <a:ext cx="10354888" cy="461665"/>
          </a:xfrm>
          <a:prstGeom prst="rect">
            <a:avLst/>
          </a:prstGeom>
          <a:noFill/>
        </p:spPr>
        <p:txBody>
          <a:bodyPr wrap="square">
            <a:spAutoFit/>
          </a:bodyPr>
          <a:lstStyle/>
          <a:p>
            <a:pPr>
              <a:defRPr/>
            </a:pPr>
            <a:r>
              <a:rPr lang="cs-CZ" sz="2400" dirty="0">
                <a:solidFill>
                  <a:srgbClr val="000000"/>
                </a:solidFill>
                <a:latin typeface="Bahnschrift" panose="020B0502040204020203" pitchFamily="34" charset="0"/>
                <a:cs typeface="Arial" panose="020B0604020202020204" pitchFamily="34" charset="0"/>
                <a:sym typeface="Wingdings" panose="05000000000000000000" pitchFamily="2" charset="2"/>
              </a:rPr>
              <a:t>Stupně a obsah PD ve fázi přípravy staveb PK </a:t>
            </a:r>
          </a:p>
        </p:txBody>
      </p:sp>
      <p:sp>
        <p:nvSpPr>
          <p:cNvPr id="5" name="Obdélník: se zakulacenými rohy 4">
            <a:extLst>
              <a:ext uri="{FF2B5EF4-FFF2-40B4-BE49-F238E27FC236}">
                <a16:creationId xmlns:a16="http://schemas.microsoft.com/office/drawing/2014/main" id="{E6F40809-6F36-53EE-42E7-11FF610BA6AC}"/>
              </a:ext>
            </a:extLst>
          </p:cNvPr>
          <p:cNvSpPr/>
          <p:nvPr/>
        </p:nvSpPr>
        <p:spPr>
          <a:xfrm>
            <a:off x="792278" y="836712"/>
            <a:ext cx="10113994" cy="5400600"/>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Studie: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obsah volný, dle typu (vyhledávací, </a:t>
            </a:r>
            <a:r>
              <a:rPr kumimoji="0" lang="cs-CZ"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technicko-ekonomická</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zeměměřické činnosti: územně analytické podklady, rešerše, sestavy a dopady do KN, dílčí prověření možností (drobné zaměření).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1" i="0" u="sng"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DÚSP:</a:t>
            </a:r>
            <a:r>
              <a:rPr kumimoji="0" lang="cs-CZ" sz="1800" b="1" i="0"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 </a:t>
            </a:r>
            <a:r>
              <a:rPr lang="cs-CZ"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zahrnuje </a:t>
            </a:r>
            <a:r>
              <a:rPr kumimoji="0" lang="cs-CZ" sz="1800" b="1" i="0"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většinu zeměměřických</a:t>
            </a:r>
            <a:r>
              <a:rPr kumimoji="0" lang="cs-CZ" sz="1800" b="1" i="0" strike="noStrike" kern="1200" cap="none" spc="0" normalizeH="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 činností</a:t>
            </a:r>
            <a:endParaRPr kumimoji="0" lang="cs-CZ" sz="1800" b="1" i="0"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řeší umístění nebo změnu stavby, vztah k okolí dle ÚP, technické řešení stavby v rozsahu požadovaného stavebním zákonem, je přílohou k žádosti o vydání stavebního povolení,</a:t>
            </a:r>
          </a:p>
          <a:p>
            <a:pPr marL="742950" lvl="1" indent="-285750" algn="just">
              <a:buFont typeface="Arial" panose="020B0604020202020204" pitchFamily="34" charset="0"/>
              <a:buChar char="•"/>
              <a:defRPr/>
            </a:pP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zeměměřické činnosti: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tvorba/aktualizace </a:t>
            </a:r>
            <a:r>
              <a:rPr lang="cs-CZ"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podkladů pro projekt</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průzkumy,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projekt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vytyčovací sítě,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geodetický koordinační </a:t>
            </a:r>
            <a:r>
              <a:rPr lang="cs-CZ"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vytyčovací výkres</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projekt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monitoringu,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záborový elaborát jako</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lang="cs-CZ"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podklad pro majetkoprávní vypořádání</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geometrické plány, dopady do stávajícího bodového pole atd.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a to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i opakovaně</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PDPS (pro provádění stavby), ZTKP (zvl. technické kvalitativní podmínky) a SP (soupis prací):</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jako ZD stavby, rozpracovává detaily pro výběr zhotovitele ve veřejné soutěži,</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zeměměřické činnosti: kompletace, doplnění GD pro předání staveniště dle TKP kap. 1, podklady pro tvorbu položek SP, podklady pro ZAV či. kácení atd</a:t>
            </a:r>
            <a:endParaRPr kumimoji="0" lang="cs-CZ"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4C73-8225-C934-5207-DBBB0C19918E}"/>
            </a:ext>
          </a:extLst>
        </p:cNvPr>
        <p:cNvGrpSpPr/>
        <p:nvPr/>
      </p:nvGrpSpPr>
      <p:grpSpPr>
        <a:xfrm>
          <a:off x="0" y="0"/>
          <a:ext cx="0" cy="0"/>
          <a:chOff x="0" y="0"/>
          <a:chExt cx="0" cy="0"/>
        </a:xfrm>
      </p:grpSpPr>
      <p:sp>
        <p:nvSpPr>
          <p:cNvPr id="9" name="Obdélník 8">
            <a:extLst>
              <a:ext uri="{FF2B5EF4-FFF2-40B4-BE49-F238E27FC236}">
                <a16:creationId xmlns:a16="http://schemas.microsoft.com/office/drawing/2014/main" id="{B4164F7A-DAA1-34AC-24AA-D845CEC71A2D}"/>
              </a:ext>
            </a:extLst>
          </p:cNvPr>
          <p:cNvSpPr/>
          <p:nvPr/>
        </p:nvSpPr>
        <p:spPr>
          <a:xfrm>
            <a:off x="1199456" y="1052736"/>
            <a:ext cx="9671996" cy="504056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solidFill>
                  <a:schemeClr val="tx1"/>
                </a:solidFill>
                <a:latin typeface="Arial" panose="020B0604020202020204" pitchFamily="34" charset="0"/>
                <a:cs typeface="Arial" panose="020B0604020202020204" pitchFamily="34" charset="0"/>
              </a:rPr>
              <a:t>Příprava</a:t>
            </a: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p:txBody>
      </p:sp>
      <p:sp>
        <p:nvSpPr>
          <p:cNvPr id="7" name="Slide Number Placeholder 24">
            <a:extLst>
              <a:ext uri="{FF2B5EF4-FFF2-40B4-BE49-F238E27FC236}">
                <a16:creationId xmlns:a16="http://schemas.microsoft.com/office/drawing/2014/main" id="{D36306AB-7380-9D47-EC9A-CED83E17FC99}"/>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4" name="TextBox 15">
            <a:extLst>
              <a:ext uri="{FF2B5EF4-FFF2-40B4-BE49-F238E27FC236}">
                <a16:creationId xmlns:a16="http://schemas.microsoft.com/office/drawing/2014/main" id="{45371D37-05AF-0291-B775-6BBE9D78575D}"/>
              </a:ext>
            </a:extLst>
          </p:cNvPr>
          <p:cNvSpPr txBox="1"/>
          <p:nvPr/>
        </p:nvSpPr>
        <p:spPr>
          <a:xfrm>
            <a:off x="737944" y="6364911"/>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3" name="Obdélník: se zakulacenými rohy 2">
            <a:extLst>
              <a:ext uri="{FF2B5EF4-FFF2-40B4-BE49-F238E27FC236}">
                <a16:creationId xmlns:a16="http://schemas.microsoft.com/office/drawing/2014/main" id="{69F8CD0C-A2A0-DDCA-1577-C9A48A725D56}"/>
              </a:ext>
            </a:extLst>
          </p:cNvPr>
          <p:cNvSpPr/>
          <p:nvPr/>
        </p:nvSpPr>
        <p:spPr>
          <a:xfrm>
            <a:off x="1685510" y="2084591"/>
            <a:ext cx="8820980" cy="3190693"/>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Kategorie zeměměřických činnosti</a:t>
            </a:r>
            <a:r>
              <a:rPr lang="cs-CZ" u="sng" dirty="0">
                <a:solidFill>
                  <a:srgbClr val="00000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u="sng"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cs-CZ" dirty="0">
                <a:solidFill>
                  <a:schemeClr val="tx1"/>
                </a:solidFill>
                <a:latin typeface="Arial" panose="020B0604020202020204" pitchFamily="34" charset="0"/>
                <a:cs typeface="Arial" panose="020B0604020202020204" pitchFamily="34" charset="0"/>
              </a:rPr>
              <a:t>I. -  </a:t>
            </a:r>
            <a:r>
              <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samostatně </a:t>
            </a:r>
            <a:r>
              <a:rPr kumimoji="0" lang="cs-CZ"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zajištěné geodetem</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lang="cs-CZ" b="1" dirty="0">
                <a:solidFill>
                  <a:schemeClr val="tx1"/>
                </a:solidFill>
                <a:highlight>
                  <a:srgbClr val="00FF00"/>
                </a:highlight>
                <a:latin typeface="Arial" panose="020B0604020202020204" pitchFamily="34" charset="0"/>
                <a:cs typeface="Arial" panose="020B0604020202020204" pitchFamily="34" charset="0"/>
              </a:rPr>
              <a:t>podklad pro projektovou činnost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autorizovaný AZI</a:t>
            </a:r>
          </a:p>
          <a:p>
            <a:pPr marL="285750" indent="-285750">
              <a:buFont typeface="Arial" panose="020B0604020202020204" pitchFamily="34" charset="0"/>
              <a:buChar char="•"/>
              <a:defRPr/>
            </a:pPr>
            <a:r>
              <a:rPr lang="cs-CZ" dirty="0">
                <a:solidFill>
                  <a:schemeClr val="tx1"/>
                </a:solidFill>
                <a:latin typeface="Arial" panose="020B0604020202020204" pitchFamily="34" charset="0"/>
                <a:cs typeface="Arial" panose="020B0604020202020204" pitchFamily="34" charset="0"/>
              </a:rPr>
              <a:t>II. - </a:t>
            </a:r>
            <a:r>
              <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zpracované ve spolupráci s projektantem</a:t>
            </a:r>
            <a:r>
              <a:rPr lang="cs-CZ" dirty="0">
                <a:solidFill>
                  <a:schemeClr val="tx1"/>
                </a:solidFill>
                <a:latin typeface="Arial" panose="020B0604020202020204" pitchFamily="34" charset="0"/>
                <a:cs typeface="Arial" panose="020B0604020202020204" pitchFamily="34" charset="0"/>
              </a:rPr>
              <a:t>, d</a:t>
            </a:r>
            <a:r>
              <a:rPr kumimoji="0" lang="cs-CZ"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oplňující</a:t>
            </a:r>
            <a:r>
              <a:rPr kumimoji="0" lang="cs-CZ"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cs-CZ" b="1" dirty="0">
                <a:solidFill>
                  <a:schemeClr val="tx1"/>
                </a:solidFill>
                <a:highlight>
                  <a:srgbClr val="00FF00"/>
                </a:highlight>
                <a:latin typeface="Arial" panose="020B0604020202020204" pitchFamily="34" charset="0"/>
                <a:cs typeface="Arial" panose="020B0604020202020204" pitchFamily="34" charset="0"/>
              </a:rPr>
              <a:t>zeměměřické činnosti plynoucí z jiných částí PD</a:t>
            </a:r>
            <a:r>
              <a:rPr kumimoji="0" lang="cs-CZ"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cs-CZ"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pod odborností projektanta</a:t>
            </a:r>
          </a:p>
          <a:p>
            <a:pPr marL="285750" indent="-285750">
              <a:buFont typeface="Arial" panose="020B0604020202020204" pitchFamily="34" charset="0"/>
              <a:buChar char="•"/>
              <a:defRPr/>
            </a:pPr>
            <a:r>
              <a:rPr lang="cs-CZ" dirty="0">
                <a:solidFill>
                  <a:srgbClr val="000000"/>
                </a:solidFill>
                <a:latin typeface="Arial" panose="020B0604020202020204" pitchFamily="34" charset="0"/>
                <a:cs typeface="Arial" panose="020B0604020202020204" pitchFamily="34" charset="0"/>
              </a:rPr>
              <a:t>III. - </a:t>
            </a:r>
            <a:r>
              <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s přímou odpovědností </a:t>
            </a:r>
            <a:r>
              <a:rPr kumimoji="0" lang="cs-CZ"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geodeta</a:t>
            </a:r>
            <a:r>
              <a:rPr lang="cs-CZ" dirty="0">
                <a:solidFill>
                  <a:srgbClr val="000000"/>
                </a:solidFill>
                <a:latin typeface="Arial" panose="020B0604020202020204" pitchFamily="34" charset="0"/>
                <a:cs typeface="Arial" panose="020B0604020202020204" pitchFamily="34" charset="0"/>
              </a:rPr>
              <a:t>, konsolidované </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a:t>
            </a:r>
            <a:r>
              <a:rPr lang="cs-CZ" b="1" dirty="0">
                <a:solidFill>
                  <a:schemeClr val="tx1"/>
                </a:solidFill>
                <a:highlight>
                  <a:srgbClr val="00FF00"/>
                </a:highlight>
                <a:latin typeface="Arial" panose="020B0604020202020204" pitchFamily="34" charset="0"/>
                <a:cs typeface="Arial" panose="020B0604020202020204" pitchFamily="34" charset="0"/>
              </a:rPr>
              <a:t>finální GD</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autorizované AZI-P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6" name="TextovéPole 5">
            <a:extLst>
              <a:ext uri="{FF2B5EF4-FFF2-40B4-BE49-F238E27FC236}">
                <a16:creationId xmlns:a16="http://schemas.microsoft.com/office/drawing/2014/main" id="{1378F6EC-5401-E93E-EC75-E54FF9ECE627}"/>
              </a:ext>
            </a:extLst>
          </p:cNvPr>
          <p:cNvSpPr txBox="1"/>
          <p:nvPr/>
        </p:nvSpPr>
        <p:spPr>
          <a:xfrm>
            <a:off x="737944" y="461863"/>
            <a:ext cx="97685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000000"/>
                </a:solidFill>
                <a:latin typeface="Bahnschrift" panose="020B0502040204020203" pitchFamily="34" charset="0"/>
                <a:cs typeface="Arial" panose="020B0604020202020204" pitchFamily="34" charset="0"/>
              </a:rPr>
              <a:t>Zeměměřické činnosti v PD vyhotovované v přípravné fázi staveb PK</a:t>
            </a:r>
          </a:p>
        </p:txBody>
      </p:sp>
    </p:spTree>
    <p:extLst>
      <p:ext uri="{BB962C8B-B14F-4D97-AF65-F5344CB8AC3E}">
        <p14:creationId xmlns:p14="http://schemas.microsoft.com/office/powerpoint/2010/main" val="170017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72FFB-95AD-009A-21E7-4E62893FDAC7}"/>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F2F06490-29A8-4A63-E918-65E44C105BC7}"/>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8298C34A-80E6-07A1-81F3-3F4416A6D218}"/>
              </a:ext>
            </a:extLst>
          </p:cNvPr>
          <p:cNvSpPr>
            <a:spLocks noGrp="1"/>
          </p:cNvSpPr>
          <p:nvPr>
            <p:ph type="title"/>
          </p:nvPr>
        </p:nvSpPr>
        <p:spPr>
          <a:xfrm>
            <a:off x="708363" y="506680"/>
            <a:ext cx="10515600" cy="517932"/>
          </a:xfrm>
        </p:spPr>
        <p:txBody>
          <a:bodyPr/>
          <a:lstStyle/>
          <a:p>
            <a:pPr lvl="0">
              <a:lnSpc>
                <a:spcPct val="100000"/>
              </a:lnSpc>
              <a:spcBef>
                <a:spcPts val="0"/>
              </a:spcBef>
            </a:pPr>
            <a:r>
              <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j-ea"/>
                <a:cs typeface="Arial" panose="020B0604020202020204" pitchFamily="34" charset="0"/>
              </a:rPr>
              <a:t>Nedostatky a chyby v Geodetických podkladech pro projekt </a:t>
            </a:r>
            <a:r>
              <a:rPr lang="cs-CZ" sz="2400" b="0" dirty="0">
                <a:solidFill>
                  <a:srgbClr val="000000"/>
                </a:solidFill>
                <a:latin typeface="Bahnschrift" panose="020B0502040204020203" pitchFamily="34" charset="0"/>
                <a:ea typeface="+mn-ea"/>
              </a:rPr>
              <a:t>							</a:t>
            </a:r>
          </a:p>
        </p:txBody>
      </p:sp>
      <p:sp>
        <p:nvSpPr>
          <p:cNvPr id="4" name="TextBox 15">
            <a:extLst>
              <a:ext uri="{FF2B5EF4-FFF2-40B4-BE49-F238E27FC236}">
                <a16:creationId xmlns:a16="http://schemas.microsoft.com/office/drawing/2014/main" id="{9878E89F-3A1D-9D11-A0F7-D070D664FDEF}"/>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sp>
        <p:nvSpPr>
          <p:cNvPr id="10" name="Obdélník: se zakulacenými rohy 9">
            <a:extLst>
              <a:ext uri="{FF2B5EF4-FFF2-40B4-BE49-F238E27FC236}">
                <a16:creationId xmlns:a16="http://schemas.microsoft.com/office/drawing/2014/main" id="{ACAB4604-32EB-A2E4-E681-DB1BADBF962A}"/>
              </a:ext>
            </a:extLst>
          </p:cNvPr>
          <p:cNvSpPr/>
          <p:nvPr/>
        </p:nvSpPr>
        <p:spPr>
          <a:xfrm>
            <a:off x="570251" y="1360160"/>
            <a:ext cx="5395912" cy="480514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stávajícího stavu</a:t>
            </a:r>
            <a:r>
              <a:rPr lang="pl-PL" b="1" dirty="0">
                <a:solidFill>
                  <a:srgbClr val="000000"/>
                </a:solidFill>
                <a:latin typeface="Arial" panose="020B0604020202020204" pitchFamily="34" charset="0"/>
                <a:cs typeface="Arial" panose="020B0604020202020204" pitchFamily="34" charset="0"/>
                <a:sym typeface="Wingdings" panose="05000000000000000000" pitchFamily="2" charset="2"/>
              </a:rPr>
              <a:t> - </a:t>
            </a: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kat.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indent="-285750">
              <a:buFont typeface="Arial" panose="020B0604020202020204" pitchFamily="34" charset="0"/>
              <a:buChar char="•"/>
              <a:defRPr/>
            </a:pPr>
            <a:r>
              <a:rPr lang="pl-PL"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zcela chybí či je neaktuální</a:t>
            </a: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nejsou podchyceny objekty a jevy v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území projektu</a:t>
            </a:r>
          </a:p>
          <a:p>
            <a:pPr marL="285750"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chybí v částech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území projektu</a:t>
            </a:r>
          </a:p>
          <a:p>
            <a:pPr marL="285750" indent="-285750">
              <a:buFont typeface="Arial" panose="020B0604020202020204" pitchFamily="34" charset="0"/>
              <a:buChar char="•"/>
              <a:defRPr/>
            </a:pPr>
            <a:r>
              <a:rPr lang="pl-PL" b="1" dirty="0">
                <a:solidFill>
                  <a:schemeClr val="tx1"/>
                </a:solidFill>
                <a:highlight>
                  <a:srgbClr val="FFFF00"/>
                </a:highlight>
                <a:latin typeface="Arial" panose="020B0604020202020204" pitchFamily="34" charset="0"/>
                <a:cs typeface="Arial" panose="020B0604020202020204" pitchFamily="34" charset="0"/>
                <a:sym typeface="Wingdings" panose="05000000000000000000" pitchFamily="2" charset="2"/>
              </a:rPr>
              <a:t>zásadní chyby ve výškách</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 nevhodné technologie, </a:t>
            </a:r>
            <a:r>
              <a:rPr lang="pl-PL" b="1" dirty="0">
                <a:solidFill>
                  <a:schemeClr val="tx1"/>
                </a:solidFill>
                <a:latin typeface="Arial" panose="020B0604020202020204" pitchFamily="34" charset="0"/>
                <a:cs typeface="Arial" panose="020B0604020202020204" pitchFamily="34" charset="0"/>
                <a:sym typeface="Wingdings" panose="05000000000000000000" pitchFamily="2" charset="2"/>
              </a:rPr>
              <a:t>např. D1 </a:t>
            </a: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a</a:t>
            </a:r>
            <a:r>
              <a:rPr lang="pl-PL" b="1" dirty="0">
                <a:solidFill>
                  <a:schemeClr val="tx1"/>
                </a:solidFill>
                <a:latin typeface="Arial" panose="020B0604020202020204" pitchFamily="34" charset="0"/>
                <a:cs typeface="Arial" panose="020B0604020202020204" pitchFamily="34" charset="0"/>
                <a:sym typeface="Wingdings" panose="05000000000000000000" pitchFamily="2" charset="2"/>
              </a:rPr>
              <a:t> D49 4901</a:t>
            </a:r>
            <a:endParaRPr kumimoji="0" lang="pl-PL"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není </a:t>
            </a: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doloženo v otevřené formě či </a:t>
            </a:r>
            <a:r>
              <a:rPr lang="pl-PL" b="1" dirty="0">
                <a:solidFill>
                  <a:schemeClr val="tx1"/>
                </a:solidFill>
                <a:highlight>
                  <a:srgbClr val="00FF00"/>
                </a:highlight>
                <a:latin typeface="Arial" panose="020B0604020202020204" pitchFamily="34" charset="0"/>
                <a:cs typeface="Arial" panose="020B0604020202020204" pitchFamily="34" charset="0"/>
                <a:sym typeface="Wingdings" panose="05000000000000000000" pitchFamily="2" charset="2"/>
              </a:rPr>
              <a:t>není v souladu s předpisem B2/C1</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nedostatečně zpracované části</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TZ: podklady, přesnost</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DMT: absence povinných spojnic, nízká hustota bodů </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Obdélník: se zakulacenými rohy 4">
            <a:extLst>
              <a:ext uri="{FF2B5EF4-FFF2-40B4-BE49-F238E27FC236}">
                <a16:creationId xmlns:a16="http://schemas.microsoft.com/office/drawing/2014/main" id="{61D5D6AE-959A-B071-2373-ACBCA7FE98A7}"/>
              </a:ext>
            </a:extLst>
          </p:cNvPr>
          <p:cNvSpPr/>
          <p:nvPr/>
        </p:nvSpPr>
        <p:spPr>
          <a:xfrm>
            <a:off x="6225839" y="1360160"/>
            <a:ext cx="5179888" cy="480514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endParaRPr kumimoji="0" lang="pl-PL"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a:defRPr/>
            </a:pPr>
            <a:endParaRPr lang="pl-PL"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a:defRPr/>
            </a:pPr>
            <a:r>
              <a:rPr kumimoji="0" lang="pl-PL"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Nejvýznamnější rizika a dopady: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nutnost doplnění SO pro </a:t>
            </a:r>
            <a:r>
              <a:rPr lang="cs-CZ" dirty="0">
                <a:solidFill>
                  <a:srgbClr val="000000"/>
                </a:solidFill>
                <a:latin typeface="Arial" panose="020B0604020202020204" pitchFamily="34" charset="0"/>
                <a:cs typeface="Arial" panose="020B0604020202020204" pitchFamily="34" charset="0"/>
                <a:sym typeface="Wingdings" panose="05000000000000000000" pitchFamily="2" charset="2"/>
              </a:rPr>
              <a:t>nepodchycené stavby a jevy</a:t>
            </a:r>
          </a:p>
          <a:p>
            <a:pPr marL="285750" indent="-285750">
              <a:buFont typeface="Arial" panose="020B0604020202020204" pitchFamily="34" charset="0"/>
              <a:buChar char="•"/>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chyby ve výškách terénu, nutná změna nivelety </a:t>
            </a:r>
            <a:r>
              <a:rPr kumimoji="0" lang="cs-CZ"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s </a:t>
            </a:r>
            <a:r>
              <a:rPr kumimoji="0" lang="cs-CZ"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dopadem na objemy zemních </a:t>
            </a:r>
            <a:r>
              <a:rPr kumimoji="0" lang="cs-CZ"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prací</a:t>
            </a:r>
            <a:r>
              <a:rPr kumimoji="0" lang="cs-CZ"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či </a:t>
            </a:r>
            <a:r>
              <a:rPr lang="cs-CZ" dirty="0">
                <a:solidFill>
                  <a:schemeClr val="tx1"/>
                </a:solidFill>
                <a:latin typeface="Arial" panose="020B0604020202020204" pitchFamily="34" charset="0"/>
                <a:cs typeface="Arial" panose="020B0604020202020204" pitchFamily="34" charset="0"/>
                <a:sym typeface="Wingdings" panose="05000000000000000000" pitchFamily="2" charset="2"/>
              </a:rPr>
              <a:t>úpravu projektu v napojení na stávající komunikace</a:t>
            </a:r>
            <a:r>
              <a:rPr kumimoji="0" lang="cs-CZ"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související dopady do ZE, d</a:t>
            </a: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odatečné projednání a majetkoprávní vypořádání,</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 krajním případě návrat do DÚSP (DÚR)</a:t>
            </a:r>
          </a:p>
          <a:p>
            <a:pPr marL="285750"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6921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17B6-6EA9-20CC-32EA-1B682F7AE647}"/>
            </a:ext>
          </a:extLst>
        </p:cNvPr>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6907B408-C9F0-CD25-0992-9A108AEFD082}"/>
              </a:ext>
            </a:extLst>
          </p:cNvPr>
          <p:cNvSpPr txBox="1">
            <a:spLocks/>
          </p:cNvSpPr>
          <p:nvPr/>
        </p:nvSpPr>
        <p:spPr>
          <a:xfrm>
            <a:off x="11209338" y="6376228"/>
            <a:ext cx="976035"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36C48702-E445-134E-B960-6F692773524F}" type="slidenum">
              <a:rPr kumimoji="0" lang="en-US" sz="800" b="1" i="0" u="none" strike="noStrike" kern="1200" cap="none" spc="0" normalizeH="0" baseline="0" noProof="0" smtClean="0">
                <a:ln>
                  <a:noFill/>
                </a:ln>
                <a:solidFill>
                  <a:srgbClr val="000000"/>
                </a:solidFill>
                <a:effectLst/>
                <a:uLnTx/>
                <a:uFillTx/>
                <a:latin typeface="Arial" panose="020B0604020202020204" pitchFamily="34" charset="0"/>
                <a:ea typeface="Open Sans Semibold"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endParaRPr>
          </a:p>
        </p:txBody>
      </p:sp>
      <p:sp>
        <p:nvSpPr>
          <p:cNvPr id="2" name="Nadpis 1">
            <a:extLst>
              <a:ext uri="{FF2B5EF4-FFF2-40B4-BE49-F238E27FC236}">
                <a16:creationId xmlns:a16="http://schemas.microsoft.com/office/drawing/2014/main" id="{654F2420-9F55-1F60-135F-51BAAE66F8E3}"/>
              </a:ext>
            </a:extLst>
          </p:cNvPr>
          <p:cNvSpPr>
            <a:spLocks noGrp="1"/>
          </p:cNvSpPr>
          <p:nvPr>
            <p:ph type="title"/>
          </p:nvPr>
        </p:nvSpPr>
        <p:spPr>
          <a:xfrm>
            <a:off x="708363" y="506680"/>
            <a:ext cx="10515600" cy="517932"/>
          </a:xfrm>
        </p:spPr>
        <p:txBody>
          <a:bodyPr/>
          <a:lstStyle/>
          <a:p>
            <a:pPr lvl="0">
              <a:lnSpc>
                <a:spcPct val="100000"/>
              </a:lnSpc>
              <a:spcBef>
                <a:spcPts val="0"/>
              </a:spcBef>
            </a:pPr>
            <a:r>
              <a:rPr kumimoji="0" lang="cs-CZ" sz="2400" b="0" i="0" u="none" strike="noStrike" kern="1200" cap="none" spc="0" normalizeH="0" baseline="0" noProof="0" dirty="0">
                <a:ln>
                  <a:noFill/>
                </a:ln>
                <a:solidFill>
                  <a:srgbClr val="000000"/>
                </a:solidFill>
                <a:effectLst/>
                <a:uLnTx/>
                <a:uFillTx/>
                <a:latin typeface="Bahnschrift" panose="020B0502040204020203" pitchFamily="34" charset="0"/>
                <a:ea typeface="+mj-ea"/>
                <a:cs typeface="Arial" panose="020B0604020202020204" pitchFamily="34" charset="0"/>
              </a:rPr>
              <a:t>Nedostatky a chyby v Geodetických podkladech pro projekt </a:t>
            </a:r>
            <a:r>
              <a:rPr lang="cs-CZ" sz="2400" b="0" dirty="0">
                <a:solidFill>
                  <a:srgbClr val="000000"/>
                </a:solidFill>
                <a:latin typeface="Bahnschrift" panose="020B0502040204020203" pitchFamily="34" charset="0"/>
                <a:ea typeface="+mn-ea"/>
              </a:rPr>
              <a:t>							</a:t>
            </a:r>
          </a:p>
        </p:txBody>
      </p:sp>
      <p:sp>
        <p:nvSpPr>
          <p:cNvPr id="4" name="TextBox 15">
            <a:extLst>
              <a:ext uri="{FF2B5EF4-FFF2-40B4-BE49-F238E27FC236}">
                <a16:creationId xmlns:a16="http://schemas.microsoft.com/office/drawing/2014/main" id="{ED1547D4-A6C3-FD08-03C6-49B5308BDD19}"/>
              </a:ext>
            </a:extLst>
          </p:cNvPr>
          <p:cNvSpPr txBox="1"/>
          <p:nvPr/>
        </p:nvSpPr>
        <p:spPr>
          <a:xfrm>
            <a:off x="700088" y="6436348"/>
            <a:ext cx="276998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Ředitelství silnic a dálnic    </a:t>
            </a:r>
            <a:r>
              <a:rPr kumimoji="0" lang="cs-CZ" sz="900" b="0" i="0" u="none" strike="noStrike" kern="1200" cap="none" spc="100" normalizeH="0" baseline="0" noProof="0" dirty="0">
                <a:ln>
                  <a:noFill/>
                </a:ln>
                <a:solidFill>
                  <a:srgbClr val="094179"/>
                </a:solidFill>
                <a:effectLst/>
                <a:uLnTx/>
                <a:uFillTx/>
                <a:latin typeface="Arial" panose="020B0604020202020204" pitchFamily="34" charset="0"/>
                <a:ea typeface="Montserrat SemiBold" charset="0"/>
                <a:cs typeface="Arial" panose="020B0604020202020204" pitchFamily="34" charset="0"/>
              </a:rPr>
              <a:t>/</a:t>
            </a:r>
            <a:r>
              <a:rPr kumimoji="0" lang="cs-CZ" sz="900" b="0"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Montserrat SemiBold" charset="0"/>
                <a:cs typeface="Arial" panose="020B0604020202020204" pitchFamily="34" charset="0"/>
              </a:rPr>
              <a:t>    </a:t>
            </a:r>
            <a:r>
              <a:rPr kumimoji="0" lang="cs-CZ" sz="900" b="1" i="0" u="none" strike="noStrike" kern="1200" cap="none" spc="100" normalizeH="0" baseline="0" noProof="0" dirty="0">
                <a:ln>
                  <a:noFill/>
                </a:ln>
                <a:solidFill>
                  <a:srgbClr val="7C7D7D"/>
                </a:solidFill>
                <a:effectLst/>
                <a:uLnTx/>
                <a:uFillTx/>
                <a:latin typeface="Arial" panose="020B0604020202020204" pitchFamily="34" charset="0"/>
                <a:ea typeface="Montserrat SemiBold" charset="0"/>
                <a:cs typeface="Arial" panose="020B0604020202020204" pitchFamily="34" charset="0"/>
              </a:rPr>
              <a:t>www.rsd.cz</a:t>
            </a:r>
          </a:p>
        </p:txBody>
      </p:sp>
      <p:pic>
        <p:nvPicPr>
          <p:cNvPr id="6" name="Obrázek 5" descr="Obsah obrázku řada/pruh, diagram, Plán, snímek obrazovky&#10;&#10;Obsah vygenerovaný umělou inteligencí může být nesprávný.">
            <a:extLst>
              <a:ext uri="{FF2B5EF4-FFF2-40B4-BE49-F238E27FC236}">
                <a16:creationId xmlns:a16="http://schemas.microsoft.com/office/drawing/2014/main" id="{99659C53-2028-03F4-0CBD-B7F266578058}"/>
              </a:ext>
            </a:extLst>
          </p:cNvPr>
          <p:cNvPicPr>
            <a:picLocks noChangeAspect="1"/>
          </p:cNvPicPr>
          <p:nvPr/>
        </p:nvPicPr>
        <p:blipFill>
          <a:blip r:embed="rId3">
            <a:extLst>
              <a:ext uri="{28A0092B-C50C-407E-A947-70E740481C1C}">
                <a14:useLocalDpi xmlns:a14="http://schemas.microsoft.com/office/drawing/2010/main" val="0"/>
              </a:ext>
            </a:extLst>
          </a:blip>
          <a:srcRect l="18030" t="15683" r="7336" b="10275"/>
          <a:stretch/>
        </p:blipFill>
        <p:spPr>
          <a:xfrm>
            <a:off x="6348949" y="1352358"/>
            <a:ext cx="5106084" cy="3300778"/>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0936C1F6-6A78-2F9E-3319-41F406AB0A27}"/>
              </a:ext>
            </a:extLst>
          </p:cNvPr>
          <p:cNvSpPr txBox="1"/>
          <p:nvPr/>
        </p:nvSpPr>
        <p:spPr>
          <a:xfrm>
            <a:off x="6329999" y="4998612"/>
            <a:ext cx="4860776" cy="923330"/>
          </a:xfrm>
          <a:prstGeom prst="rect">
            <a:avLst/>
          </a:prstGeom>
          <a:noFill/>
        </p:spPr>
        <p:txBody>
          <a:bodyPr wrap="square" rtlCol="0">
            <a:spAutoFit/>
          </a:bodyPr>
          <a:lstStyle/>
          <a:p>
            <a:r>
              <a:rPr lang="cs-CZ" b="1" dirty="0">
                <a:highlight>
                  <a:srgbClr val="FFFFFF"/>
                </a:highlight>
                <a:latin typeface="Arial" panose="020B0604020202020204" pitchFamily="34" charset="0"/>
                <a:cs typeface="Arial" panose="020B0604020202020204" pitchFamily="34" charset="0"/>
              </a:rPr>
              <a:t>RN umístěna dodatečně bez doplnění podkladu,</a:t>
            </a:r>
            <a:r>
              <a:rPr kumimoji="0" lang="pl-PL" sz="18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cs typeface="Arial" panose="020B0604020202020204" pitchFamily="34" charset="0"/>
                <a:sym typeface="Wingdings" panose="05000000000000000000" pitchFamily="2" charset="2"/>
              </a:rPr>
              <a:t> rozdíly v objemech řádově v tisících m3</a:t>
            </a:r>
            <a:endParaRPr lang="cs-CZ" b="1" dirty="0">
              <a:highlight>
                <a:srgbClr val="FFFFFF"/>
              </a:highlight>
              <a:latin typeface="Arial" panose="020B0604020202020204" pitchFamily="34" charset="0"/>
              <a:cs typeface="Arial" panose="020B0604020202020204" pitchFamily="34" charset="0"/>
            </a:endParaRPr>
          </a:p>
        </p:txBody>
      </p:sp>
      <p:sp>
        <p:nvSpPr>
          <p:cNvPr id="3" name="Obdélník: se zakulacenými rohy 2">
            <a:extLst>
              <a:ext uri="{FF2B5EF4-FFF2-40B4-BE49-F238E27FC236}">
                <a16:creationId xmlns:a16="http://schemas.microsoft.com/office/drawing/2014/main" id="{48B7C060-D59D-4E79-E4EA-242C33277E12}"/>
              </a:ext>
            </a:extLst>
          </p:cNvPr>
          <p:cNvSpPr/>
          <p:nvPr/>
        </p:nvSpPr>
        <p:spPr>
          <a:xfrm>
            <a:off x="570251" y="1360160"/>
            <a:ext cx="5395912" cy="4805144"/>
          </a:xfrm>
          <a:prstGeom prst="roundRect">
            <a:avLst/>
          </a:prstGeom>
          <a:gradFill flip="none" rotWithShape="1">
            <a:gsLst>
              <a:gs pos="0">
                <a:schemeClr val="accent1">
                  <a:lumMod val="11000"/>
                  <a:lumOff val="89000"/>
                  <a:alpha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50800" dist="1016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defRPr/>
            </a:pP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Zaměření stávajícího stavu</a:t>
            </a:r>
            <a:r>
              <a:rPr lang="pl-PL" b="1" dirty="0">
                <a:solidFill>
                  <a:srgbClr val="000000"/>
                </a:solidFill>
                <a:latin typeface="Arial" panose="020B0604020202020204" pitchFamily="34" charset="0"/>
                <a:cs typeface="Arial" panose="020B0604020202020204" pitchFamily="34" charset="0"/>
                <a:sym typeface="Wingdings" panose="05000000000000000000" pitchFamily="2" charset="2"/>
              </a:rPr>
              <a:t> - </a:t>
            </a:r>
            <a:r>
              <a:rPr kumimoji="0" lang="pl-PL"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kat.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Nejčastěji se opakující vady:</a:t>
            </a:r>
          </a:p>
          <a:p>
            <a:pPr marL="285750" indent="-285750">
              <a:buFont typeface="Arial" panose="020B0604020202020204" pitchFamily="34" charset="0"/>
              <a:buChar char="•"/>
              <a:defRPr/>
            </a:pPr>
            <a:r>
              <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zcela chybí či je neaktuální, nejsou podchyceny objekty a jevy v </a:t>
            </a:r>
            <a:r>
              <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území projektu</a:t>
            </a:r>
          </a:p>
          <a:p>
            <a:pPr marL="285750" indent="-285750">
              <a:buFont typeface="Arial" panose="020B0604020202020204" pitchFamily="34" charset="0"/>
              <a:buChar char="•"/>
              <a:defRPr/>
            </a:pPr>
            <a:r>
              <a:rPr kumimoji="0" lang="pl-PL"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chybí v částech </a:t>
            </a:r>
            <a:r>
              <a:rPr kumimoji="0" lang="pl-PL"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sym typeface="Wingdings" panose="05000000000000000000" pitchFamily="2" charset="2"/>
              </a:rPr>
              <a:t>území projektu</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zásadní chyby ve výškách, nevhodné technologie </a:t>
            </a:r>
            <a:endParaRPr kumimoji="0" lang="pl-PL"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není doloženo v otevřené formě v souladu s předpisem B2/C1</a:t>
            </a:r>
          </a:p>
          <a:p>
            <a:pPr marL="285750" indent="-285750">
              <a:buFont typeface="Arial" panose="020B0604020202020204" pitchFamily="34" charset="0"/>
              <a:buChar char="•"/>
              <a:defRPr/>
            </a:pPr>
            <a:r>
              <a:rPr lang="pl-PL" dirty="0">
                <a:solidFill>
                  <a:schemeClr val="tx1"/>
                </a:solidFill>
                <a:latin typeface="Arial" panose="020B0604020202020204" pitchFamily="34" charset="0"/>
                <a:cs typeface="Arial" panose="020B0604020202020204" pitchFamily="34" charset="0"/>
                <a:sym typeface="Wingdings" panose="05000000000000000000" pitchFamily="2" charset="2"/>
              </a:rPr>
              <a:t>nedostatečně zpracované části</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TZ: podklady, přesnost</a:t>
            </a:r>
          </a:p>
          <a:p>
            <a:pPr marL="742950" lvl="1" indent="-285750">
              <a:buFont typeface="Arial" panose="020B0604020202020204" pitchFamily="34" charset="0"/>
              <a:buChar char="•"/>
              <a:defRPr/>
            </a:pPr>
            <a:r>
              <a:rPr lang="pl-PL" dirty="0">
                <a:solidFill>
                  <a:srgbClr val="000000"/>
                </a:solidFill>
                <a:latin typeface="Arial" panose="020B0604020202020204" pitchFamily="34" charset="0"/>
                <a:cs typeface="Arial" panose="020B0604020202020204" pitchFamily="34" charset="0"/>
                <a:sym typeface="Wingdings" panose="05000000000000000000" pitchFamily="2" charset="2"/>
              </a:rPr>
              <a:t>DMT: absence povinných spojnic, nízká hustota bodů </a:t>
            </a:r>
          </a:p>
          <a:p>
            <a:pP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285750" indent="-285750">
              <a:buFont typeface="Arial" panose="020B0604020202020204" pitchFamily="34" charset="0"/>
              <a:buChar char="•"/>
              <a:defRPr/>
            </a:pPr>
            <a:endParaRPr kumimoji="0" lang="pl-PL"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62793030"/>
      </p:ext>
    </p:extLst>
  </p:cSld>
  <p:clrMapOvr>
    <a:masterClrMapping/>
  </p:clrMapOvr>
</p:sld>
</file>

<file path=ppt/theme/theme1.xml><?xml version="1.0" encoding="utf-8"?>
<a:theme xmlns:a="http://schemas.openxmlformats.org/drawingml/2006/main" name="Motiv Office">
  <a:themeElements>
    <a:clrScheme name="RSD-01">
      <a:dk1>
        <a:srgbClr val="000000"/>
      </a:dk1>
      <a:lt1>
        <a:srgbClr val="FFFFFF"/>
      </a:lt1>
      <a:dk2>
        <a:srgbClr val="094179"/>
      </a:dk2>
      <a:lt2>
        <a:srgbClr val="E7E6E6"/>
      </a:lt2>
      <a:accent1>
        <a:srgbClr val="0096DC"/>
      </a:accent1>
      <a:accent2>
        <a:srgbClr val="FF5800"/>
      </a:accent2>
      <a:accent3>
        <a:srgbClr val="AEB3AB"/>
      </a:accent3>
      <a:accent4>
        <a:srgbClr val="E00034"/>
      </a:accent4>
      <a:accent5>
        <a:srgbClr val="69BE28"/>
      </a:accent5>
      <a:accent6>
        <a:srgbClr val="DDE5D9"/>
      </a:accent6>
      <a:hlink>
        <a:srgbClr val="0095DB"/>
      </a:hlink>
      <a:folHlink>
        <a:srgbClr val="094179"/>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d_ppt" id="{D62802C7-E7BA-B548-9AF2-94A7FB24D838}" vid="{FC35FACD-0933-6D42-8D6E-CA17C5D121F3}"/>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14232</TotalTime>
  <Words>5756</Words>
  <Application>Microsoft Office PowerPoint</Application>
  <PresentationFormat>Širokoúhlá obrazovka</PresentationFormat>
  <Paragraphs>655</Paragraphs>
  <Slides>38</Slides>
  <Notes>37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38</vt:i4>
      </vt:variant>
    </vt:vector>
  </HeadingPairs>
  <TitlesOfParts>
    <vt:vector size="46" baseType="lpstr">
      <vt:lpstr>Aptos</vt:lpstr>
      <vt:lpstr>Arial</vt:lpstr>
      <vt:lpstr>Arial Black</vt:lpstr>
      <vt:lpstr>Bahnschrift</vt:lpstr>
      <vt:lpstr>Calibri</vt:lpstr>
      <vt:lpstr>System Font Regular</vt:lpstr>
      <vt:lpstr>Wingdings</vt:lpstr>
      <vt:lpstr>Motiv Office</vt:lpstr>
      <vt:lpstr>Prezentace aplikace PowerPoint</vt:lpstr>
      <vt:lpstr>Kvalita projektové dokumentace (PD) v přípravě staveb pozemních komunikací (PK)</vt:lpstr>
      <vt:lpstr>Prezentace aplikace PowerPoint</vt:lpstr>
      <vt:lpstr>          </vt:lpstr>
      <vt:lpstr>          </vt:lpstr>
      <vt:lpstr>      </vt:lpstr>
      <vt:lpstr>Prezentace aplikace PowerPoint</vt:lpstr>
      <vt:lpstr>Nedostatky a chyby v Geodetických podkladech pro projekt        </vt:lpstr>
      <vt:lpstr>Nedostatky a chyby v Geodetických podkladech pro projekt        </vt:lpstr>
      <vt:lpstr>Nedostatky a chyby v Geodetických podkladech pro projekt        </vt:lpstr>
      <vt:lpstr>Nedostatky a chyby v Geodetických podkladech pro projekt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částech PD s vazbou na zeměměřické činnosti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Nedostatky a chyby v části Geodetické dokumentace    </vt:lpstr>
      <vt:lpstr>Prezentace aplikace PowerPoint</vt:lpstr>
      <vt:lpstr>Prezentace aplikace PowerPoint</vt:lpstr>
    </vt:vector>
  </TitlesOfParts>
  <Company>ŘSD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Šejnoha Josef Ing.</dc:creator>
  <cp:lastModifiedBy>Král Martin Ing.</cp:lastModifiedBy>
  <cp:revision>809</cp:revision>
  <dcterms:created xsi:type="dcterms:W3CDTF">2021-01-12T14:42:58Z</dcterms:created>
  <dcterms:modified xsi:type="dcterms:W3CDTF">2025-03-25T05:40:45Z</dcterms:modified>
</cp:coreProperties>
</file>